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1" r:id="rId2"/>
    <p:sldId id="272" r:id="rId3"/>
    <p:sldId id="257" r:id="rId4"/>
    <p:sldId id="271" r:id="rId5"/>
    <p:sldId id="263" r:id="rId6"/>
    <p:sldId id="273" r:id="rId7"/>
    <p:sldId id="264" r:id="rId8"/>
    <p:sldId id="259" r:id="rId9"/>
    <p:sldId id="260" r:id="rId10"/>
    <p:sldId id="261" r:id="rId11"/>
    <p:sldId id="262" r:id="rId12"/>
    <p:sldId id="265" r:id="rId13"/>
    <p:sldId id="266" r:id="rId14"/>
    <p:sldId id="269" r:id="rId15"/>
    <p:sldId id="276" r:id="rId16"/>
    <p:sldId id="275" r:id="rId17"/>
    <p:sldId id="267" r:id="rId18"/>
    <p:sldId id="274" r:id="rId19"/>
    <p:sldId id="277" r:id="rId20"/>
    <p:sldId id="278" r:id="rId21"/>
    <p:sldId id="279" r:id="rId22"/>
    <p:sldId id="280" r:id="rId23"/>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0000FF"/>
    <a:srgbClr val="003300"/>
    <a:srgbClr val="660033"/>
    <a:srgbClr val="FF9900"/>
    <a:srgbClr val="CC0000"/>
    <a:srgbClr val="FF3399"/>
    <a:srgbClr val="A50021"/>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52" autoAdjust="0"/>
  </p:normalViewPr>
  <p:slideViewPr>
    <p:cSldViewPr>
      <p:cViewPr>
        <p:scale>
          <a:sx n="66" d="100"/>
          <a:sy n="66" d="100"/>
        </p:scale>
        <p:origin x="-149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D68ABF95-A183-4583-9F6B-1AE219F158B0}" type="datetimeFigureOut">
              <a:rPr lang="ru-RU" smtClean="0"/>
              <a:t>28.01.2015</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638DA952-5F3D-4DFD-85F1-DB54E6CFE431}" type="slidenum">
              <a:rPr lang="ru-RU" smtClean="0"/>
              <a:t>‹#›</a:t>
            </a:fld>
            <a:endParaRPr lang="ru-RU"/>
          </a:p>
        </p:txBody>
      </p:sp>
    </p:spTree>
    <p:extLst>
      <p:ext uri="{BB962C8B-B14F-4D97-AF65-F5344CB8AC3E}">
        <p14:creationId xmlns:p14="http://schemas.microsoft.com/office/powerpoint/2010/main" val="341671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38DA952-5F3D-4DFD-85F1-DB54E6CFE431}" type="slidenum">
              <a:rPr lang="ru-RU" smtClean="0"/>
              <a:t>8</a:t>
            </a:fld>
            <a:endParaRPr lang="ru-RU"/>
          </a:p>
        </p:txBody>
      </p:sp>
    </p:spTree>
    <p:extLst>
      <p:ext uri="{BB962C8B-B14F-4D97-AF65-F5344CB8AC3E}">
        <p14:creationId xmlns:p14="http://schemas.microsoft.com/office/powerpoint/2010/main" val="4241321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38DA952-5F3D-4DFD-85F1-DB54E6CFE431}" type="slidenum">
              <a:rPr lang="ru-RU" smtClean="0"/>
              <a:t>17</a:t>
            </a:fld>
            <a:endParaRPr lang="ru-RU"/>
          </a:p>
        </p:txBody>
      </p:sp>
    </p:spTree>
    <p:extLst>
      <p:ext uri="{BB962C8B-B14F-4D97-AF65-F5344CB8AC3E}">
        <p14:creationId xmlns:p14="http://schemas.microsoft.com/office/powerpoint/2010/main" val="1910939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Я сегодня. - Страница 187 - Давайте знакомиться - &quot;Тамада Плюс&quot; - форум для тамады и ведущего праздник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16"/>
            <a:ext cx="9144000" cy="685198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33872"/>
            <a:ext cx="9144000" cy="2308324"/>
          </a:xfrm>
          <a:prstGeom prst="rect">
            <a:avLst/>
          </a:prstGeom>
        </p:spPr>
        <p:txBody>
          <a:bodyPr wrap="square">
            <a:spAutoFit/>
          </a:bodyPr>
          <a:lstStyle/>
          <a:p>
            <a:pPr algn="ctr"/>
            <a:r>
              <a:rPr lang="ru-RU"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Интегрированный урок  </a:t>
            </a:r>
          </a:p>
          <a:p>
            <a:pPr algn="ctr"/>
            <a:r>
              <a:rPr lang="ru-RU"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 математика + история</a:t>
            </a:r>
            <a:endParaRPr lang="ru-RU"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endParaRPr>
          </a:p>
        </p:txBody>
      </p:sp>
      <p:sp>
        <p:nvSpPr>
          <p:cNvPr id="3" name="Прямоугольник 2"/>
          <p:cNvSpPr/>
          <p:nvPr/>
        </p:nvSpPr>
        <p:spPr>
          <a:xfrm>
            <a:off x="0" y="2256418"/>
            <a:ext cx="7524328" cy="4278094"/>
          </a:xfrm>
          <a:prstGeom prst="rect">
            <a:avLst/>
          </a:prstGeom>
        </p:spPr>
        <p:txBody>
          <a:bodyPr wrap="square">
            <a:spAutoFit/>
          </a:bodyPr>
          <a:lstStyle/>
          <a:p>
            <a:pPr marL="342900" indent="-342900"/>
            <a:r>
              <a:rPr lang="ru-RU" sz="3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Цель: </a:t>
            </a:r>
            <a:r>
              <a:rPr lang="en-US" sz="3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 </a:t>
            </a:r>
          </a:p>
          <a:p>
            <a:pPr marL="342900" indent="-342900">
              <a:buFontTx/>
              <a:buAutoNum type="arabicPeriod"/>
            </a:pPr>
            <a:r>
              <a:rPr lang="ru-RU" sz="3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Отработка навыков решения пропорций; </a:t>
            </a:r>
          </a:p>
          <a:p>
            <a:pPr marL="342900" indent="-342900">
              <a:buFontTx/>
              <a:buAutoNum type="arabicPeriod"/>
            </a:pPr>
            <a:r>
              <a:rPr lang="ru-RU" sz="3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Развитие логического мышления; математической речи;</a:t>
            </a:r>
          </a:p>
          <a:p>
            <a:pPr marL="342900" indent="-342900">
              <a:buFontTx/>
              <a:buAutoNum type="arabicPeriod"/>
            </a:pPr>
            <a:r>
              <a:rPr lang="ru-RU" sz="3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Расширение знаний о истории </a:t>
            </a:r>
            <a:r>
              <a:rPr lang="ru-RU" sz="3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Алексеевского района.</a:t>
            </a:r>
            <a:endParaRPr lang="ru-RU" sz="3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endParaRPr>
          </a:p>
          <a:p>
            <a:pPr marL="342900" indent="-342900">
              <a:buFontTx/>
              <a:buAutoNum type="arabicPeriod"/>
            </a:pPr>
            <a:r>
              <a:rPr lang="ru-RU" sz="3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Воспитывать патриотизм, любовь и уважение к </a:t>
            </a:r>
            <a:r>
              <a:rPr lang="ru-RU" sz="3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 малой Родине</a:t>
            </a:r>
            <a:r>
              <a:rPr lang="ru-RU" sz="3400" b="1" i="1" dirty="0">
                <a:solidFill>
                  <a:schemeClr val="tx2">
                    <a:lumMod val="75000"/>
                  </a:schemeClr>
                </a:solidFill>
                <a:latin typeface="Monotype Corsiva" pitchFamily="66" charset="0"/>
              </a:rPr>
              <a:t>.</a:t>
            </a:r>
            <a:endParaRPr lang="ru-RU" sz="3400" b="1" i="1" dirty="0">
              <a:solidFill>
                <a:schemeClr val="tx2">
                  <a:lumMod val="75000"/>
                </a:schemeClr>
              </a:solidFill>
              <a:latin typeface="Monotype Corsiva" pitchFamily="66" charset="0"/>
            </a:endParaRPr>
          </a:p>
        </p:txBody>
      </p:sp>
    </p:spTree>
    <p:extLst>
      <p:ext uri="{BB962C8B-B14F-4D97-AF65-F5344CB8AC3E}">
        <p14:creationId xmlns:p14="http://schemas.microsoft.com/office/powerpoint/2010/main" val="3664570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mw2.google.com/mw-panoramio/photos/medium/27232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2427273665"/>
              </p:ext>
            </p:extLst>
          </p:nvPr>
        </p:nvGraphicFramePr>
        <p:xfrm>
          <a:off x="1115616" y="5085184"/>
          <a:ext cx="6432380" cy="1512168"/>
        </p:xfrm>
        <a:graphic>
          <a:graphicData uri="http://schemas.openxmlformats.org/drawingml/2006/table">
            <a:tbl>
              <a:tblPr firstRow="1" bandRow="1">
                <a:tableStyleId>{5C22544A-7EE6-4342-B048-85BDC9FD1C3A}</a:tableStyleId>
              </a:tblPr>
              <a:tblGrid>
                <a:gridCol w="643238"/>
                <a:gridCol w="643238"/>
                <a:gridCol w="643238"/>
                <a:gridCol w="643238"/>
                <a:gridCol w="643238"/>
                <a:gridCol w="643238"/>
                <a:gridCol w="643238"/>
                <a:gridCol w="643238"/>
                <a:gridCol w="643238"/>
                <a:gridCol w="643238"/>
              </a:tblGrid>
              <a:tr h="756084">
                <a:tc>
                  <a:txBody>
                    <a:bodyPr/>
                    <a:lstStyle/>
                    <a:p>
                      <a:r>
                        <a:rPr lang="ru-RU" sz="3500" dirty="0" smtClean="0">
                          <a:solidFill>
                            <a:schemeClr val="bg1"/>
                          </a:solidFill>
                        </a:rPr>
                        <a:t>60</a:t>
                      </a:r>
                      <a:endParaRPr lang="ru-RU" sz="3500" dirty="0">
                        <a:solidFill>
                          <a:schemeClr val="bg1"/>
                        </a:solidFill>
                      </a:endParaRPr>
                    </a:p>
                  </a:txBody>
                  <a:tcPr anchor="ctr">
                    <a:noFill/>
                  </a:tcPr>
                </a:tc>
                <a:tc>
                  <a:txBody>
                    <a:bodyPr/>
                    <a:lstStyle/>
                    <a:p>
                      <a:r>
                        <a:rPr lang="ru-RU" sz="3500" dirty="0" smtClean="0">
                          <a:solidFill>
                            <a:schemeClr val="bg1"/>
                          </a:solidFill>
                        </a:rPr>
                        <a:t>6</a:t>
                      </a:r>
                      <a:endParaRPr lang="ru-RU" sz="3500" dirty="0">
                        <a:solidFill>
                          <a:schemeClr val="bg1"/>
                        </a:solidFill>
                      </a:endParaRPr>
                    </a:p>
                  </a:txBody>
                  <a:tcPr anchor="ctr">
                    <a:noFill/>
                  </a:tcPr>
                </a:tc>
                <a:tc>
                  <a:txBody>
                    <a:bodyPr/>
                    <a:lstStyle/>
                    <a:p>
                      <a:r>
                        <a:rPr lang="ru-RU" sz="3500" dirty="0" smtClean="0">
                          <a:solidFill>
                            <a:schemeClr val="bg1"/>
                          </a:solidFill>
                        </a:rPr>
                        <a:t>17</a:t>
                      </a:r>
                      <a:endParaRPr lang="ru-RU" sz="3500" dirty="0">
                        <a:solidFill>
                          <a:schemeClr val="bg1"/>
                        </a:solidFill>
                      </a:endParaRPr>
                    </a:p>
                  </a:txBody>
                  <a:tcPr anchor="ctr">
                    <a:noFill/>
                  </a:tcPr>
                </a:tc>
                <a:tc>
                  <a:txBody>
                    <a:bodyPr/>
                    <a:lstStyle/>
                    <a:p>
                      <a:r>
                        <a:rPr lang="ru-RU" sz="3500" dirty="0" smtClean="0">
                          <a:solidFill>
                            <a:schemeClr val="bg1"/>
                          </a:solidFill>
                        </a:rPr>
                        <a:t>11</a:t>
                      </a:r>
                      <a:endParaRPr lang="ru-RU" sz="3500" dirty="0">
                        <a:solidFill>
                          <a:schemeClr val="bg1"/>
                        </a:solidFill>
                      </a:endParaRPr>
                    </a:p>
                  </a:txBody>
                  <a:tcPr anchor="ctr">
                    <a:noFill/>
                  </a:tcPr>
                </a:tc>
                <a:tc>
                  <a:txBody>
                    <a:bodyPr/>
                    <a:lstStyle/>
                    <a:p>
                      <a:r>
                        <a:rPr lang="ru-RU" sz="3500" dirty="0" smtClean="0">
                          <a:solidFill>
                            <a:schemeClr val="bg1"/>
                          </a:solidFill>
                        </a:rPr>
                        <a:t>1</a:t>
                      </a:r>
                      <a:endParaRPr lang="ru-RU" sz="3500" dirty="0">
                        <a:solidFill>
                          <a:schemeClr val="bg1"/>
                        </a:solidFill>
                      </a:endParaRPr>
                    </a:p>
                  </a:txBody>
                  <a:tcPr anchor="ctr">
                    <a:noFill/>
                  </a:tcPr>
                </a:tc>
                <a:tc>
                  <a:txBody>
                    <a:bodyPr/>
                    <a:lstStyle/>
                    <a:p>
                      <a:r>
                        <a:rPr lang="ru-RU" sz="3500" dirty="0" smtClean="0">
                          <a:solidFill>
                            <a:schemeClr val="bg1"/>
                          </a:solidFill>
                        </a:rPr>
                        <a:t>18</a:t>
                      </a:r>
                      <a:endParaRPr lang="ru-RU" sz="3500" dirty="0">
                        <a:solidFill>
                          <a:schemeClr val="bg1"/>
                        </a:solidFill>
                      </a:endParaRPr>
                    </a:p>
                  </a:txBody>
                  <a:tcPr anchor="ctr">
                    <a:noFill/>
                  </a:tcPr>
                </a:tc>
                <a:tc>
                  <a:txBody>
                    <a:bodyPr/>
                    <a:lstStyle/>
                    <a:p>
                      <a:r>
                        <a:rPr lang="ru-RU" sz="3500" dirty="0" smtClean="0">
                          <a:solidFill>
                            <a:schemeClr val="bg1"/>
                          </a:solidFill>
                        </a:rPr>
                        <a:t>18</a:t>
                      </a:r>
                      <a:endParaRPr lang="ru-RU" sz="3500" dirty="0">
                        <a:solidFill>
                          <a:schemeClr val="bg1"/>
                        </a:solidFill>
                      </a:endParaRPr>
                    </a:p>
                  </a:txBody>
                  <a:tcPr anchor="ctr">
                    <a:noFill/>
                  </a:tcPr>
                </a:tc>
                <a:tc>
                  <a:txBody>
                    <a:bodyPr/>
                    <a:lstStyle/>
                    <a:p>
                      <a:r>
                        <a:rPr lang="ru-RU" sz="3500" dirty="0" smtClean="0">
                          <a:solidFill>
                            <a:schemeClr val="bg1"/>
                          </a:solidFill>
                        </a:rPr>
                        <a:t>11</a:t>
                      </a:r>
                      <a:endParaRPr lang="ru-RU" sz="3500" dirty="0">
                        <a:solidFill>
                          <a:schemeClr val="bg1"/>
                        </a:solidFill>
                      </a:endParaRPr>
                    </a:p>
                  </a:txBody>
                  <a:tcPr anchor="ctr">
                    <a:noFill/>
                  </a:tcPr>
                </a:tc>
                <a:tc>
                  <a:txBody>
                    <a:bodyPr/>
                    <a:lstStyle/>
                    <a:p>
                      <a:r>
                        <a:rPr lang="ru-RU" sz="3500" dirty="0" smtClean="0">
                          <a:solidFill>
                            <a:schemeClr val="bg1"/>
                          </a:solidFill>
                        </a:rPr>
                        <a:t>4</a:t>
                      </a:r>
                      <a:endParaRPr lang="ru-RU" sz="3500" dirty="0">
                        <a:solidFill>
                          <a:schemeClr val="bg1"/>
                        </a:solidFill>
                      </a:endParaRPr>
                    </a:p>
                  </a:txBody>
                  <a:tcPr anchor="ctr">
                    <a:noFill/>
                  </a:tcPr>
                </a:tc>
                <a:tc>
                  <a:txBody>
                    <a:bodyPr/>
                    <a:lstStyle/>
                    <a:p>
                      <a:r>
                        <a:rPr lang="ru-RU" sz="3500" dirty="0" smtClean="0">
                          <a:solidFill>
                            <a:schemeClr val="bg1"/>
                          </a:solidFill>
                        </a:rPr>
                        <a:t>10</a:t>
                      </a:r>
                      <a:endParaRPr lang="ru-RU" sz="3500" dirty="0">
                        <a:solidFill>
                          <a:schemeClr val="bg1"/>
                        </a:solidFill>
                      </a:endParaRPr>
                    </a:p>
                  </a:txBody>
                  <a:tcPr anchor="ctr">
                    <a:noFill/>
                  </a:tcPr>
                </a:tc>
              </a:tr>
              <a:tr h="756084">
                <a:tc>
                  <a:txBody>
                    <a:bodyPr/>
                    <a:lstStyle/>
                    <a:p>
                      <a:endParaRPr lang="ru-RU" dirty="0"/>
                    </a:p>
                  </a:txBody>
                  <a:tcPr anchor="ctr">
                    <a:noFill/>
                  </a:tcPr>
                </a:tc>
                <a:tc>
                  <a:txBody>
                    <a:bodyPr/>
                    <a:lstStyle/>
                    <a:p>
                      <a:pPr algn="ctr"/>
                      <a:endParaRPr lang="ru-RU" sz="3500" b="1" i="1" baseline="0" dirty="0">
                        <a:solidFill>
                          <a:srgbClr val="FF0000"/>
                        </a:solidFill>
                      </a:endParaRPr>
                    </a:p>
                  </a:txBody>
                  <a:tcPr anchor="ctr">
                    <a:noFill/>
                  </a:tcPr>
                </a:tc>
                <a:tc>
                  <a:txBody>
                    <a:bodyPr/>
                    <a:lstStyle/>
                    <a:p>
                      <a:pPr algn="ctr"/>
                      <a:endParaRPr lang="ru-RU" sz="3500" b="1" i="1" baseline="0" dirty="0">
                        <a:solidFill>
                          <a:srgbClr val="FF0000"/>
                        </a:solidFill>
                      </a:endParaRPr>
                    </a:p>
                  </a:txBody>
                  <a:tcPr anchor="ctr">
                    <a:noFill/>
                  </a:tcPr>
                </a:tc>
                <a:tc>
                  <a:txBody>
                    <a:bodyPr/>
                    <a:lstStyle/>
                    <a:p>
                      <a:pPr algn="ctr"/>
                      <a:endParaRPr lang="ru-RU" sz="3500" b="1" i="1" baseline="0" dirty="0">
                        <a:solidFill>
                          <a:srgbClr val="FF0000"/>
                        </a:solidFill>
                      </a:endParaRPr>
                    </a:p>
                  </a:txBody>
                  <a:tcPr anchor="ctr">
                    <a:noFill/>
                  </a:tcPr>
                </a:tc>
                <a:tc>
                  <a:txBody>
                    <a:bodyPr/>
                    <a:lstStyle/>
                    <a:p>
                      <a:pPr algn="ctr"/>
                      <a:endParaRPr lang="ru-RU" sz="3500" b="1" i="1" baseline="0" dirty="0">
                        <a:solidFill>
                          <a:srgbClr val="FF0000"/>
                        </a:solidFill>
                      </a:endParaRPr>
                    </a:p>
                  </a:txBody>
                  <a:tcPr anchor="ctr">
                    <a:noFill/>
                  </a:tcPr>
                </a:tc>
                <a:tc>
                  <a:txBody>
                    <a:bodyPr/>
                    <a:lstStyle/>
                    <a:p>
                      <a:pPr algn="ctr"/>
                      <a:endParaRPr lang="ru-RU" sz="3500" b="1" i="1" baseline="0" dirty="0">
                        <a:solidFill>
                          <a:srgbClr val="FF0000"/>
                        </a:solidFill>
                      </a:endParaRPr>
                    </a:p>
                  </a:txBody>
                  <a:tcPr anchor="ctr">
                    <a:noFill/>
                  </a:tcPr>
                </a:tc>
                <a:tc>
                  <a:txBody>
                    <a:bodyPr/>
                    <a:lstStyle/>
                    <a:p>
                      <a:pPr algn="ctr"/>
                      <a:endParaRPr lang="ru-RU" sz="3500" b="1" i="1" baseline="0" dirty="0">
                        <a:solidFill>
                          <a:srgbClr val="FF0000"/>
                        </a:solidFill>
                      </a:endParaRPr>
                    </a:p>
                  </a:txBody>
                  <a:tcPr anchor="ctr">
                    <a:noFill/>
                  </a:tcPr>
                </a:tc>
                <a:tc>
                  <a:txBody>
                    <a:bodyPr/>
                    <a:lstStyle/>
                    <a:p>
                      <a:pPr algn="ctr"/>
                      <a:endParaRPr lang="ru-RU" sz="3500" b="1" i="1" baseline="0" dirty="0">
                        <a:solidFill>
                          <a:srgbClr val="FF0000"/>
                        </a:solidFill>
                      </a:endParaRPr>
                    </a:p>
                  </a:txBody>
                  <a:tcPr anchor="ctr">
                    <a:noFill/>
                  </a:tcPr>
                </a:tc>
                <a:tc>
                  <a:txBody>
                    <a:bodyPr/>
                    <a:lstStyle/>
                    <a:p>
                      <a:pPr algn="ctr"/>
                      <a:endParaRPr lang="ru-RU" sz="3500" b="1" i="1" baseline="0" dirty="0">
                        <a:solidFill>
                          <a:srgbClr val="FF0000"/>
                        </a:solidFill>
                      </a:endParaRPr>
                    </a:p>
                  </a:txBody>
                  <a:tcPr anchor="ctr">
                    <a:noFill/>
                  </a:tcPr>
                </a:tc>
                <a:tc>
                  <a:txBody>
                    <a:bodyPr/>
                    <a:lstStyle/>
                    <a:p>
                      <a:pPr algn="ctr"/>
                      <a:endParaRPr lang="ru-RU" sz="3500" b="1" i="1" baseline="0" dirty="0">
                        <a:solidFill>
                          <a:srgbClr val="FF0000"/>
                        </a:solidFill>
                      </a:endParaRPr>
                    </a:p>
                  </a:txBody>
                  <a:tcPr anchor="ctr">
                    <a:noFill/>
                  </a:tcPr>
                </a:tc>
              </a:tr>
            </a:tbl>
          </a:graphicData>
        </a:graphic>
      </p:graphicFrame>
      <p:sp>
        <p:nvSpPr>
          <p:cNvPr id="7" name="Прямоугольник 6"/>
          <p:cNvSpPr/>
          <p:nvPr/>
        </p:nvSpPr>
        <p:spPr>
          <a:xfrm>
            <a:off x="179513" y="1412775"/>
            <a:ext cx="4608510" cy="2862322"/>
          </a:xfrm>
          <a:prstGeom prst="rect">
            <a:avLst/>
          </a:prstGeom>
          <a:ln>
            <a:noFill/>
          </a:ln>
          <a:scene3d>
            <a:camera prst="orthographicFront"/>
            <a:lightRig rig="threePt" dir="t"/>
          </a:scene3d>
          <a:sp3d extrusionH="76200">
            <a:extrusionClr>
              <a:schemeClr val="tx1"/>
            </a:extrusionClr>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500" b="1" i="1" spc="50" dirty="0" smtClean="0">
                <a:ln w="11430"/>
                <a:solidFill>
                  <a:schemeClr val="bg1"/>
                </a:solidFill>
                <a:effectLst>
                  <a:outerShdw blurRad="76200" dist="50800" dir="5400000" algn="tl" rotWithShape="0">
                    <a:srgbClr val="000000">
                      <a:alpha val="65000"/>
                    </a:srgbClr>
                  </a:outerShdw>
                </a:effectLst>
              </a:rPr>
              <a:t> </a:t>
            </a:r>
            <a:r>
              <a:rPr lang="ru-RU" sz="4500" b="1" i="1" spc="50" dirty="0">
                <a:ln w="11430"/>
                <a:solidFill>
                  <a:schemeClr val="bg1"/>
                </a:solidFill>
                <a:effectLst>
                  <a:outerShdw blurRad="76200" dist="50800" dir="5400000" algn="tl" rotWithShape="0">
                    <a:srgbClr val="000000">
                      <a:alpha val="65000"/>
                    </a:srgbClr>
                  </a:outerShdw>
                </a:effectLst>
              </a:rPr>
              <a:t>х </a:t>
            </a:r>
            <a:r>
              <a:rPr lang="ru-RU" sz="4500" b="1" i="1" spc="50" dirty="0" smtClean="0">
                <a:ln w="11430"/>
                <a:solidFill>
                  <a:schemeClr val="bg1"/>
                </a:solidFill>
                <a:effectLst>
                  <a:outerShdw blurRad="76200" dist="50800" dir="5400000" algn="tl" rotWithShape="0">
                    <a:srgbClr val="000000">
                      <a:alpha val="65000"/>
                    </a:srgbClr>
                  </a:outerShdw>
                </a:effectLst>
              </a:rPr>
              <a:t>: 3,4 </a:t>
            </a:r>
            <a:r>
              <a:rPr lang="en-US" sz="4500" b="1" i="1" spc="50" dirty="0" smtClean="0">
                <a:ln w="11430"/>
                <a:solidFill>
                  <a:schemeClr val="bg1"/>
                </a:solidFill>
                <a:effectLst>
                  <a:outerShdw blurRad="76200" dist="50800" dir="5400000" algn="tl" rotWithShape="0">
                    <a:srgbClr val="000000">
                      <a:alpha val="65000"/>
                    </a:srgbClr>
                  </a:outerShdw>
                </a:effectLst>
              </a:rPr>
              <a:t>=</a:t>
            </a:r>
            <a:r>
              <a:rPr lang="ru-RU" sz="4500" b="1" i="1" spc="50" dirty="0" smtClean="0">
                <a:ln w="11430"/>
                <a:solidFill>
                  <a:schemeClr val="bg1"/>
                </a:solidFill>
                <a:effectLst>
                  <a:outerShdw blurRad="76200" dist="50800" dir="5400000" algn="tl" rotWithShape="0">
                    <a:srgbClr val="000000">
                      <a:alpha val="65000"/>
                    </a:srgbClr>
                  </a:outerShdw>
                </a:effectLst>
              </a:rPr>
              <a:t> </a:t>
            </a:r>
            <a:r>
              <a:rPr lang="en-US" sz="4500" b="1" i="1" spc="50" dirty="0" smtClean="0">
                <a:ln w="11430"/>
                <a:solidFill>
                  <a:schemeClr val="bg1"/>
                </a:solidFill>
                <a:effectLst>
                  <a:outerShdw blurRad="76200" dist="50800" dir="5400000" algn="tl" rotWithShape="0">
                    <a:srgbClr val="000000">
                      <a:alpha val="65000"/>
                    </a:srgbClr>
                  </a:outerShdw>
                </a:effectLst>
              </a:rPr>
              <a:t>1</a:t>
            </a:r>
            <a:r>
              <a:rPr lang="ru-RU" sz="4500" b="1" i="1" spc="50" dirty="0" smtClean="0">
                <a:ln w="11430"/>
                <a:solidFill>
                  <a:schemeClr val="bg1"/>
                </a:solidFill>
                <a:effectLst>
                  <a:outerShdw blurRad="76200" dist="50800" dir="5400000" algn="tl" rotWithShape="0">
                    <a:srgbClr val="000000">
                      <a:alpha val="65000"/>
                    </a:srgbClr>
                  </a:outerShdw>
                </a:effectLst>
              </a:rPr>
              <a:t> : 0,2 </a:t>
            </a:r>
            <a:r>
              <a:rPr lang="ru-RU" sz="45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Р</a:t>
            </a:r>
          </a:p>
          <a:p>
            <a:r>
              <a:rPr lang="ru-RU" sz="45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500" b="1" i="1" spc="50" dirty="0" smtClean="0">
                <a:ln w="11430"/>
                <a:solidFill>
                  <a:schemeClr val="bg1"/>
                </a:solidFill>
                <a:effectLst>
                  <a:outerShdw blurRad="76200" dist="50800" dir="5400000" algn="tl" rotWithShape="0">
                    <a:srgbClr val="000000">
                      <a:alpha val="65000"/>
                    </a:srgbClr>
                  </a:outerShdw>
                </a:effectLst>
              </a:rPr>
              <a:t>8: 19,2=2,5:х </a:t>
            </a:r>
            <a:r>
              <a:rPr lang="ru-RU" sz="45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Е</a:t>
            </a:r>
            <a:r>
              <a:rPr lang="ru-RU" sz="45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45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5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r>
              <a:rPr lang="ru-RU" sz="4500" b="1" i="1" spc="50" dirty="0" smtClean="0">
                <a:ln w="11430"/>
                <a:solidFill>
                  <a:schemeClr val="bg1"/>
                </a:solidFill>
                <a:effectLst>
                  <a:outerShdw blurRad="76200" dist="50800" dir="5400000" algn="tl" rotWithShape="0">
                    <a:srgbClr val="000000">
                      <a:alpha val="65000"/>
                    </a:srgbClr>
                  </a:outerShdw>
                </a:effectLst>
              </a:rPr>
              <a:t>70 </a:t>
            </a:r>
            <a:r>
              <a:rPr lang="ru-RU" sz="4500" b="1" i="1" spc="50" dirty="0">
                <a:ln w="11430"/>
                <a:solidFill>
                  <a:schemeClr val="bg1"/>
                </a:solidFill>
                <a:effectLst>
                  <a:outerShdw blurRad="76200" dist="50800" dir="5400000" algn="tl" rotWithShape="0">
                    <a:srgbClr val="000000">
                      <a:alpha val="65000"/>
                    </a:srgbClr>
                  </a:outerShdw>
                </a:effectLst>
              </a:rPr>
              <a:t>: у = </a:t>
            </a:r>
            <a:r>
              <a:rPr lang="ru-RU" sz="4500" b="1" i="1" spc="50" dirty="0" smtClean="0">
                <a:ln w="11430"/>
                <a:solidFill>
                  <a:schemeClr val="bg1"/>
                </a:solidFill>
                <a:effectLst>
                  <a:outerShdw blurRad="76200" dist="50800" dir="5400000" algn="tl" rotWithShape="0">
                    <a:srgbClr val="000000">
                      <a:alpha val="65000"/>
                    </a:srgbClr>
                  </a:outerShdw>
                </a:effectLst>
              </a:rPr>
              <a:t>7: 1 </a:t>
            </a:r>
            <a:r>
              <a:rPr lang="ru-RU" sz="45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Й</a:t>
            </a:r>
            <a:r>
              <a:rPr lang="ru-RU" sz="45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45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ru-RU" sz="4500" b="1" i="1" spc="50" dirty="0" smtClean="0">
                <a:ln w="11430"/>
                <a:solidFill>
                  <a:schemeClr val="bg1"/>
                </a:solidFill>
                <a:effectLst>
                  <a:outerShdw blurRad="76200" dist="50800" dir="5400000" algn="tl" rotWithShape="0">
                    <a:srgbClr val="000000">
                      <a:alpha val="65000"/>
                    </a:srgbClr>
                  </a:outerShdw>
                </a:effectLst>
              </a:rPr>
              <a:t>6 : 3</a:t>
            </a:r>
            <a:r>
              <a:rPr lang="en-US" sz="4500" b="1" i="1" spc="50" dirty="0" smtClean="0">
                <a:ln w="11430"/>
                <a:solidFill>
                  <a:schemeClr val="bg1"/>
                </a:solidFill>
                <a:effectLst>
                  <a:outerShdw blurRad="76200" dist="50800" dir="5400000" algn="tl" rotWithShape="0">
                    <a:srgbClr val="000000">
                      <a:alpha val="65000"/>
                    </a:srgbClr>
                  </a:outerShdw>
                </a:effectLst>
              </a:rPr>
              <a:t>=</a:t>
            </a:r>
            <a:r>
              <a:rPr lang="ru-RU" sz="4500" b="1" i="1" spc="50" dirty="0" smtClean="0">
                <a:ln w="11430"/>
                <a:solidFill>
                  <a:schemeClr val="bg1"/>
                </a:solidFill>
                <a:effectLst>
                  <a:outerShdw blurRad="76200" dist="50800" dir="5400000" algn="tl" rotWithShape="0">
                    <a:srgbClr val="000000">
                      <a:alpha val="65000"/>
                    </a:srgbClr>
                  </a:outerShdw>
                </a:effectLst>
              </a:rPr>
              <a:t> х : 9   </a:t>
            </a:r>
            <a:r>
              <a:rPr lang="ru-RU" sz="45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a:t>
            </a:r>
            <a:endParaRPr lang="ru-RU" sz="45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Прямоугольник 8"/>
          <p:cNvSpPr/>
          <p:nvPr/>
        </p:nvSpPr>
        <p:spPr>
          <a:xfrm>
            <a:off x="4644009" y="1412775"/>
            <a:ext cx="4495830" cy="286232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500" b="1" spc="50" dirty="0">
                <a:ln w="11430"/>
                <a:solidFill>
                  <a:schemeClr val="bg1"/>
                </a:solidFill>
                <a:effectLst>
                  <a:outerShdw blurRad="76200" dist="50800" dir="5400000" algn="tl" rotWithShape="0">
                    <a:srgbClr val="000000">
                      <a:alpha val="65000"/>
                    </a:srgbClr>
                  </a:outerShdw>
                </a:effectLst>
              </a:rPr>
              <a:t>6х </a:t>
            </a:r>
            <a:r>
              <a:rPr lang="ru-RU" sz="4500" b="1" spc="50" dirty="0" smtClean="0">
                <a:ln w="11430"/>
                <a:solidFill>
                  <a:schemeClr val="bg1"/>
                </a:solidFill>
                <a:effectLst>
                  <a:outerShdw blurRad="76200" dist="50800" dir="5400000" algn="tl" rotWithShape="0">
                    <a:srgbClr val="000000">
                      <a:alpha val="65000"/>
                    </a:srgbClr>
                  </a:outerShdw>
                </a:effectLst>
              </a:rPr>
              <a:t>:5</a:t>
            </a:r>
            <a:r>
              <a:rPr lang="en-US" sz="4500" b="1" spc="50" dirty="0" smtClean="0">
                <a:ln w="11430"/>
                <a:solidFill>
                  <a:schemeClr val="bg1"/>
                </a:solidFill>
                <a:effectLst>
                  <a:outerShdw blurRad="76200" dist="50800" dir="5400000" algn="tl" rotWithShape="0">
                    <a:srgbClr val="000000">
                      <a:alpha val="65000"/>
                    </a:srgbClr>
                  </a:outerShdw>
                </a:effectLst>
              </a:rPr>
              <a:t>=12</a:t>
            </a:r>
            <a:r>
              <a:rPr lang="ru-RU" sz="4500" b="1" spc="50" dirty="0" smtClean="0">
                <a:ln w="11430"/>
                <a:solidFill>
                  <a:schemeClr val="bg1"/>
                </a:solidFill>
                <a:effectLst>
                  <a:outerShdw blurRad="76200" dist="50800" dir="5400000" algn="tl" rotWithShape="0">
                    <a:srgbClr val="000000">
                      <a:alpha val="65000"/>
                    </a:srgbClr>
                  </a:outerShdw>
                </a:effectLst>
              </a:rPr>
              <a:t>:10 </a:t>
            </a:r>
            <a:r>
              <a:rPr lang="ru-RU" sz="4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А</a:t>
            </a:r>
            <a:endParaRPr lang="ru-RU" sz="4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ru-RU" sz="4500" b="1" spc="50" dirty="0" smtClean="0">
                <a:ln w="11430"/>
                <a:solidFill>
                  <a:schemeClr val="bg1"/>
                </a:solidFill>
                <a:effectLst>
                  <a:outerShdw blurRad="76200" dist="50800" dir="5400000" algn="tl" rotWithShape="0">
                    <a:srgbClr val="000000">
                      <a:alpha val="65000"/>
                    </a:srgbClr>
                  </a:outerShdw>
                </a:effectLst>
              </a:rPr>
              <a:t>у : 5 = 11 : 5 </a:t>
            </a:r>
            <a:r>
              <a:rPr lang="ru-RU" sz="4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К </a:t>
            </a:r>
            <a:r>
              <a:rPr lang="ru-RU" sz="4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4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ru-RU" sz="4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500" b="1" spc="50" dirty="0">
                <a:ln w="11430"/>
                <a:solidFill>
                  <a:schemeClr val="bg1"/>
                </a:solidFill>
                <a:effectLst>
                  <a:outerShdw blurRad="76200" dist="50800" dir="5400000" algn="tl" rotWithShape="0">
                    <a:srgbClr val="000000">
                      <a:alpha val="65000"/>
                    </a:srgbClr>
                  </a:outerShdw>
                </a:effectLst>
              </a:rPr>
              <a:t>х : 20 = </a:t>
            </a:r>
            <a:r>
              <a:rPr lang="ru-RU" sz="4500" b="1" spc="50" dirty="0" smtClean="0">
                <a:ln w="11430"/>
                <a:solidFill>
                  <a:schemeClr val="bg1"/>
                </a:solidFill>
                <a:effectLst>
                  <a:outerShdw blurRad="76200" dist="50800" dir="5400000" algn="tl" rotWithShape="0">
                    <a:srgbClr val="000000">
                      <a:alpha val="65000"/>
                    </a:srgbClr>
                  </a:outerShdw>
                </a:effectLst>
              </a:rPr>
              <a:t>3</a:t>
            </a:r>
            <a:r>
              <a:rPr lang="ru-RU" sz="4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Ч</a:t>
            </a:r>
            <a:endParaRPr lang="ru-RU" sz="4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ru-RU" sz="4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500" b="1" spc="50" dirty="0">
                <a:ln w="11430"/>
                <a:solidFill>
                  <a:schemeClr val="bg1"/>
                </a:solidFill>
                <a:effectLst>
                  <a:outerShdw blurRad="76200" dist="50800" dir="5400000" algn="tl" rotWithShape="0">
                    <a:srgbClr val="000000">
                      <a:alpha val="65000"/>
                    </a:srgbClr>
                  </a:outerShdw>
                </a:effectLst>
              </a:rPr>
              <a:t>25 · х = </a:t>
            </a:r>
            <a:r>
              <a:rPr lang="ru-RU" sz="4500" b="1" spc="50" dirty="0" smtClean="0">
                <a:ln w="11430"/>
                <a:solidFill>
                  <a:schemeClr val="bg1"/>
                </a:solidFill>
                <a:effectLst>
                  <a:outerShdw blurRad="76200" dist="50800" dir="5400000" algn="tl" rotWithShape="0">
                    <a:srgbClr val="000000">
                      <a:alpha val="65000"/>
                    </a:srgbClr>
                  </a:outerShdw>
                </a:effectLst>
              </a:rPr>
              <a:t>100</a:t>
            </a:r>
            <a:r>
              <a:rPr lang="ru-RU" sz="4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И</a:t>
            </a:r>
            <a:endParaRPr lang="ru-RU" sz="4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979700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4625"/>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grpSp>
        <p:nvGrpSpPr>
          <p:cNvPr id="5" name="Группа 4"/>
          <p:cNvGrpSpPr/>
          <p:nvPr/>
        </p:nvGrpSpPr>
        <p:grpSpPr>
          <a:xfrm>
            <a:off x="23486" y="17372"/>
            <a:ext cx="9120513" cy="6740307"/>
            <a:chOff x="23486" y="17372"/>
            <a:chExt cx="9120513" cy="6740307"/>
          </a:xfrm>
        </p:grpSpPr>
        <p:sp>
          <p:nvSpPr>
            <p:cNvPr id="4" name="Прямоугольник 3"/>
            <p:cNvSpPr/>
            <p:nvPr/>
          </p:nvSpPr>
          <p:spPr>
            <a:xfrm>
              <a:off x="4139952" y="17372"/>
              <a:ext cx="5004047" cy="5909310"/>
            </a:xfrm>
            <a:prstGeom prst="rect">
              <a:avLst/>
            </a:prstGeom>
          </p:spPr>
          <p:txBody>
            <a:bodyPr wrap="square">
              <a:spAutoFit/>
            </a:bodyPr>
            <a:lstStyle/>
            <a:p>
              <a:r>
                <a:rPr lang="ru-RU" i="1" dirty="0" smtClean="0"/>
                <a:t>Князь</a:t>
              </a:r>
              <a:r>
                <a:rPr lang="ru-RU" i="1" dirty="0"/>
                <a:t> </a:t>
              </a:r>
              <a:r>
                <a:rPr lang="ru-RU" b="1" i="1" dirty="0" err="1"/>
                <a:t>Алексе́й</a:t>
              </a:r>
              <a:r>
                <a:rPr lang="ru-RU" b="1" i="1" dirty="0"/>
                <a:t> </a:t>
              </a:r>
              <a:r>
                <a:rPr lang="ru-RU" b="1" i="1" dirty="0" err="1" smtClean="0"/>
                <a:t>Миха́йлович</a:t>
              </a:r>
              <a:r>
                <a:rPr lang="ru-RU" b="1" i="1" dirty="0" smtClean="0"/>
                <a:t> </a:t>
              </a:r>
              <a:r>
                <a:rPr lang="ru-RU" b="1" i="1" dirty="0" err="1" smtClean="0"/>
                <a:t>Черка́сский</a:t>
              </a:r>
              <a:r>
                <a:rPr lang="ru-RU" i="1" dirty="0"/>
                <a:t> </a:t>
              </a:r>
              <a:r>
                <a:rPr lang="ru-RU" i="1" dirty="0" smtClean="0"/>
                <a:t> (1680 - 1742)</a:t>
              </a:r>
              <a:r>
                <a:rPr lang="ru-RU" i="1" dirty="0"/>
                <a:t> — русский государственный деятель, при </a:t>
              </a:r>
              <a:r>
                <a:rPr lang="ru-RU" i="1" dirty="0" smtClean="0"/>
                <a:t>Петре I </a:t>
              </a:r>
              <a:r>
                <a:rPr lang="ru-RU" i="1" smtClean="0"/>
                <a:t>сибирский губернатор, </a:t>
              </a:r>
              <a:r>
                <a:rPr lang="ru-RU" i="1" dirty="0"/>
                <a:t>при </a:t>
              </a:r>
              <a:r>
                <a:rPr lang="ru-RU" i="1" dirty="0" smtClean="0"/>
                <a:t>Анне Иоанновне</a:t>
              </a:r>
              <a:r>
                <a:rPr lang="ru-RU" i="1" dirty="0"/>
                <a:t> один из трёх кабинет-министров, с 1740 года — канцлер Российской империи. Богатейший по числу душ помещик России, последний в старшей </a:t>
              </a:r>
              <a:r>
                <a:rPr lang="ru-RU" i="1" dirty="0" smtClean="0"/>
                <a:t>линии рода</a:t>
              </a:r>
              <a:r>
                <a:rPr lang="ru-RU" i="1" dirty="0"/>
                <a:t> Черкасских. </a:t>
              </a:r>
              <a:r>
                <a:rPr lang="ru-RU" dirty="0" smtClean="0"/>
                <a:t>Своё </a:t>
              </a:r>
              <a:r>
                <a:rPr lang="ru-RU" dirty="0"/>
                <a:t>детство и юность до двадцати одного года он провёл в Москве. В 26 лет женился на двоюродной сестре царя Петра Алексеевича, за которой получил огромное приданое</a:t>
              </a:r>
              <a:r>
                <a:rPr lang="ru-RU" dirty="0" smtClean="0"/>
                <a:t>. </a:t>
              </a:r>
            </a:p>
            <a:p>
              <a:r>
                <a:rPr lang="ru-RU" dirty="0" smtClean="0"/>
                <a:t>Князь Черкасский купил у боярина Фадеева за 30 тысяч рублей поселение, называемое </a:t>
              </a:r>
              <a:r>
                <a:rPr lang="ru-RU" dirty="0" err="1" smtClean="0"/>
                <a:t>Фадеевкой</a:t>
              </a:r>
              <a:r>
                <a:rPr lang="ru-RU" dirty="0" smtClean="0"/>
                <a:t>. Новый владелец построил церковь во имя митрополита Алексия – так объясняется происхождение названия Алексеевка.  </a:t>
              </a:r>
            </a:p>
            <a:p>
              <a:r>
                <a:rPr lang="ru-RU" dirty="0" smtClean="0"/>
                <a:t>Граф П.Б. Шереметьев женился на дочери князя Черкасского – Варваре и получил в приданое, вместе с другими поселениями слободу Алексеевка.</a:t>
              </a:r>
              <a:endParaRPr lang="ru-RU" dirty="0"/>
            </a:p>
            <a:p>
              <a:pPr algn="ctr"/>
              <a:endParaRPr lang="ru-RU" i="1" dirty="0"/>
            </a:p>
          </p:txBody>
        </p:sp>
        <p:pic>
          <p:nvPicPr>
            <p:cNvPr id="6148" name="Picture 4" descr="https://upload.wikimedia.org/wikipedia/commons/2/27/Aleksey_Mikhailovich_Cherkasski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86" y="40145"/>
              <a:ext cx="4116466" cy="67175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56413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6">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pic>
        <p:nvPicPr>
          <p:cNvPr id="5" name="Picture 2" descr="1768 Varvara Sheremetev, later Countess Razumovsky by Ivan Petrovich Argunov (Museum-Estate Kuskovo -Moskva Russia) Grand Lad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901"/>
            <a:ext cx="4644008" cy="61852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Петр Борисович Шеремете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0188"/>
            <a:ext cx="4537148" cy="61754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71601" y="6291051"/>
            <a:ext cx="7344816" cy="523220"/>
          </a:xfrm>
          <a:prstGeom prst="rect">
            <a:avLst/>
          </a:prstGeom>
          <a:noFill/>
        </p:spPr>
        <p:txBody>
          <a:bodyPr wrap="square" rtlCol="0">
            <a:spAutoFit/>
          </a:bodyPr>
          <a:lstStyle/>
          <a:p>
            <a:r>
              <a:rPr lang="ru-RU" sz="2800" b="1" dirty="0" smtClean="0">
                <a:latin typeface="Monotype Corsiva" pitchFamily="66" charset="0"/>
              </a:rPr>
              <a:t>Варвара Алексеевна</a:t>
            </a:r>
            <a:r>
              <a:rPr lang="ru-RU" sz="2800" b="1" dirty="0">
                <a:latin typeface="Monotype Corsiva" pitchFamily="66" charset="0"/>
              </a:rPr>
              <a:t> и </a:t>
            </a:r>
            <a:r>
              <a:rPr lang="ru-RU" sz="2800" b="1" dirty="0" smtClean="0">
                <a:latin typeface="Monotype Corsiva" pitchFamily="66" charset="0"/>
              </a:rPr>
              <a:t>Петр Борисович Шереметевы</a:t>
            </a:r>
            <a:endParaRPr lang="ru-RU" sz="2800" b="1" dirty="0">
              <a:latin typeface="Monotype Corsiva" pitchFamily="66" charset="0"/>
            </a:endParaRPr>
          </a:p>
        </p:txBody>
      </p:sp>
    </p:spTree>
    <p:extLst>
      <p:ext uri="{BB962C8B-B14F-4D97-AF65-F5344CB8AC3E}">
        <p14:creationId xmlns:p14="http://schemas.microsoft.com/office/powerpoint/2010/main" val="580146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5">
                <a:tint val="45000"/>
                <a:satMod val="400000"/>
              </a:schemeClr>
            </a:duotone>
          </a:blip>
          <a:tile tx="0" ty="0" sx="100000" sy="100000" flip="none" algn="tl"/>
        </a:blipFill>
        <a:effectLst/>
      </p:bgPr>
    </p:bg>
    <p:spTree>
      <p:nvGrpSpPr>
        <p:cNvPr id="1" name=""/>
        <p:cNvGrpSpPr/>
        <p:nvPr/>
      </p:nvGrpSpPr>
      <p:grpSpPr>
        <a:xfrm>
          <a:off x="0" y="0"/>
          <a:ext cx="0" cy="0"/>
          <a:chOff x="0" y="0"/>
          <a:chExt cx="0" cy="0"/>
        </a:xfrm>
      </p:grpSpPr>
      <p:pic>
        <p:nvPicPr>
          <p:cNvPr id="2054" name="Picture 6" descr="Бренд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094820" cy="27809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upload.wikimedia.org/wikipedia/commons/thumb/1/10/%D0%90%D0%BB%D0%B5%D0%BA%D1%81%D0%B5%D0%B5%D0%B2%D0%BA%D0%B0_%28%D0%B3%D0%BE%D1%80%D0%BE%D0%B4%2C_%D0%91%D0%B5%D0%BB%D0%B3%D0%BE%D1%80%D0%BE%D0%B4%D1%81%D0%BA%D0%B0%D1%8F_%D0%BE%D0%B1%D0%BB%D0%B0%D1%81%D1%82%D1%8C%29_%D0%9A%D1%83%D0%BF%D0%B5%D1%87%D0%B5%D1%81%D0%BA%D0%B8%D0%B9_%D0%BA%D0%BB%D1%83%D0%B1_%D1%81%D0%B5%D0%BC%D1%8C%D0%B8_%D0%91%D0%BE%D0%BA%D0%B0%D1%80%D0%B5%D0%B2%D1%8B%D1%85.jpg/220px-%D0%90%D0%BB%D0%B5%D0%BA%D1%81%D0%B5%D0%B5%D0%B2%D0%BA%D0%B0_%28%D0%B3%D0%BE%D1%80%D0%BE%D0%B4%2C_%D0%91%D0%B5%D0%BB%D0%B3%D0%BE%D1%80%D0%BE%D0%B4%D1%81%D0%BA%D0%B0%D1%8F_%D0%BE%D0%B1%D0%BB%D0%B0%D1%81%D1%82%D1%8C%29_%D0%9A%D1%83%D0%BF%D0%B5%D1%87%D0%B5%D1%81%D0%BA%D0%B8%D0%B9_%D0%BA%D0%BB%D1%83%D0%B1_%D1%81%D0%B5%D0%BC%D1%8C%D0%B8_%D0%91%D0%BE%D0%BA%D0%B0%D1%80%D0%B5%D0%B2%D1%8B%D1%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821" y="0"/>
            <a:ext cx="5049179" cy="278092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 y="2824033"/>
            <a:ext cx="9143999" cy="4154984"/>
          </a:xfrm>
          <a:prstGeom prst="rect">
            <a:avLst/>
          </a:prstGeom>
        </p:spPr>
        <p:txBody>
          <a:bodyPr wrap="square">
            <a:spAutoFit/>
          </a:bodyPr>
          <a:lstStyle/>
          <a:p>
            <a:pPr algn="just"/>
            <a:r>
              <a:rPr lang="ru-RU" dirty="0" smtClean="0"/>
              <a:t>         </a:t>
            </a:r>
            <a:r>
              <a:rPr lang="ru-RU" sz="2400" b="1" dirty="0" smtClean="0">
                <a:solidFill>
                  <a:srgbClr val="003300"/>
                </a:solidFill>
                <a:latin typeface="Monotype Corsiva" pitchFamily="66" charset="0"/>
              </a:rPr>
              <a:t>Крепостной </a:t>
            </a:r>
            <a:r>
              <a:rPr lang="ru-RU" sz="2400" b="1" dirty="0">
                <a:solidFill>
                  <a:srgbClr val="003300"/>
                </a:solidFill>
                <a:latin typeface="Monotype Corsiva" pitchFamily="66" charset="0"/>
              </a:rPr>
              <a:t>крестьянин графа </a:t>
            </a:r>
            <a:r>
              <a:rPr lang="ru-RU" sz="2400" b="1" dirty="0" smtClean="0">
                <a:solidFill>
                  <a:srgbClr val="003300"/>
                </a:solidFill>
                <a:latin typeface="Monotype Corsiva" pitchFamily="66" charset="0"/>
              </a:rPr>
              <a:t>П. Б. Шереметьева</a:t>
            </a:r>
            <a:r>
              <a:rPr lang="ru-RU" sz="2400" b="1" dirty="0">
                <a:solidFill>
                  <a:srgbClr val="003300"/>
                </a:solidFill>
                <a:latin typeface="Monotype Corsiva" pitchFamily="66" charset="0"/>
              </a:rPr>
              <a:t>, уроженец Тульской области. Был выслан в начале XIX века в </a:t>
            </a:r>
            <a:r>
              <a:rPr lang="ru-RU" sz="2400" b="1" dirty="0" smtClean="0">
                <a:solidFill>
                  <a:srgbClr val="003300"/>
                </a:solidFill>
                <a:latin typeface="Monotype Corsiva" pitchFamily="66" charset="0"/>
              </a:rPr>
              <a:t>слободу Алексеевка.</a:t>
            </a:r>
            <a:r>
              <a:rPr lang="ru-RU" sz="2400" b="1" dirty="0">
                <a:solidFill>
                  <a:srgbClr val="003300"/>
                </a:solidFill>
                <a:latin typeface="Monotype Corsiva" pitchFamily="66" charset="0"/>
              </a:rPr>
              <a:t> </a:t>
            </a:r>
            <a:r>
              <a:rPr lang="ru-RU" sz="2400" b="1" dirty="0" err="1" smtClean="0">
                <a:solidFill>
                  <a:srgbClr val="003300"/>
                </a:solidFill>
                <a:latin typeface="Monotype Corsiva" pitchFamily="66" charset="0"/>
              </a:rPr>
              <a:t>Бокарёву</a:t>
            </a:r>
            <a:r>
              <a:rPr lang="ru-RU" sz="2400" b="1" dirty="0" smtClean="0">
                <a:solidFill>
                  <a:srgbClr val="003300"/>
                </a:solidFill>
                <a:latin typeface="Monotype Corsiva" pitchFamily="66" charset="0"/>
              </a:rPr>
              <a:t> принадлежит </a:t>
            </a:r>
            <a:r>
              <a:rPr lang="ru-RU" sz="2400" b="1" dirty="0">
                <a:solidFill>
                  <a:srgbClr val="003300"/>
                </a:solidFill>
                <a:latin typeface="Monotype Corsiva" pitchFamily="66" charset="0"/>
              </a:rPr>
              <a:t>  открытие </a:t>
            </a:r>
            <a:r>
              <a:rPr lang="ru-RU" sz="2400" b="1" dirty="0" smtClean="0">
                <a:solidFill>
                  <a:srgbClr val="003300"/>
                </a:solidFill>
                <a:latin typeface="Monotype Corsiva" pitchFamily="66" charset="0"/>
              </a:rPr>
              <a:t>подсолнечника</a:t>
            </a:r>
            <a:r>
              <a:rPr lang="ru-RU" sz="2400" b="1" dirty="0">
                <a:solidFill>
                  <a:srgbClr val="003300"/>
                </a:solidFill>
                <a:latin typeface="Monotype Corsiva" pitchFamily="66" charset="0"/>
              </a:rPr>
              <a:t> как масличной культуры. В 1829 году он придумал способ получения масла из семян подсолнечника. </a:t>
            </a:r>
            <a:r>
              <a:rPr lang="ru-RU" sz="2400" b="1" dirty="0" smtClean="0">
                <a:solidFill>
                  <a:srgbClr val="003300"/>
                </a:solidFill>
                <a:latin typeface="Monotype Corsiva" pitchFamily="66" charset="0"/>
              </a:rPr>
              <a:t>В</a:t>
            </a:r>
            <a:r>
              <a:rPr lang="ru-RU" sz="2400" b="1" dirty="0">
                <a:solidFill>
                  <a:srgbClr val="003300"/>
                </a:solidFill>
                <a:latin typeface="Monotype Corsiva" pitchFamily="66" charset="0"/>
              </a:rPr>
              <a:t> 1833 году в Алексеевке купцом </a:t>
            </a:r>
            <a:r>
              <a:rPr lang="ru-RU" sz="2400" b="1" dirty="0" err="1">
                <a:solidFill>
                  <a:srgbClr val="003300"/>
                </a:solidFill>
                <a:latin typeface="Monotype Corsiva" pitchFamily="66" charset="0"/>
              </a:rPr>
              <a:t>Папушиным</a:t>
            </a:r>
            <a:r>
              <a:rPr lang="ru-RU" sz="2400" b="1" dirty="0">
                <a:solidFill>
                  <a:srgbClr val="003300"/>
                </a:solidFill>
                <a:latin typeface="Monotype Corsiva" pitchFamily="66" charset="0"/>
              </a:rPr>
              <a:t> при содействии </a:t>
            </a:r>
            <a:r>
              <a:rPr lang="ru-RU" sz="2400" b="1" dirty="0" err="1">
                <a:solidFill>
                  <a:srgbClr val="003300"/>
                </a:solidFill>
                <a:latin typeface="Monotype Corsiva" pitchFamily="66" charset="0"/>
              </a:rPr>
              <a:t>Бокарёва</a:t>
            </a:r>
            <a:r>
              <a:rPr lang="ru-RU" sz="2400" b="1" dirty="0">
                <a:solidFill>
                  <a:srgbClr val="003300"/>
                </a:solidFill>
                <a:latin typeface="Monotype Corsiva" pitchFamily="66" charset="0"/>
              </a:rPr>
              <a:t> был построен первый в мире маслобойный завод</a:t>
            </a:r>
            <a:r>
              <a:rPr lang="ru-RU" sz="2400" b="1" dirty="0" smtClean="0">
                <a:solidFill>
                  <a:srgbClr val="003300"/>
                </a:solidFill>
                <a:latin typeface="Monotype Corsiva" pitchFamily="66" charset="0"/>
              </a:rPr>
              <a:t>.</a:t>
            </a:r>
            <a:r>
              <a:rPr lang="ru-RU" sz="2400" b="1" dirty="0">
                <a:solidFill>
                  <a:srgbClr val="003300"/>
                </a:solidFill>
                <a:latin typeface="Monotype Corsiva" pitchFamily="66" charset="0"/>
              </a:rPr>
              <a:t> В 1834 году </a:t>
            </a:r>
            <a:r>
              <a:rPr lang="ru-RU" sz="2400" b="1" dirty="0" err="1">
                <a:solidFill>
                  <a:srgbClr val="003300"/>
                </a:solidFill>
                <a:latin typeface="Monotype Corsiva" pitchFamily="66" charset="0"/>
              </a:rPr>
              <a:t>Бокарёв</a:t>
            </a:r>
            <a:r>
              <a:rPr lang="ru-RU" sz="2400" b="1" dirty="0">
                <a:solidFill>
                  <a:srgbClr val="003300"/>
                </a:solidFill>
                <a:latin typeface="Monotype Corsiva" pitchFamily="66" charset="0"/>
              </a:rPr>
              <a:t> открыл собственную маслобойню. </a:t>
            </a:r>
            <a:r>
              <a:rPr lang="ru-RU" sz="2400" b="1" dirty="0" smtClean="0">
                <a:solidFill>
                  <a:srgbClr val="003300"/>
                </a:solidFill>
                <a:latin typeface="Monotype Corsiva" pitchFamily="66" charset="0"/>
              </a:rPr>
              <a:t>К</a:t>
            </a:r>
            <a:r>
              <a:rPr lang="ru-RU" sz="2400" b="1" dirty="0">
                <a:solidFill>
                  <a:srgbClr val="003300"/>
                </a:solidFill>
                <a:latin typeface="Monotype Corsiva" pitchFamily="66" charset="0"/>
              </a:rPr>
              <a:t> 1860 году в Алексеевке было около 160 маслобойных заводов. На продажу вывозилось до 40 тысяч бочек, содержимое которых весило около 900 тысяч пудов (свыше 14 тыс. тонн). Церковь признала подсолнечное масло постным продуктом, отсюда появилось его второе название — постное масло</a:t>
            </a:r>
            <a:r>
              <a:rPr lang="ru-RU" sz="2400" b="1" dirty="0" smtClean="0">
                <a:solidFill>
                  <a:srgbClr val="003300"/>
                </a:solidFill>
                <a:latin typeface="Monotype Corsiva" pitchFamily="66" charset="0"/>
              </a:rPr>
              <a:t>.</a:t>
            </a:r>
            <a:endParaRPr lang="ru-RU" sz="2400" b="1" dirty="0">
              <a:solidFill>
                <a:srgbClr val="003300"/>
              </a:solidFill>
              <a:latin typeface="Monotype Corsiva" pitchFamily="66" charset="0"/>
            </a:endParaRPr>
          </a:p>
        </p:txBody>
      </p:sp>
    </p:spTree>
    <p:extLst>
      <p:ext uri="{BB962C8B-B14F-4D97-AF65-F5344CB8AC3E}">
        <p14:creationId xmlns:p14="http://schemas.microsoft.com/office/powerpoint/2010/main" val="3589275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3-tub-ru.yandex.net/i?id=e4f8ea0bae3572e47147ec295b233c46-100-144&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72"/>
            <a:ext cx="9143999" cy="685452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11560" y="548680"/>
            <a:ext cx="8280920" cy="4524315"/>
          </a:xfrm>
          <a:prstGeom prst="rect">
            <a:avLst/>
          </a:prstGeom>
        </p:spPr>
        <p:txBody>
          <a:bodyPr wrap="square">
            <a:spAutoFit/>
          </a:bodyPr>
          <a:lstStyle/>
          <a:p>
            <a:pPr algn="just"/>
            <a:r>
              <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На продажу вывозилось до 40 тысяч бочек, содержимое которых весило около 900 тысяч </a:t>
            </a:r>
            <a:r>
              <a:rPr lang="ru-R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пудов. Сколько пудов весят 30 бочек ? Составьте пропорцию для решения  задачи.</a:t>
            </a:r>
            <a:endPar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85282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colorTemperature colorTemp="47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050" name="Picture 2" descr="http://bosh.alexrono.ru/images/stories/istoriya/image0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7" y="0"/>
            <a:ext cx="4482955" cy="36933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57044" y="332655"/>
            <a:ext cx="4540008" cy="3360663"/>
          </a:xfrm>
          <a:prstGeom prst="rect">
            <a:avLst/>
          </a:prstGeom>
          <a:noFill/>
          <a:ln>
            <a:noFill/>
          </a:ln>
        </p:spPr>
        <p:txBody>
          <a:bodyPr wrap="square" rtlCol="0">
            <a:prstTxWarp prst="textPlain">
              <a:avLst/>
            </a:prstTxWarp>
            <a:spAutoFit/>
          </a:bodyPr>
          <a:lstStyle/>
          <a:p>
            <a:pPr algn="ctr"/>
            <a:r>
              <a:rPr lang="ru-RU" sz="5400" b="1" dirty="0" err="1"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Monotype Corsiva" pitchFamily="66" charset="0"/>
              </a:rPr>
              <a:t>Божковская</a:t>
            </a:r>
            <a:r>
              <a:rPr lang="ru-RU" sz="54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Monotype Corsiva" pitchFamily="66" charset="0"/>
              </a:rPr>
              <a:t>       8 – летняя школа</a:t>
            </a:r>
            <a:endParaRPr lang="ru-RU" sz="54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Monotype Corsiva" pitchFamily="66" charset="0"/>
            </a:endParaRPr>
          </a:p>
        </p:txBody>
      </p:sp>
      <p:sp>
        <p:nvSpPr>
          <p:cNvPr id="5" name="Прямоугольник 4"/>
          <p:cNvSpPr/>
          <p:nvPr/>
        </p:nvSpPr>
        <p:spPr>
          <a:xfrm>
            <a:off x="17037" y="3715093"/>
            <a:ext cx="9080015" cy="2554545"/>
          </a:xfrm>
          <a:prstGeom prst="rect">
            <a:avLst/>
          </a:prstGeom>
        </p:spPr>
        <p:txBody>
          <a:bodyPr wrap="square">
            <a:spAutoFit/>
          </a:bodyPr>
          <a:lstStyle/>
          <a:p>
            <a:pPr algn="just"/>
            <a:r>
              <a:rPr lang="ru-RU" sz="3200" dirty="0" smtClean="0">
                <a:solidFill>
                  <a:schemeClr val="tx2">
                    <a:lumMod val="75000"/>
                  </a:schemeClr>
                </a:solidFill>
                <a:latin typeface="Monotype Corsiva" pitchFamily="66" charset="0"/>
              </a:rPr>
              <a:t>         В </a:t>
            </a:r>
            <a:r>
              <a:rPr lang="ru-RU" sz="3200" dirty="0">
                <a:solidFill>
                  <a:schemeClr val="tx2">
                    <a:lumMod val="75000"/>
                  </a:schemeClr>
                </a:solidFill>
                <a:latin typeface="Monotype Corsiva" pitchFamily="66" charset="0"/>
              </a:rPr>
              <a:t>нашей местности, то есть в с. </a:t>
            </a:r>
            <a:r>
              <a:rPr lang="ru-RU" sz="3200" dirty="0" err="1">
                <a:solidFill>
                  <a:schemeClr val="tx2">
                    <a:lumMod val="75000"/>
                  </a:schemeClr>
                </a:solidFill>
                <a:latin typeface="Monotype Corsiva" pitchFamily="66" charset="0"/>
              </a:rPr>
              <a:t>Божково</a:t>
            </a:r>
            <a:r>
              <a:rPr lang="ru-RU" sz="3200" dirty="0">
                <a:solidFill>
                  <a:schemeClr val="tx2">
                    <a:lumMod val="75000"/>
                  </a:schemeClr>
                </a:solidFill>
                <a:latin typeface="Monotype Corsiva" pitchFamily="66" charset="0"/>
              </a:rPr>
              <a:t>, церковно-приходская школа начала строится в 1897г. </a:t>
            </a:r>
          </a:p>
          <a:p>
            <a:pPr algn="just"/>
            <a:r>
              <a:rPr lang="ru-RU" sz="3200" dirty="0" smtClean="0">
                <a:solidFill>
                  <a:schemeClr val="tx2">
                    <a:lumMod val="75000"/>
                  </a:schemeClr>
                </a:solidFill>
                <a:latin typeface="Monotype Corsiva" pitchFamily="66" charset="0"/>
              </a:rPr>
              <a:t>Сначала в </a:t>
            </a:r>
            <a:r>
              <a:rPr lang="ru-RU" sz="3200" dirty="0" err="1" smtClean="0">
                <a:solidFill>
                  <a:schemeClr val="tx2">
                    <a:lumMod val="75000"/>
                  </a:schemeClr>
                </a:solidFill>
                <a:latin typeface="Monotype Corsiva" pitchFamily="66" charset="0"/>
              </a:rPr>
              <a:t>Божково</a:t>
            </a:r>
            <a:r>
              <a:rPr lang="ru-RU" sz="3200" dirty="0" smtClean="0">
                <a:solidFill>
                  <a:schemeClr val="tx2">
                    <a:lumMod val="75000"/>
                  </a:schemeClr>
                </a:solidFill>
                <a:latin typeface="Monotype Corsiva" pitchFamily="66" charset="0"/>
              </a:rPr>
              <a:t> организовалась начальная школа. Она располагалась в том здании, где в 90-х годах располагалась мастерская. </a:t>
            </a:r>
            <a:endParaRPr lang="ru-RU" sz="3200" dirty="0">
              <a:solidFill>
                <a:schemeClr val="tx2">
                  <a:lumMod val="75000"/>
                </a:schemeClr>
              </a:solidFill>
              <a:latin typeface="Monotype Corsiva" pitchFamily="66" charset="0"/>
            </a:endParaRPr>
          </a:p>
        </p:txBody>
      </p:sp>
    </p:spTree>
    <p:extLst>
      <p:ext uri="{BB962C8B-B14F-4D97-AF65-F5344CB8AC3E}">
        <p14:creationId xmlns:p14="http://schemas.microsoft.com/office/powerpoint/2010/main" val="2491010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3">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pic>
        <p:nvPicPr>
          <p:cNvPr id="1026" name="Picture 2" descr="P1010270"/>
          <p:cNvPicPr>
            <a:picLocks noChangeAspect="1" noChangeArrowheads="1"/>
          </p:cNvPicPr>
          <p:nvPr/>
        </p:nvPicPr>
        <p:blipFill>
          <a:blip r:embed="rId3">
            <a:extLst>
              <a:ext uri="{28A0092B-C50C-407E-A947-70E740481C1C}">
                <a14:useLocalDpi xmlns:a14="http://schemas.microsoft.com/office/drawing/2010/main" val="0"/>
              </a:ext>
            </a:extLst>
          </a:blip>
          <a:srcRect t="5232" b="21082"/>
          <a:stretch>
            <a:fillRect/>
          </a:stretch>
        </p:blipFill>
        <p:spPr bwMode="auto">
          <a:xfrm>
            <a:off x="0" y="-1"/>
            <a:ext cx="4860032" cy="393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860033" y="0"/>
            <a:ext cx="4283968" cy="4278094"/>
          </a:xfrm>
          <a:prstGeom prst="rect">
            <a:avLst/>
          </a:prstGeom>
        </p:spPr>
        <p:txBody>
          <a:bodyPr wrap="square">
            <a:spAutoFit/>
          </a:bodyPr>
          <a:lstStyle/>
          <a:p>
            <a:pPr algn="just"/>
            <a:r>
              <a:rPr lang="ru-RU" sz="3100" b="1" dirty="0" smtClean="0">
                <a:effectLst>
                  <a:glow rad="228600">
                    <a:schemeClr val="accent3">
                      <a:satMod val="175000"/>
                      <a:alpha val="40000"/>
                    </a:schemeClr>
                  </a:glow>
                </a:effectLst>
                <a:latin typeface="Monotype Corsiva" pitchFamily="66" charset="0"/>
              </a:rPr>
              <a:t>      </a:t>
            </a:r>
            <a:r>
              <a:rPr lang="ru-RU" sz="3400" b="1" dirty="0" smtClean="0">
                <a:effectLst>
                  <a:glow rad="228600">
                    <a:schemeClr val="accent3">
                      <a:satMod val="175000"/>
                      <a:alpha val="40000"/>
                    </a:schemeClr>
                  </a:glow>
                </a:effectLst>
                <a:latin typeface="Monotype Corsiva" pitchFamily="66" charset="0"/>
              </a:rPr>
              <a:t>В </a:t>
            </a:r>
            <a:r>
              <a:rPr lang="ru-RU" sz="3400" b="1" dirty="0">
                <a:effectLst>
                  <a:glow rad="228600">
                    <a:schemeClr val="accent3">
                      <a:satMod val="175000"/>
                      <a:alpha val="40000"/>
                    </a:schemeClr>
                  </a:glow>
                </a:effectLst>
                <a:latin typeface="Monotype Corsiva" pitchFamily="66" charset="0"/>
              </a:rPr>
              <a:t>2000 году введено в эксплуатацию новое типовое здание, с этого же года школа </a:t>
            </a:r>
            <a:r>
              <a:rPr lang="ru-RU" sz="3400" b="1" dirty="0" err="1" smtClean="0">
                <a:effectLst>
                  <a:glow rad="228600">
                    <a:schemeClr val="accent3">
                      <a:satMod val="175000"/>
                      <a:alpha val="40000"/>
                    </a:schemeClr>
                  </a:glow>
                </a:effectLst>
                <a:latin typeface="Monotype Corsiva" pitchFamily="66" charset="0"/>
              </a:rPr>
              <a:t>реоргани</a:t>
            </a:r>
            <a:r>
              <a:rPr lang="ru-RU" sz="3400" b="1" dirty="0" smtClean="0">
                <a:effectLst>
                  <a:glow rad="228600">
                    <a:schemeClr val="accent3">
                      <a:satMod val="175000"/>
                      <a:alpha val="40000"/>
                    </a:schemeClr>
                  </a:glow>
                </a:effectLst>
                <a:latin typeface="Monotype Corsiva" pitchFamily="66" charset="0"/>
              </a:rPr>
              <a:t>- </a:t>
            </a:r>
            <a:r>
              <a:rPr lang="ru-RU" sz="3400" b="1" dirty="0" err="1" smtClean="0">
                <a:effectLst>
                  <a:glow rad="228600">
                    <a:schemeClr val="accent3">
                      <a:satMod val="175000"/>
                      <a:alpha val="40000"/>
                    </a:schemeClr>
                  </a:glow>
                </a:effectLst>
                <a:latin typeface="Monotype Corsiva" pitchFamily="66" charset="0"/>
              </a:rPr>
              <a:t>зована</a:t>
            </a:r>
            <a:r>
              <a:rPr lang="ru-RU" sz="3400" b="1" dirty="0" smtClean="0">
                <a:effectLst>
                  <a:glow rad="228600">
                    <a:schemeClr val="accent3">
                      <a:satMod val="175000"/>
                      <a:alpha val="40000"/>
                    </a:schemeClr>
                  </a:glow>
                </a:effectLst>
                <a:latin typeface="Monotype Corsiva" pitchFamily="66" charset="0"/>
              </a:rPr>
              <a:t> </a:t>
            </a:r>
            <a:r>
              <a:rPr lang="ru-RU" sz="3400" b="1" dirty="0">
                <a:effectLst>
                  <a:glow rad="228600">
                    <a:schemeClr val="accent3">
                      <a:satMod val="175000"/>
                      <a:alpha val="40000"/>
                    </a:schemeClr>
                  </a:glow>
                </a:effectLst>
                <a:latin typeface="Monotype Corsiva" pitchFamily="66" charset="0"/>
              </a:rPr>
              <a:t>в среднюю </a:t>
            </a:r>
            <a:r>
              <a:rPr lang="ru-RU" sz="3400" b="1" dirty="0" smtClean="0">
                <a:effectLst>
                  <a:glow rad="228600">
                    <a:schemeClr val="accent3">
                      <a:satMod val="175000"/>
                      <a:alpha val="40000"/>
                    </a:schemeClr>
                  </a:glow>
                </a:effectLst>
                <a:latin typeface="Monotype Corsiva" pitchFamily="66" charset="0"/>
              </a:rPr>
              <a:t>обще образовательную </a:t>
            </a:r>
            <a:r>
              <a:rPr lang="ru-RU" sz="3400" b="1" dirty="0">
                <a:effectLst>
                  <a:glow rad="228600">
                    <a:schemeClr val="accent3">
                      <a:satMod val="175000"/>
                      <a:alpha val="40000"/>
                    </a:schemeClr>
                  </a:glow>
                </a:effectLst>
                <a:latin typeface="Monotype Corsiva" pitchFamily="66" charset="0"/>
              </a:rPr>
              <a:t>с </a:t>
            </a:r>
            <a:r>
              <a:rPr lang="ru-RU" sz="3400" b="1" dirty="0" smtClean="0">
                <a:effectLst>
                  <a:glow rad="228600">
                    <a:schemeClr val="accent3">
                      <a:satMod val="175000"/>
                      <a:alpha val="40000"/>
                    </a:schemeClr>
                  </a:glow>
                </a:effectLst>
                <a:latin typeface="Monotype Corsiva" pitchFamily="66" charset="0"/>
              </a:rPr>
              <a:t>при- соединением </a:t>
            </a:r>
            <a:r>
              <a:rPr lang="ru-RU" sz="3400" b="1" dirty="0">
                <a:effectLst>
                  <a:glow rad="228600">
                    <a:schemeClr val="accent3">
                      <a:satMod val="175000"/>
                      <a:alpha val="40000"/>
                    </a:schemeClr>
                  </a:glow>
                </a:effectLst>
                <a:latin typeface="Monotype Corsiva" pitchFamily="66" charset="0"/>
              </a:rPr>
              <a:t>дошкольной </a:t>
            </a:r>
            <a:r>
              <a:rPr lang="ru-RU" sz="3400" b="1" dirty="0" smtClean="0">
                <a:effectLst>
                  <a:glow rad="228600">
                    <a:schemeClr val="accent3">
                      <a:satMod val="175000"/>
                      <a:alpha val="40000"/>
                    </a:schemeClr>
                  </a:glow>
                </a:effectLst>
                <a:latin typeface="Monotype Corsiva" pitchFamily="66" charset="0"/>
              </a:rPr>
              <a:t>группы</a:t>
            </a:r>
            <a:r>
              <a:rPr lang="ru-RU" sz="3400" b="1" dirty="0">
                <a:effectLst>
                  <a:glow rad="228600">
                    <a:schemeClr val="accent3">
                      <a:satMod val="175000"/>
                      <a:alpha val="40000"/>
                    </a:schemeClr>
                  </a:glow>
                </a:effectLst>
                <a:latin typeface="Monotype Corsiva" pitchFamily="66" charset="0"/>
              </a:rPr>
              <a:t>.</a:t>
            </a:r>
            <a:endParaRPr lang="ru-RU" sz="3400" b="1" dirty="0">
              <a:effectLst>
                <a:glow rad="228600">
                  <a:schemeClr val="accent3">
                    <a:satMod val="175000"/>
                    <a:alpha val="40000"/>
                  </a:schemeClr>
                </a:glow>
              </a:effectLst>
              <a:latin typeface="Monotype Corsiva" pitchFamily="66" charset="0"/>
            </a:endParaRPr>
          </a:p>
        </p:txBody>
      </p:sp>
      <p:sp>
        <p:nvSpPr>
          <p:cNvPr id="3" name="TextBox 2"/>
          <p:cNvSpPr txBox="1"/>
          <p:nvPr/>
        </p:nvSpPr>
        <p:spPr>
          <a:xfrm>
            <a:off x="152737" y="4149080"/>
            <a:ext cx="8964488" cy="2185214"/>
          </a:xfrm>
          <a:prstGeom prst="rect">
            <a:avLst/>
          </a:prstGeom>
          <a:noFill/>
        </p:spPr>
        <p:txBody>
          <a:bodyPr wrap="square" rtlCol="0">
            <a:spAutoFit/>
          </a:bodyPr>
          <a:lstStyle/>
          <a:p>
            <a:pPr algn="just"/>
            <a:r>
              <a:rPr lang="ru-RU" sz="3400" b="1" dirty="0" smtClean="0">
                <a:effectLst>
                  <a:glow rad="228600">
                    <a:schemeClr val="accent3">
                      <a:satMod val="175000"/>
                      <a:alpha val="40000"/>
                    </a:schemeClr>
                  </a:glow>
                </a:effectLst>
                <a:latin typeface="Monotype Corsiva" pitchFamily="66" charset="0"/>
              </a:rPr>
              <a:t>     В </a:t>
            </a:r>
            <a:r>
              <a:rPr lang="ru-RU" sz="3400" b="1" dirty="0" err="1" smtClean="0">
                <a:effectLst>
                  <a:glow rad="228600">
                    <a:schemeClr val="accent3">
                      <a:satMod val="175000"/>
                      <a:alpha val="40000"/>
                    </a:schemeClr>
                  </a:glow>
                </a:effectLst>
                <a:latin typeface="Monotype Corsiva" pitchFamily="66" charset="0"/>
              </a:rPr>
              <a:t>Божковской</a:t>
            </a:r>
            <a:r>
              <a:rPr lang="ru-RU" sz="3400" b="1" dirty="0" smtClean="0">
                <a:effectLst>
                  <a:glow rad="228600">
                    <a:schemeClr val="accent3">
                      <a:satMod val="175000"/>
                      <a:alpha val="40000"/>
                    </a:schemeClr>
                  </a:glow>
                </a:effectLst>
                <a:latin typeface="Monotype Corsiva" pitchFamily="66" charset="0"/>
              </a:rPr>
              <a:t> школе обучаются дети из разных хуторов: Кулешов, </a:t>
            </a:r>
            <a:r>
              <a:rPr lang="ru-RU" sz="3400" b="1" dirty="0" err="1" smtClean="0">
                <a:effectLst>
                  <a:glow rad="228600">
                    <a:schemeClr val="accent3">
                      <a:satMod val="175000"/>
                      <a:alpha val="40000"/>
                    </a:schemeClr>
                  </a:glow>
                </a:effectLst>
                <a:latin typeface="Monotype Corsiva" pitchFamily="66" charset="0"/>
              </a:rPr>
              <a:t>Кириченков</a:t>
            </a:r>
            <a:r>
              <a:rPr lang="ru-RU" sz="3400" b="1" dirty="0" smtClean="0">
                <a:effectLst>
                  <a:glow rad="228600">
                    <a:schemeClr val="accent3">
                      <a:satMod val="175000"/>
                      <a:alpha val="40000"/>
                    </a:schemeClr>
                  </a:glow>
                </a:effectLst>
                <a:latin typeface="Monotype Corsiva" pitchFamily="66" charset="0"/>
              </a:rPr>
              <a:t>, </a:t>
            </a:r>
            <a:r>
              <a:rPr lang="ru-RU" sz="3400" b="1" dirty="0" err="1" smtClean="0">
                <a:effectLst>
                  <a:glow rad="228600">
                    <a:schemeClr val="accent3">
                      <a:satMod val="175000"/>
                      <a:alpha val="40000"/>
                    </a:schemeClr>
                  </a:glow>
                </a:effectLst>
                <a:latin typeface="Monotype Corsiva" pitchFamily="66" charset="0"/>
              </a:rPr>
              <a:t>Шкуропатов</a:t>
            </a:r>
            <a:r>
              <a:rPr lang="ru-RU" sz="3400" b="1" dirty="0" smtClean="0">
                <a:effectLst>
                  <a:glow rad="228600">
                    <a:schemeClr val="accent3">
                      <a:satMod val="175000"/>
                      <a:alpha val="40000"/>
                    </a:schemeClr>
                  </a:glow>
                </a:effectLst>
                <a:latin typeface="Monotype Corsiva" pitchFamily="66" charset="0"/>
              </a:rPr>
              <a:t>, </a:t>
            </a:r>
            <a:r>
              <a:rPr lang="ru-RU" sz="3400" b="1" dirty="0" err="1" smtClean="0">
                <a:effectLst>
                  <a:glow rad="228600">
                    <a:schemeClr val="accent3">
                      <a:satMod val="175000"/>
                      <a:alpha val="40000"/>
                    </a:schemeClr>
                  </a:glow>
                </a:effectLst>
                <a:latin typeface="Monotype Corsiva" pitchFamily="66" charset="0"/>
              </a:rPr>
              <a:t>Неменущий</a:t>
            </a:r>
            <a:r>
              <a:rPr lang="ru-RU" sz="3400" b="1" dirty="0" smtClean="0">
                <a:effectLst>
                  <a:glow rad="228600">
                    <a:schemeClr val="accent3">
                      <a:satMod val="175000"/>
                      <a:alpha val="40000"/>
                    </a:schemeClr>
                  </a:glow>
                </a:effectLst>
                <a:latin typeface="Monotype Corsiva" pitchFamily="66" charset="0"/>
              </a:rPr>
              <a:t>, Бережной. Наша школа гордится своими выпускниками</a:t>
            </a:r>
            <a:r>
              <a:rPr lang="ru-RU" dirty="0" smtClean="0"/>
              <a:t>.</a:t>
            </a:r>
            <a:endParaRPr lang="ru-RU" dirty="0"/>
          </a:p>
        </p:txBody>
      </p:sp>
    </p:spTree>
    <p:extLst>
      <p:ext uri="{BB962C8B-B14F-4D97-AF65-F5344CB8AC3E}">
        <p14:creationId xmlns:p14="http://schemas.microsoft.com/office/powerpoint/2010/main" val="2944309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pic>
        <p:nvPicPr>
          <p:cNvPr id="1026" name="Picture 2" descr="http://archive.7info.ru/uploads/9128/6791105c5f8960edc23cd327a6b70663.JPG"/>
          <p:cNvPicPr>
            <a:picLocks noChangeAspect="1" noChangeArrowheads="1"/>
          </p:cNvPicPr>
          <p:nvPr/>
        </p:nvPicPr>
        <p:blipFill rotWithShape="1">
          <a:blip r:embed="rId4">
            <a:extLst>
              <a:ext uri="{28A0092B-C50C-407E-A947-70E740481C1C}">
                <a14:useLocalDpi xmlns:a14="http://schemas.microsoft.com/office/drawing/2010/main" val="0"/>
              </a:ext>
            </a:extLst>
          </a:blip>
          <a:srcRect l="11587" t="4238" r="13492" b="15805"/>
          <a:stretch/>
        </p:blipFill>
        <p:spPr bwMode="auto">
          <a:xfrm>
            <a:off x="14513" y="2"/>
            <a:ext cx="4125439" cy="36272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39952" y="12780"/>
            <a:ext cx="5004048" cy="3554819"/>
          </a:xfrm>
          <a:prstGeom prst="rect">
            <a:avLst/>
          </a:prstGeom>
          <a:noFill/>
        </p:spPr>
        <p:txBody>
          <a:bodyPr wrap="square" rtlCol="0">
            <a:spAutoFit/>
          </a:bodyPr>
          <a:lstStyle/>
          <a:p>
            <a:pPr algn="just"/>
            <a:r>
              <a:rPr lang="ru-RU" sz="2500" b="1" dirty="0" err="1" smtClean="0">
                <a:latin typeface="Monotype Corsiva" pitchFamily="66" charset="0"/>
              </a:rPr>
              <a:t>Самофал</a:t>
            </a:r>
            <a:r>
              <a:rPr lang="ru-RU" sz="2500" b="1" dirty="0" smtClean="0">
                <a:latin typeface="Monotype Corsiva" pitchFamily="66" charset="0"/>
              </a:rPr>
              <a:t> Николай Ефимович (1934 – 1986) родился в х. </a:t>
            </a:r>
            <a:r>
              <a:rPr lang="ru-RU" sz="2500" b="1" dirty="0" err="1" smtClean="0">
                <a:latin typeface="Monotype Corsiva" pitchFamily="66" charset="0"/>
              </a:rPr>
              <a:t>Неменущий</a:t>
            </a:r>
            <a:r>
              <a:rPr lang="ru-RU" sz="2500" b="1" dirty="0" smtClean="0">
                <a:latin typeface="Monotype Corsiva" pitchFamily="66" charset="0"/>
              </a:rPr>
              <a:t> Алексеевского района . После войны окончил Московскую </a:t>
            </a:r>
            <a:r>
              <a:rPr lang="ru-RU" sz="2500" b="1" dirty="0">
                <a:latin typeface="Monotype Corsiva" pitchFamily="66" charset="0"/>
              </a:rPr>
              <a:t>ветеринарную </a:t>
            </a:r>
            <a:r>
              <a:rPr lang="ru-RU" sz="2500" b="1" dirty="0" smtClean="0">
                <a:latin typeface="Monotype Corsiva" pitchFamily="66" charset="0"/>
              </a:rPr>
              <a:t>академию и был направлен в Рязанскую </a:t>
            </a:r>
            <a:r>
              <a:rPr lang="ru-RU" sz="2500" b="1" dirty="0">
                <a:latin typeface="Monotype Corsiva" pitchFamily="66" charset="0"/>
              </a:rPr>
              <a:t>область  на должность  главного ветеринарного врача района и становится основателем районной ветеринарной службы. </a:t>
            </a:r>
          </a:p>
        </p:txBody>
      </p:sp>
      <p:sp>
        <p:nvSpPr>
          <p:cNvPr id="4" name="TextBox 3"/>
          <p:cNvSpPr txBox="1"/>
          <p:nvPr/>
        </p:nvSpPr>
        <p:spPr>
          <a:xfrm>
            <a:off x="79603" y="3501008"/>
            <a:ext cx="9036495" cy="3170099"/>
          </a:xfrm>
          <a:prstGeom prst="rect">
            <a:avLst/>
          </a:prstGeom>
          <a:noFill/>
        </p:spPr>
        <p:txBody>
          <a:bodyPr wrap="square" rtlCol="0">
            <a:spAutoFit/>
          </a:bodyPr>
          <a:lstStyle/>
          <a:p>
            <a:pPr algn="just"/>
            <a:r>
              <a:rPr lang="ru-RU" sz="2500" dirty="0">
                <a:latin typeface="Monotype Corsiva" pitchFamily="66" charset="0"/>
              </a:rPr>
              <a:t> </a:t>
            </a:r>
            <a:r>
              <a:rPr lang="ru-RU" sz="2500" b="1" dirty="0">
                <a:latin typeface="Monotype Corsiva" pitchFamily="66" charset="0"/>
              </a:rPr>
              <a:t>Скоро </a:t>
            </a:r>
            <a:r>
              <a:rPr lang="ru-RU" sz="2500" b="1" dirty="0" err="1">
                <a:latin typeface="Monotype Corsiva" pitchFamily="66" charset="0"/>
              </a:rPr>
              <a:t>Самофала</a:t>
            </a:r>
            <a:r>
              <a:rPr lang="ru-RU" sz="2500" b="1" dirty="0">
                <a:latin typeface="Monotype Corsiva" pitchFamily="66" charset="0"/>
              </a:rPr>
              <a:t> Н.Е. избирают председателем колхоза «Россия».  За добросовестный самоотверженный труд, высокие производственные результаты Николай </a:t>
            </a:r>
            <a:r>
              <a:rPr lang="ru-RU" sz="2500" b="1" dirty="0" err="1">
                <a:latin typeface="Monotype Corsiva" pitchFamily="66" charset="0"/>
              </a:rPr>
              <a:t>Самофал</a:t>
            </a:r>
            <a:r>
              <a:rPr lang="ru-RU" sz="2500" b="1" dirty="0">
                <a:latin typeface="Monotype Corsiva" pitchFamily="66" charset="0"/>
              </a:rPr>
              <a:t> был не раз отмечен высокими государственными наградами, среди которых ордена Ленина и Октябрьской Революции, медали "За доблестный труд" и "За трудовую доблесть", золотые и серебряные медали ВДНХ. Указом Президиума Верховного Совета СССР от 08.04.1971 г. награжден звездой Героя Социалистического Труда.</a:t>
            </a:r>
            <a:endParaRPr lang="ru-RU" sz="2500" b="1" dirty="0">
              <a:latin typeface="Monotype Corsiva" pitchFamily="66" charset="0"/>
            </a:endParaRPr>
          </a:p>
        </p:txBody>
      </p:sp>
    </p:spTree>
    <p:extLst>
      <p:ext uri="{BB962C8B-B14F-4D97-AF65-F5344CB8AC3E}">
        <p14:creationId xmlns:p14="http://schemas.microsoft.com/office/powerpoint/2010/main" val="3428983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rgbClr val="D9C3A5">
                <a:tint val="50000"/>
                <a:satMod val="180000"/>
              </a:srgbClr>
            </a:duotone>
          </a:blip>
          <a:tile tx="0" ty="0" sx="100000" sy="100000" flip="none" algn="tl"/>
        </a:blipFill>
        <a:effectLst/>
      </p:bgPr>
    </p:bg>
    <p:spTree>
      <p:nvGrpSpPr>
        <p:cNvPr id="1" name=""/>
        <p:cNvGrpSpPr/>
        <p:nvPr/>
      </p:nvGrpSpPr>
      <p:grpSpPr>
        <a:xfrm>
          <a:off x="0" y="0"/>
          <a:ext cx="0" cy="0"/>
          <a:chOff x="0" y="0"/>
          <a:chExt cx="0" cy="0"/>
        </a:xfrm>
      </p:grpSpPr>
      <p:pic>
        <p:nvPicPr>
          <p:cNvPr id="2" name="Рисунок 1" descr="itogi"/>
          <p:cNvPicPr/>
          <p:nvPr/>
        </p:nvPicPr>
        <p:blipFill rotWithShape="1">
          <a:blip r:embed="rId3">
            <a:extLst>
              <a:ext uri="{28A0092B-C50C-407E-A947-70E740481C1C}">
                <a14:useLocalDpi xmlns:a14="http://schemas.microsoft.com/office/drawing/2010/main" val="0"/>
              </a:ext>
            </a:extLst>
          </a:blip>
          <a:srcRect l="24056" t="5079" r="43871" b="25151"/>
          <a:stretch/>
        </p:blipFill>
        <p:spPr bwMode="auto">
          <a:xfrm>
            <a:off x="0" y="12643"/>
            <a:ext cx="3585029" cy="4424469"/>
          </a:xfrm>
          <a:prstGeom prst="rect">
            <a:avLst/>
          </a:prstGeom>
          <a:noFill/>
          <a:ln>
            <a:noFill/>
          </a:ln>
          <a:extLst>
            <a:ext uri="{53640926-AAD7-44D8-BBD7-CCE9431645EC}">
              <a14:shadowObscured xmlns:a14="http://schemas.microsoft.com/office/drawing/2010/main"/>
            </a:ext>
          </a:extLst>
        </p:spPr>
      </p:pic>
      <p:sp>
        <p:nvSpPr>
          <p:cNvPr id="3" name="Прямоугольник 2"/>
          <p:cNvSpPr/>
          <p:nvPr/>
        </p:nvSpPr>
        <p:spPr>
          <a:xfrm>
            <a:off x="3585029" y="0"/>
            <a:ext cx="5558971" cy="4524315"/>
          </a:xfrm>
          <a:prstGeom prst="rect">
            <a:avLst/>
          </a:prstGeom>
        </p:spPr>
        <p:txBody>
          <a:bodyPr wrap="square">
            <a:spAutoFit/>
          </a:bodyPr>
          <a:lstStyle/>
          <a:p>
            <a:r>
              <a:rPr lang="ru-RU" sz="3200" b="1" dirty="0">
                <a:latin typeface="Monotype Corsiva" pitchFamily="66" charset="0"/>
              </a:rPr>
              <a:t>САВЧЕНКО Илья Павлович</a:t>
            </a:r>
            <a:endParaRPr lang="ru-RU" sz="3200" dirty="0">
              <a:latin typeface="Monotype Corsiva" pitchFamily="66" charset="0"/>
            </a:endParaRPr>
          </a:p>
          <a:p>
            <a:pPr algn="just"/>
            <a:r>
              <a:rPr lang="ru-RU" sz="3200" dirty="0">
                <a:latin typeface="Monotype Corsiva" pitchFamily="66" charset="0"/>
              </a:rPr>
              <a:t>Родился 21 июля 1923г. </a:t>
            </a:r>
            <a:r>
              <a:rPr lang="ru-RU" sz="3200" dirty="0" smtClean="0">
                <a:latin typeface="Monotype Corsiva" pitchFamily="66" charset="0"/>
              </a:rPr>
              <a:t>с</a:t>
            </a:r>
            <a:r>
              <a:rPr lang="ru-RU" sz="3200" dirty="0">
                <a:latin typeface="Monotype Corsiva" pitchFamily="66" charset="0"/>
              </a:rPr>
              <a:t>. </a:t>
            </a:r>
            <a:r>
              <a:rPr lang="ru-RU" sz="3200" dirty="0" err="1" smtClean="0">
                <a:latin typeface="Monotype Corsiva" pitchFamily="66" charset="0"/>
              </a:rPr>
              <a:t>Неми</a:t>
            </a:r>
            <a:r>
              <a:rPr lang="ru-RU" sz="3200" dirty="0" smtClean="0">
                <a:latin typeface="Monotype Corsiva" pitchFamily="66" charset="0"/>
              </a:rPr>
              <a:t>- </a:t>
            </a:r>
            <a:r>
              <a:rPr lang="ru-RU" sz="3200" dirty="0" err="1" smtClean="0">
                <a:latin typeface="Monotype Corsiva" pitchFamily="66" charset="0"/>
              </a:rPr>
              <a:t>нущее</a:t>
            </a:r>
            <a:r>
              <a:rPr lang="ru-RU" sz="3200" dirty="0">
                <a:latin typeface="Monotype Corsiva" pitchFamily="66" charset="0"/>
              </a:rPr>
              <a:t>. Хозяйственный </a:t>
            </a:r>
            <a:r>
              <a:rPr lang="ru-RU" sz="3200" dirty="0" err="1" smtClean="0">
                <a:latin typeface="Monotype Corsiva" pitchFamily="66" charset="0"/>
              </a:rPr>
              <a:t>руко</a:t>
            </a:r>
            <a:r>
              <a:rPr lang="ru-RU" sz="3200" dirty="0" smtClean="0">
                <a:latin typeface="Monotype Corsiva" pitchFamily="66" charset="0"/>
              </a:rPr>
              <a:t>- водитель</a:t>
            </a:r>
            <a:r>
              <a:rPr lang="ru-RU" sz="3200" dirty="0">
                <a:latin typeface="Monotype Corsiva" pitchFamily="66" charset="0"/>
              </a:rPr>
              <a:t>, педагог, заслуженный учитель школы РСФСР </a:t>
            </a:r>
            <a:r>
              <a:rPr lang="ru-RU" sz="3200" dirty="0" smtClean="0">
                <a:latin typeface="Monotype Corsiva" pitchFamily="66" charset="0"/>
              </a:rPr>
              <a:t>. </a:t>
            </a:r>
            <a:r>
              <a:rPr lang="ru-RU" sz="3200" dirty="0" err="1" smtClean="0">
                <a:latin typeface="Monotype Corsiva" pitchFamily="66" charset="0"/>
              </a:rPr>
              <a:t>Участ</a:t>
            </a:r>
            <a:r>
              <a:rPr lang="ru-RU" sz="3200" dirty="0" smtClean="0">
                <a:latin typeface="Monotype Corsiva" pitchFamily="66" charset="0"/>
              </a:rPr>
              <a:t>- ник </a:t>
            </a:r>
            <a:r>
              <a:rPr lang="ru-RU" sz="3200" dirty="0">
                <a:latin typeface="Monotype Corsiva" pitchFamily="66" charset="0"/>
              </a:rPr>
              <a:t>Великой Отечественной </a:t>
            </a:r>
            <a:r>
              <a:rPr lang="ru-RU" sz="3200" dirty="0" smtClean="0">
                <a:latin typeface="Monotype Corsiva" pitchFamily="66" charset="0"/>
              </a:rPr>
              <a:t>войны Преподаватель </a:t>
            </a:r>
            <a:r>
              <a:rPr lang="ru-RU" sz="3200" dirty="0">
                <a:latin typeface="Monotype Corsiva" pitchFamily="66" charset="0"/>
              </a:rPr>
              <a:t>агрономии </a:t>
            </a:r>
            <a:r>
              <a:rPr lang="ru-RU" sz="3200" dirty="0" smtClean="0">
                <a:latin typeface="Monotype Corsiva" pitchFamily="66" charset="0"/>
              </a:rPr>
              <a:t>сельско- хозяйственной </a:t>
            </a:r>
            <a:r>
              <a:rPr lang="ru-RU" sz="3200" dirty="0">
                <a:latin typeface="Monotype Corsiva" pitchFamily="66" charset="0"/>
              </a:rPr>
              <a:t>школы в Алексеевке (1944—1951). </a:t>
            </a:r>
            <a:r>
              <a:rPr lang="ru-RU" sz="3200" dirty="0" smtClean="0">
                <a:latin typeface="Monotype Corsiva" pitchFamily="66" charset="0"/>
              </a:rPr>
              <a:t>Председатель</a:t>
            </a:r>
            <a:endParaRPr lang="ru-RU" dirty="0"/>
          </a:p>
        </p:txBody>
      </p:sp>
      <p:sp>
        <p:nvSpPr>
          <p:cNvPr id="5" name="Прямоугольник 4"/>
          <p:cNvSpPr/>
          <p:nvPr/>
        </p:nvSpPr>
        <p:spPr>
          <a:xfrm>
            <a:off x="0" y="4448630"/>
            <a:ext cx="9144000" cy="2554545"/>
          </a:xfrm>
          <a:prstGeom prst="rect">
            <a:avLst/>
          </a:prstGeom>
        </p:spPr>
        <p:txBody>
          <a:bodyPr wrap="square">
            <a:spAutoFit/>
          </a:bodyPr>
          <a:lstStyle/>
          <a:p>
            <a:pPr algn="just"/>
            <a:r>
              <a:rPr lang="ru-RU" sz="3200" dirty="0">
                <a:latin typeface="Monotype Corsiva" pitchFamily="66" charset="0"/>
              </a:rPr>
              <a:t>колхозов им. Дзержинского в с. </a:t>
            </a:r>
            <a:r>
              <a:rPr lang="ru-RU" sz="3200" dirty="0" err="1">
                <a:latin typeface="Monotype Corsiva" pitchFamily="66" charset="0"/>
              </a:rPr>
              <a:t>Камышеватое</a:t>
            </a:r>
            <a:r>
              <a:rPr lang="ru-RU" sz="3200" dirty="0">
                <a:latin typeface="Monotype Corsiva" pitchFamily="66" charset="0"/>
              </a:rPr>
              <a:t>, «40 лет Октября» в с. </a:t>
            </a:r>
            <a:r>
              <a:rPr lang="ru-RU" sz="3200" dirty="0" err="1">
                <a:latin typeface="Monotype Corsiva" pitchFamily="66" charset="0"/>
              </a:rPr>
              <a:t>Алейниково</a:t>
            </a:r>
            <a:r>
              <a:rPr lang="ru-RU" sz="3200" dirty="0">
                <a:latin typeface="Monotype Corsiva" pitchFamily="66" charset="0"/>
              </a:rPr>
              <a:t>, директор с</a:t>
            </a:r>
            <a:r>
              <a:rPr lang="en-US" sz="3200" dirty="0">
                <a:latin typeface="Monotype Corsiva" pitchFamily="66" charset="0"/>
              </a:rPr>
              <a:t>/</a:t>
            </a:r>
            <a:r>
              <a:rPr lang="ru-RU" sz="3200" dirty="0">
                <a:latin typeface="Monotype Corsiva" pitchFamily="66" charset="0"/>
              </a:rPr>
              <a:t>х техникума в Алексеевке (1965—1983). Награжден орденами Красной Звезды, Отечественной войны 1-й степени, почетными грамотами Министерства сельского хозяйства </a:t>
            </a:r>
            <a:r>
              <a:rPr lang="ru-RU" sz="3200" dirty="0" smtClean="0">
                <a:latin typeface="Monotype Corsiva" pitchFamily="66" charset="0"/>
              </a:rPr>
              <a:t>РСФСР.</a:t>
            </a:r>
            <a:endParaRPr lang="ru-RU" sz="3200" dirty="0">
              <a:latin typeface="Monotype Corsiva" pitchFamily="66" charset="0"/>
            </a:endParaRPr>
          </a:p>
        </p:txBody>
      </p:sp>
    </p:spTree>
    <p:extLst>
      <p:ext uri="{BB962C8B-B14F-4D97-AF65-F5344CB8AC3E}">
        <p14:creationId xmlns:p14="http://schemas.microsoft.com/office/powerpoint/2010/main" val="1898019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Рисунок 1" descr="123"/>
          <p:cNvPicPr/>
          <p:nvPr/>
        </p:nvPicPr>
        <p:blipFill rotWithShape="1">
          <a:blip r:embed="rId3" cstate="print">
            <a:extLst>
              <a:ext uri="{28A0092B-C50C-407E-A947-70E740481C1C}">
                <a14:useLocalDpi xmlns:a14="http://schemas.microsoft.com/office/drawing/2010/main" val="0"/>
              </a:ext>
            </a:extLst>
          </a:blip>
          <a:srcRect b="9669"/>
          <a:stretch/>
        </p:blipFill>
        <p:spPr bwMode="auto">
          <a:xfrm>
            <a:off x="0" y="1"/>
            <a:ext cx="3779912" cy="4365104"/>
          </a:xfrm>
          <a:prstGeom prst="rect">
            <a:avLst/>
          </a:prstGeom>
          <a:noFill/>
          <a:ln>
            <a:noFill/>
          </a:ln>
        </p:spPr>
      </p:pic>
      <p:sp>
        <p:nvSpPr>
          <p:cNvPr id="3" name="Прямоугольник 2"/>
          <p:cNvSpPr/>
          <p:nvPr/>
        </p:nvSpPr>
        <p:spPr>
          <a:xfrm>
            <a:off x="3779912" y="1"/>
            <a:ext cx="5364088" cy="4524315"/>
          </a:xfrm>
          <a:prstGeom prst="rect">
            <a:avLst/>
          </a:prstGeom>
        </p:spPr>
        <p:txBody>
          <a:bodyPr wrap="square">
            <a:spAutoFit/>
          </a:bodyPr>
          <a:lstStyle/>
          <a:p>
            <a:pPr algn="just"/>
            <a:r>
              <a:rPr lang="ru-RU" dirty="0"/>
              <a:t>        </a:t>
            </a:r>
            <a:r>
              <a:rPr lang="ru-RU" sz="3200" b="1" dirty="0">
                <a:latin typeface="Monotype Corsiva" pitchFamily="66" charset="0"/>
              </a:rPr>
              <a:t>Илья Петрович Савченко родился 1 августа 1949 года в селе </a:t>
            </a:r>
            <a:r>
              <a:rPr lang="ru-RU" sz="3200" b="1" dirty="0" err="1" smtClean="0">
                <a:latin typeface="Monotype Corsiva" pitchFamily="66" charset="0"/>
              </a:rPr>
              <a:t>Неменущее</a:t>
            </a:r>
            <a:r>
              <a:rPr lang="ru-RU" sz="3200" b="1" dirty="0" smtClean="0">
                <a:latin typeface="Monotype Corsiva" pitchFamily="66" charset="0"/>
              </a:rPr>
              <a:t>. </a:t>
            </a:r>
            <a:r>
              <a:rPr lang="ru-RU" sz="3200" b="1" dirty="0">
                <a:latin typeface="Monotype Corsiva" pitchFamily="66" charset="0"/>
              </a:rPr>
              <a:t> Получив </a:t>
            </a:r>
            <a:r>
              <a:rPr lang="ru-RU" sz="3200" b="1" dirty="0" smtClean="0">
                <a:latin typeface="Monotype Corsiva" pitchFamily="66" charset="0"/>
              </a:rPr>
              <a:t>высшее </a:t>
            </a:r>
            <a:r>
              <a:rPr lang="ru-RU" sz="3200" b="1" dirty="0">
                <a:latin typeface="Monotype Corsiva" pitchFamily="66" charset="0"/>
              </a:rPr>
              <a:t>образование в Академии МВД СССР, Илья Петрович проходил службу в </a:t>
            </a:r>
            <a:r>
              <a:rPr lang="ru-RU" sz="3200" b="1" dirty="0" err="1">
                <a:latin typeface="Monotype Corsiva" pitchFamily="66" charset="0"/>
              </a:rPr>
              <a:t>Гуковском</a:t>
            </a:r>
            <a:r>
              <a:rPr lang="ru-RU" sz="3200" b="1" dirty="0">
                <a:latin typeface="Monotype Corsiva" pitchFamily="66" charset="0"/>
              </a:rPr>
              <a:t> ОВД Ростовской </a:t>
            </a:r>
            <a:r>
              <a:rPr lang="ru-RU" sz="3200" b="1" dirty="0" smtClean="0">
                <a:latin typeface="Monotype Corsiva" pitchFamily="66" charset="0"/>
              </a:rPr>
              <a:t>области С </a:t>
            </a:r>
            <a:r>
              <a:rPr lang="ru-RU" sz="3200" b="1" dirty="0">
                <a:latin typeface="Monotype Corsiva" pitchFamily="66" charset="0"/>
              </a:rPr>
              <a:t>2002 по 2007 год Илья Петрович Савченко </a:t>
            </a:r>
            <a:r>
              <a:rPr lang="ru-RU" sz="3200" b="1" dirty="0" smtClean="0">
                <a:latin typeface="Monotype Corsiva" pitchFamily="66" charset="0"/>
              </a:rPr>
              <a:t>руководил </a:t>
            </a:r>
            <a:r>
              <a:rPr lang="ru-RU" sz="3200" b="1" dirty="0" err="1" smtClean="0">
                <a:latin typeface="Monotype Corsiva" pitchFamily="66" charset="0"/>
              </a:rPr>
              <a:t>Новочеркас</a:t>
            </a:r>
            <a:r>
              <a:rPr lang="ru-RU" sz="3200" b="1" dirty="0" smtClean="0">
                <a:latin typeface="Monotype Corsiva" pitchFamily="66" charset="0"/>
              </a:rPr>
              <a:t> -</a:t>
            </a:r>
            <a:endParaRPr lang="ru-RU" sz="3200" dirty="0">
              <a:latin typeface="Monotype Corsiva" pitchFamily="66" charset="0"/>
            </a:endParaRPr>
          </a:p>
        </p:txBody>
      </p:sp>
      <p:sp>
        <p:nvSpPr>
          <p:cNvPr id="4" name="Прямоугольник 3"/>
          <p:cNvSpPr/>
          <p:nvPr/>
        </p:nvSpPr>
        <p:spPr>
          <a:xfrm>
            <a:off x="15640" y="4365105"/>
            <a:ext cx="9128359" cy="2554545"/>
          </a:xfrm>
          <a:prstGeom prst="rect">
            <a:avLst/>
          </a:prstGeom>
        </p:spPr>
        <p:txBody>
          <a:bodyPr wrap="square">
            <a:spAutoFit/>
          </a:bodyPr>
          <a:lstStyle/>
          <a:p>
            <a:pPr algn="just"/>
            <a:r>
              <a:rPr lang="ru-RU" sz="3200" b="1" dirty="0" err="1" smtClean="0">
                <a:latin typeface="Monotype Corsiva" pitchFamily="66" charset="0"/>
              </a:rPr>
              <a:t>ским</a:t>
            </a:r>
            <a:r>
              <a:rPr lang="ru-RU" sz="3200" b="1" dirty="0" smtClean="0">
                <a:latin typeface="Monotype Corsiva" pitchFamily="66" charset="0"/>
              </a:rPr>
              <a:t> </a:t>
            </a:r>
            <a:r>
              <a:rPr lang="ru-RU" sz="3200" b="1" dirty="0">
                <a:latin typeface="Monotype Corsiva" pitchFamily="66" charset="0"/>
              </a:rPr>
              <a:t>суворовским военным училищем МВД </a:t>
            </a:r>
            <a:r>
              <a:rPr lang="ru-RU" sz="3200" b="1" dirty="0" smtClean="0">
                <a:latin typeface="Monotype Corsiva" pitchFamily="66" charset="0"/>
              </a:rPr>
              <a:t>России. </a:t>
            </a:r>
            <a:r>
              <a:rPr lang="ru-RU" sz="3200" b="1" dirty="0">
                <a:latin typeface="Monotype Corsiva" pitchFamily="66" charset="0"/>
              </a:rPr>
              <a:t>Савченко </a:t>
            </a:r>
            <a:r>
              <a:rPr lang="ru-RU" sz="3200" b="1" dirty="0" smtClean="0">
                <a:latin typeface="Monotype Corsiva" pitchFamily="66" charset="0"/>
              </a:rPr>
              <a:t>И. П. был </a:t>
            </a:r>
            <a:r>
              <a:rPr lang="ru-RU" sz="3200" b="1" dirty="0">
                <a:latin typeface="Monotype Corsiva" pitchFamily="66" charset="0"/>
              </a:rPr>
              <a:t>награжден </a:t>
            </a:r>
            <a:r>
              <a:rPr lang="ru-RU" sz="3200" b="1" dirty="0" smtClean="0">
                <a:latin typeface="Monotype Corsiva" pitchFamily="66" charset="0"/>
              </a:rPr>
              <a:t>государственными </a:t>
            </a:r>
            <a:r>
              <a:rPr lang="ru-RU" sz="3200" b="1" dirty="0">
                <a:latin typeface="Monotype Corsiva" pitchFamily="66" charset="0"/>
              </a:rPr>
              <a:t>наградами: орденом «Почета», медалью «За отличную службу по охране общественного порядка», многими ведомственными наградами.</a:t>
            </a:r>
            <a:endParaRPr lang="ru-RU" sz="3200" b="1" dirty="0">
              <a:latin typeface="Monotype Corsiva" pitchFamily="66" charset="0"/>
            </a:endParaRPr>
          </a:p>
        </p:txBody>
      </p:sp>
    </p:spTree>
    <p:extLst>
      <p:ext uri="{BB962C8B-B14F-4D97-AF65-F5344CB8AC3E}">
        <p14:creationId xmlns:p14="http://schemas.microsoft.com/office/powerpoint/2010/main" val="2828215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Новая папка\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6" y="-436305"/>
            <a:ext cx="8424936" cy="729430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
            </a:r>
            <a:b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b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     Алексеевка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один из древнейших городов российской провинции, история которого тесно переплетается с историей Российского государства. Экскурсия по городу знакомит с достопримечательностями города, его старинными зданиями, в которых проживали наши знаменитые земляки, а также с памятниками архитектуры и искусства. Город - с глубокими культурными традициями. В его прошлом и настоящем —имена писателей, художников, музыкантов, актеров</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 </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spTree>
    <p:extLst>
      <p:ext uri="{BB962C8B-B14F-4D97-AF65-F5344CB8AC3E}">
        <p14:creationId xmlns:p14="http://schemas.microsoft.com/office/powerpoint/2010/main" val="3965319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4">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pic>
        <p:nvPicPr>
          <p:cNvPr id="2" name="Picture 12" descr="1E6A_DSC00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 y="0"/>
            <a:ext cx="442334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4443624" y="19707"/>
            <a:ext cx="4700375" cy="6186309"/>
          </a:xfrm>
          <a:prstGeom prst="rect">
            <a:avLst/>
          </a:prstGeom>
        </p:spPr>
        <p:txBody>
          <a:bodyPr wrap="square">
            <a:spAutoFit/>
          </a:bodyPr>
          <a:lstStyle/>
          <a:p>
            <a:pPr algn="ctr"/>
            <a:r>
              <a:rPr lang="ru-RU" sz="4400" b="1" dirty="0">
                <a:latin typeface="Monotype Corsiva" pitchFamily="66" charset="0"/>
              </a:rPr>
              <a:t>« В отличие от людей земля </a:t>
            </a:r>
            <a:r>
              <a:rPr lang="ru-RU" sz="4400" b="1" dirty="0" smtClean="0">
                <a:latin typeface="Monotype Corsiva" pitchFamily="66" charset="0"/>
              </a:rPr>
              <a:t>            не </a:t>
            </a:r>
            <a:r>
              <a:rPr lang="ru-RU" sz="4400" b="1" dirty="0">
                <a:latin typeface="Monotype Corsiva" pitchFamily="66" charset="0"/>
              </a:rPr>
              <a:t>стареет, </a:t>
            </a:r>
            <a:r>
              <a:rPr lang="ru-RU" sz="4400" b="1" dirty="0" smtClean="0">
                <a:latin typeface="Monotype Corsiva" pitchFamily="66" charset="0"/>
              </a:rPr>
              <a:t>              не </a:t>
            </a:r>
            <a:r>
              <a:rPr lang="ru-RU" sz="4400" b="1" dirty="0">
                <a:latin typeface="Monotype Corsiva" pitchFamily="66" charset="0"/>
              </a:rPr>
              <a:t>ветшает, </a:t>
            </a:r>
            <a:r>
              <a:rPr lang="ru-RU" sz="4400" b="1" dirty="0" smtClean="0">
                <a:latin typeface="Monotype Corsiva" pitchFamily="66" charset="0"/>
              </a:rPr>
              <a:t>            не </a:t>
            </a:r>
            <a:r>
              <a:rPr lang="ru-RU" sz="4400" b="1" dirty="0">
                <a:latin typeface="Monotype Corsiva" pitchFamily="66" charset="0"/>
              </a:rPr>
              <a:t>умирает. От века к веку стараниями людей она молодеет, хорошеет…» </a:t>
            </a:r>
          </a:p>
          <a:p>
            <a:pPr algn="ctr"/>
            <a:r>
              <a:rPr lang="ru-RU" sz="4400" b="1" dirty="0">
                <a:latin typeface="Monotype Corsiva" pitchFamily="66" charset="0"/>
              </a:rPr>
              <a:t>      Е.В. Савченко</a:t>
            </a:r>
          </a:p>
        </p:txBody>
      </p:sp>
    </p:spTree>
    <p:extLst>
      <p:ext uri="{BB962C8B-B14F-4D97-AF65-F5344CB8AC3E}">
        <p14:creationId xmlns:p14="http://schemas.microsoft.com/office/powerpoint/2010/main" val="3686399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colorTemperature colorTemp="112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2411413" y="115888"/>
            <a:ext cx="4105275" cy="792162"/>
          </a:xfrm>
          <a:prstGeom prst="rect">
            <a:avLst/>
          </a:prstGeom>
        </p:spPr>
        <p:txBody>
          <a:bodyPr wrap="none" fromWordArt="1">
            <a:prstTxWarp prst="textPlain">
              <a:avLst>
                <a:gd name="adj" fmla="val 50000"/>
              </a:avLst>
            </a:prstTxWarp>
          </a:bodyPr>
          <a:lstStyle/>
          <a:p>
            <a:pPr algn="ctr"/>
            <a:r>
              <a:rPr lang="ru-RU" sz="3600" b="1" kern="10" dirty="0">
                <a:ln w="15875">
                  <a:solidFill>
                    <a:srgbClr val="000000"/>
                  </a:solidFill>
                  <a:round/>
                  <a:headEnd/>
                  <a:tailEnd/>
                </a:ln>
                <a:gradFill rotWithShape="1">
                  <a:gsLst>
                    <a:gs pos="0">
                      <a:srgbClr val="F57345"/>
                    </a:gs>
                    <a:gs pos="100000">
                      <a:srgbClr val="FF0000"/>
                    </a:gs>
                  </a:gsLst>
                  <a:lin ang="5400000" scaled="1"/>
                </a:gradFill>
                <a:effectLst>
                  <a:outerShdw dist="35921" dir="2700000" sy="50000" kx="2115830" algn="bl" rotWithShape="0">
                    <a:srgbClr val="C0C0C0">
                      <a:alpha val="79999"/>
                    </a:srgbClr>
                  </a:outerShdw>
                </a:effectLst>
                <a:latin typeface="Monotype Corsiva"/>
              </a:rPr>
              <a:t>Оценка урока:</a:t>
            </a:r>
          </a:p>
        </p:txBody>
      </p:sp>
      <p:sp>
        <p:nvSpPr>
          <p:cNvPr id="3" name="Прямоугольник 2"/>
          <p:cNvSpPr/>
          <p:nvPr/>
        </p:nvSpPr>
        <p:spPr>
          <a:xfrm>
            <a:off x="611560" y="908050"/>
            <a:ext cx="8280920" cy="646331"/>
          </a:xfrm>
          <a:prstGeom prst="rect">
            <a:avLst/>
          </a:prstGeom>
        </p:spPr>
        <p:txBody>
          <a:bodyPr wrap="square">
            <a:spAutoFit/>
          </a:bodyPr>
          <a:lstStyle/>
          <a:p>
            <a:pPr algn="ctr"/>
            <a:r>
              <a:rPr lang="ru-RU" b="1" i="1" u="sng" dirty="0"/>
              <a:t>Посмотри на "</a:t>
            </a:r>
            <a:r>
              <a:rPr lang="ru-RU" b="1" i="1" u="sng" dirty="0" err="1"/>
              <a:t>пушистиков</a:t>
            </a:r>
            <a:r>
              <a:rPr lang="ru-RU" b="1" i="1" u="sng" dirty="0"/>
              <a:t>". У них разные настроения.</a:t>
            </a:r>
            <a:br>
              <a:rPr lang="ru-RU" b="1" i="1" u="sng" dirty="0"/>
            </a:br>
            <a:r>
              <a:rPr lang="ru-RU" b="1" i="1" u="sng" dirty="0"/>
              <a:t>Раскрась "</a:t>
            </a:r>
            <a:r>
              <a:rPr lang="ru-RU" b="1" i="1" u="sng" dirty="0" err="1"/>
              <a:t>пушистика</a:t>
            </a:r>
            <a:r>
              <a:rPr lang="ru-RU" b="1" i="1" u="sng" dirty="0"/>
              <a:t>", у которого такое же настроение, как у тебя.</a:t>
            </a:r>
            <a:endParaRPr lang="ru-RU" dirty="0"/>
          </a:p>
        </p:txBody>
      </p:sp>
      <p:pic>
        <p:nvPicPr>
          <p:cNvPr id="4" name="Picture 4"/>
          <p:cNvPicPr>
            <a:picLocks noChangeAspect="1" noChangeArrowheads="1"/>
          </p:cNvPicPr>
          <p:nvPr/>
        </p:nvPicPr>
        <p:blipFill>
          <a:blip r:embed="rId4">
            <a:lum bright="-12000" contrast="48000"/>
            <a:extLst>
              <a:ext uri="{28A0092B-C50C-407E-A947-70E740481C1C}">
                <a14:useLocalDpi xmlns:a14="http://schemas.microsoft.com/office/drawing/2010/main" val="0"/>
              </a:ext>
            </a:extLst>
          </a:blip>
          <a:srcRect/>
          <a:stretch>
            <a:fillRect/>
          </a:stretch>
        </p:blipFill>
        <p:spPr>
          <a:xfrm>
            <a:off x="899592" y="1556792"/>
            <a:ext cx="7848872" cy="5112568"/>
          </a:xfrm>
          <a:prstGeom prst="rect">
            <a:avLst/>
          </a:prstGeom>
          <a:solidFill>
            <a:srgbClr val="333300"/>
          </a:solid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560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05"/>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 calcmode="lin" valueType="num">
                                      <p:cBhvr>
                                        <p:cTn id="9" dur="1000" fill="hold"/>
                                        <p:tgtEl>
                                          <p:spTgt spid="2"/>
                                        </p:tgtEl>
                                        <p:attrNameLst>
                                          <p:attrName>ppt_x</p:attrName>
                                        </p:attrNameLst>
                                      </p:cBhvr>
                                      <p:tavLst>
                                        <p:tav tm="0">
                                          <p:val>
                                            <p:strVal val="#ppt_x-.2"/>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animEffect transition="in" filter="fade">
                                      <p:cBhvr>
                                        <p:cTn id="11" dur="1000"/>
                                        <p:tgtEl>
                                          <p:spTgt spid="2"/>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6">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1403350" y="188913"/>
            <a:ext cx="5689600" cy="1008062"/>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a:rPr>
              <a:t>Авторы:</a:t>
            </a:r>
          </a:p>
        </p:txBody>
      </p:sp>
      <p:sp>
        <p:nvSpPr>
          <p:cNvPr id="3" name="Rectangle 3"/>
          <p:cNvSpPr txBox="1">
            <a:spLocks noChangeArrowheads="1"/>
          </p:cNvSpPr>
          <p:nvPr/>
        </p:nvSpPr>
        <p:spPr>
          <a:xfrm>
            <a:off x="457200" y="1600200"/>
            <a:ext cx="8229600" cy="44958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rPr>
              <a:t>Учитель математики МОУ </a:t>
            </a:r>
            <a:r>
              <a:rPr lang="ru-RU"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rPr>
              <a:t>Божковская</a:t>
            </a:r>
            <a:r>
              <a:rPr lang="ru-RU"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rPr>
              <a:t> ООШ Стороженко Эмма Петровна</a:t>
            </a:r>
          </a:p>
          <a:p>
            <a:pPr marL="0" indent="0">
              <a:buNone/>
            </a:pPr>
            <a:endParaRPr lang="ru-RU"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endParaRPr>
          </a:p>
          <a:p>
            <a:r>
              <a:rPr lang="ru-RU"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rPr>
              <a:t>Учитель истории МОУ </a:t>
            </a:r>
            <a:r>
              <a:rPr lang="ru-RU"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rPr>
              <a:t>Божковская</a:t>
            </a:r>
            <a:r>
              <a:rPr lang="ru-RU"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rPr>
              <a:t> ООШ Стороженко Павел Григорьевич		</a:t>
            </a:r>
            <a:endParaRPr lang="ru-RU"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ookman Old Style" pitchFamily="18" charset="0"/>
            </a:endParaRPr>
          </a:p>
        </p:txBody>
      </p:sp>
    </p:spTree>
    <p:extLst>
      <p:ext uri="{BB962C8B-B14F-4D97-AF65-F5344CB8AC3E}">
        <p14:creationId xmlns:p14="http://schemas.microsoft.com/office/powerpoint/2010/main" val="332413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05"/>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 calcmode="lin" valueType="num">
                                      <p:cBhvr>
                                        <p:cTn id="9" dur="1000" fill="hold"/>
                                        <p:tgtEl>
                                          <p:spTgt spid="2"/>
                                        </p:tgtEl>
                                        <p:attrNameLst>
                                          <p:attrName>ppt_x</p:attrName>
                                        </p:attrNameLst>
                                      </p:cBhvr>
                                      <p:tavLst>
                                        <p:tav tm="0">
                                          <p:val>
                                            <p:strVal val="#ppt_x-.2"/>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animEffect transition="in" filter="fade">
                                      <p:cBhvr>
                                        <p:cTn id="11" dur="1000"/>
                                        <p:tgtEl>
                                          <p:spTgt spid="2"/>
                                        </p:tgtEl>
                                      </p:cBhvr>
                                    </p:animEffect>
                                  </p:childTnLst>
                                </p:cTn>
                              </p:par>
                            </p:childTnLst>
                          </p:cTn>
                        </p:par>
                        <p:par>
                          <p:cTn id="12" fill="hold">
                            <p:stCondLst>
                              <p:cond delay="1000"/>
                            </p:stCondLst>
                            <p:childTnLst>
                              <p:par>
                                <p:cTn id="13" presetID="3" presetClass="entr" presetSubtype="10" fill="hold" grpId="1"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nazong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28" y="1052736"/>
            <a:ext cx="29116580" cy="3831818"/>
          </a:xfrm>
          <a:prstGeom prst="rect">
            <a:avLst/>
          </a:prstGeom>
          <a:noFill/>
        </p:spPr>
        <p:txBody>
          <a:bodyPr wrap="square" rtlCol="0">
            <a:spAutoFit/>
          </a:bodyPr>
          <a:lstStyle/>
          <a:p>
            <a:pPr marL="342900" indent="-342900">
              <a:lnSpc>
                <a:spcPct val="150000"/>
              </a:lnSpc>
            </a:pPr>
            <a:r>
              <a:rPr lang="ru-RU" sz="3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«Любовь к родному краю, </a:t>
            </a:r>
            <a:endParaRPr lang="ru-RU" sz="3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a:p>
            <a:pPr marL="342900" indent="-342900">
              <a:lnSpc>
                <a:spcPct val="150000"/>
              </a:lnSpc>
            </a:pPr>
            <a:r>
              <a:rPr lang="ru-RU" sz="3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знание </a:t>
            </a:r>
            <a:r>
              <a:rPr lang="ru-RU" sz="3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его истории – основа, </a:t>
            </a:r>
            <a:endParaRPr lang="ru-RU" sz="3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a:p>
            <a:pPr marL="342900" indent="-342900">
              <a:lnSpc>
                <a:spcPct val="150000"/>
              </a:lnSpc>
            </a:pPr>
            <a:r>
              <a:rPr lang="ru-RU" sz="3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на </a:t>
            </a:r>
            <a:r>
              <a:rPr lang="ru-RU" sz="3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которой только и </a:t>
            </a:r>
            <a:r>
              <a:rPr lang="ru-RU" sz="3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может</a:t>
            </a:r>
          </a:p>
          <a:p>
            <a:pPr marL="342900" indent="-342900">
              <a:lnSpc>
                <a:spcPct val="150000"/>
              </a:lnSpc>
            </a:pPr>
            <a:r>
              <a:rPr lang="ru-RU" sz="3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 </a:t>
            </a:r>
            <a:r>
              <a:rPr lang="ru-RU" sz="3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осуществляться рост духовной </a:t>
            </a:r>
            <a:endParaRPr lang="ru-RU" sz="3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endParaRPr>
          </a:p>
          <a:p>
            <a:pPr marL="342900" indent="-342900">
              <a:lnSpc>
                <a:spcPct val="150000"/>
              </a:lnSpc>
            </a:pPr>
            <a:r>
              <a:rPr lang="ru-RU" sz="3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культуры </a:t>
            </a:r>
            <a:r>
              <a:rPr lang="ru-RU" sz="3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man Old Style" pitchFamily="18" charset="0"/>
              </a:rPr>
              <a:t>всего общества.»</a:t>
            </a:r>
          </a:p>
          <a:p>
            <a:pPr marL="342900" indent="-342900" algn="r"/>
            <a:r>
              <a:rPr lang="ru-RU" b="1" i="1" dirty="0">
                <a:latin typeface="Bookman Old Style" pitchFamily="18" charset="0"/>
              </a:rPr>
              <a:t> Д. С. Лихачев</a:t>
            </a:r>
          </a:p>
        </p:txBody>
      </p:sp>
    </p:spTree>
    <p:extLst>
      <p:ext uri="{BB962C8B-B14F-4D97-AF65-F5344CB8AC3E}">
        <p14:creationId xmlns:p14="http://schemas.microsoft.com/office/powerpoint/2010/main" val="242758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old.belregion.ru/img/area/small/his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08" y="0"/>
            <a:ext cx="918050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77875" y="382012"/>
            <a:ext cx="8496944" cy="6370975"/>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2600" b="1" dirty="0" smtClean="0">
                <a:ln w="11430"/>
                <a:solidFill>
                  <a:srgbClr val="FFFF00"/>
                </a:solidFill>
                <a:effectLst>
                  <a:outerShdw blurRad="80000" dist="40000" dir="5040000" algn="tl">
                    <a:srgbClr val="000000">
                      <a:alpha val="30000"/>
                    </a:srgbClr>
                  </a:outerShdw>
                </a:effectLst>
              </a:rPr>
              <a:t>      </a:t>
            </a:r>
            <a:r>
              <a:rPr lang="ru-RU" sz="3400" b="1" dirty="0" smtClean="0">
                <a:ln w="11430"/>
                <a:solidFill>
                  <a:srgbClr val="FFFF00"/>
                </a:solidFill>
                <a:effectLst>
                  <a:outerShdw blurRad="80000" dist="40000" dir="5040000" algn="tl">
                    <a:srgbClr val="000000">
                      <a:alpha val="30000"/>
                    </a:srgbClr>
                  </a:outerShdw>
                </a:effectLst>
              </a:rPr>
              <a:t>Алексеевка </a:t>
            </a:r>
            <a:r>
              <a:rPr lang="ru-RU" sz="3400" b="1" dirty="0">
                <a:ln w="11430"/>
                <a:solidFill>
                  <a:srgbClr val="FFFF00"/>
                </a:solidFill>
                <a:effectLst>
                  <a:outerShdw blurRad="80000" dist="40000" dir="5040000" algn="tl">
                    <a:srgbClr val="000000">
                      <a:alpha val="30000"/>
                    </a:srgbClr>
                  </a:outerShdw>
                </a:effectLst>
              </a:rPr>
              <a:t>возникла в конце 17-го столетия, как слобода. Несколько архивных и печатных материалов, ссылаясь на предания, указывают, что именно в 1685 году основана казачья слобода Алексеевка. Первоначально она возникла на территории </a:t>
            </a:r>
            <a:r>
              <a:rPr lang="ru-RU" sz="3400" b="1" dirty="0" err="1">
                <a:ln w="11430"/>
                <a:solidFill>
                  <a:srgbClr val="FFFF00"/>
                </a:solidFill>
                <a:effectLst>
                  <a:outerShdw blurRad="80000" dist="40000" dir="5040000" algn="tl">
                    <a:srgbClr val="000000">
                      <a:alpha val="30000"/>
                    </a:srgbClr>
                  </a:outerShdw>
                </a:effectLst>
              </a:rPr>
              <a:t>Усердского</a:t>
            </a:r>
            <a:r>
              <a:rPr lang="ru-RU" sz="3400" b="1" dirty="0">
                <a:ln w="11430"/>
                <a:solidFill>
                  <a:srgbClr val="FFFF00"/>
                </a:solidFill>
                <a:effectLst>
                  <a:outerShdw blurRad="80000" dist="40000" dir="5040000" algn="tl">
                    <a:srgbClr val="000000">
                      <a:alpha val="30000"/>
                    </a:srgbClr>
                  </a:outerShdw>
                </a:effectLst>
              </a:rPr>
              <a:t> уезда, как стихийное поселение сельского типа. Согласно преданию, первым владельцем зарождающегося поселения был воронежский боярин Фадеев (по другим источникам </a:t>
            </a:r>
            <a:r>
              <a:rPr lang="ru-RU" sz="3400" b="1" dirty="0" err="1">
                <a:ln w="11430"/>
                <a:solidFill>
                  <a:srgbClr val="FFFF00"/>
                </a:solidFill>
                <a:effectLst>
                  <a:outerShdw blurRad="80000" dist="40000" dir="5040000" algn="tl">
                    <a:srgbClr val="000000">
                      <a:alpha val="30000"/>
                    </a:srgbClr>
                  </a:outerShdw>
                </a:effectLst>
              </a:rPr>
              <a:t>Фаддей</a:t>
            </a:r>
            <a:r>
              <a:rPr lang="ru-RU" sz="3400" b="1" dirty="0">
                <a:ln w="11430"/>
                <a:solidFill>
                  <a:srgbClr val="FFFF00"/>
                </a:solidFill>
                <a:effectLst>
                  <a:outerShdw blurRad="80000" dist="40000" dir="5040000" algn="tl">
                    <a:srgbClr val="000000">
                      <a:alpha val="30000"/>
                    </a:srgbClr>
                  </a:outerShdw>
                </a:effectLst>
              </a:rPr>
              <a:t> </a:t>
            </a:r>
            <a:r>
              <a:rPr lang="ru-RU" sz="3400" b="1" dirty="0" err="1">
                <a:ln w="11430"/>
                <a:solidFill>
                  <a:srgbClr val="FFFF00"/>
                </a:solidFill>
                <a:effectLst>
                  <a:outerShdw blurRad="80000" dist="40000" dir="5040000" algn="tl">
                    <a:srgbClr val="000000">
                      <a:alpha val="30000"/>
                    </a:srgbClr>
                  </a:outerShdw>
                </a:effectLst>
              </a:rPr>
              <a:t>Веневитинович</a:t>
            </a:r>
            <a:r>
              <a:rPr lang="ru-RU" sz="3400" b="1" dirty="0" smtClean="0">
                <a:ln w="11430"/>
                <a:solidFill>
                  <a:srgbClr val="FFFF00"/>
                </a:solidFill>
                <a:effectLst>
                  <a:outerShdw blurRad="80000" dist="40000" dir="5040000" algn="tl">
                    <a:srgbClr val="000000">
                      <a:alpha val="30000"/>
                    </a:srgbClr>
                  </a:outerShdw>
                </a:effectLst>
              </a:rPr>
              <a:t>).</a:t>
            </a:r>
            <a:endParaRPr lang="ru-RU" sz="3400" b="1" dirty="0">
              <a:ln w="11430"/>
              <a:solidFill>
                <a:srgbClr val="FFFF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817346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travelel.ru/wp-content/uploads/2012/11/karta_rayonov_belgorodskoj_oblast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2" y="19050"/>
            <a:ext cx="9144000" cy="683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854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Михаил Иваненко . Обсуждение на LiveInternet - Российский Сервис Онлайн-Дневник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644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99592" y="1124744"/>
            <a:ext cx="7488832" cy="3477875"/>
          </a:xfrm>
          <a:prstGeom prst="rect">
            <a:avLst/>
          </a:prstGeom>
        </p:spPr>
        <p:txBody>
          <a:bodyPr wrap="square">
            <a:spAutoFit/>
          </a:bodyPr>
          <a:lstStyle/>
          <a:p>
            <a:pPr algn="ct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Измерьте длину </a:t>
            </a:r>
            <a:r>
              <a:rPr lang="ru-RU" sz="4400" dirty="0">
                <a:ln w="18415" cmpd="sng">
                  <a:solidFill>
                    <a:srgbClr val="FFFFFF"/>
                  </a:solidFill>
                  <a:prstDash val="solid"/>
                </a:ln>
                <a:solidFill>
                  <a:srgbClr val="FFFFFF"/>
                </a:solidFill>
                <a:effectLst>
                  <a:outerShdw blurRad="63500" dir="3600000" algn="tl" rotWithShape="0">
                    <a:srgbClr val="000000">
                      <a:alpha val="70000"/>
                    </a:srgbClr>
                  </a:outerShdw>
                </a:effectLst>
              </a:rPr>
              <a:t>отрезка на карте </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от города Белгорода до города Алексеевка.  </a:t>
            </a:r>
            <a:r>
              <a:rPr lang="ru-RU" sz="4400" dirty="0">
                <a:ln w="18415" cmpd="sng">
                  <a:solidFill>
                    <a:srgbClr val="FFFFFF"/>
                  </a:solidFill>
                  <a:prstDash val="solid"/>
                </a:ln>
                <a:solidFill>
                  <a:srgbClr val="FFFFFF"/>
                </a:solidFill>
                <a:effectLst>
                  <a:outerShdw blurRad="63500" dir="3600000" algn="tl" rotWithShape="0">
                    <a:srgbClr val="000000">
                      <a:alpha val="70000"/>
                    </a:srgbClr>
                  </a:outerShdw>
                </a:effectLst>
              </a:rPr>
              <a:t>Масштаб </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карты М </a:t>
            </a:r>
            <a:r>
              <a:rPr lang="ru-RU" sz="4400" dirty="0">
                <a:ln w="18415" cmpd="sng">
                  <a:solidFill>
                    <a:srgbClr val="FFFFFF"/>
                  </a:solidFill>
                  <a:prstDash val="solid"/>
                </a:ln>
                <a:solidFill>
                  <a:srgbClr val="FFFFFF"/>
                </a:solidFill>
                <a:effectLst>
                  <a:outerShdw blurRad="63500" dir="3600000" algn="tl" rotWithShape="0">
                    <a:srgbClr val="000000">
                      <a:alpha val="70000"/>
                    </a:srgbClr>
                  </a:outerShdw>
                </a:effectLst>
              </a:rPr>
              <a:t>1 : 1 </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200</a:t>
            </a:r>
            <a:r>
              <a:rPr lang="ru-RU" sz="4400" dirty="0">
                <a:ln w="18415" cmpd="sng">
                  <a:solidFill>
                    <a:srgbClr val="FFFFFF"/>
                  </a:solidFill>
                  <a:prstDash val="solid"/>
                </a:ln>
                <a:solidFill>
                  <a:srgbClr val="FFFFFF"/>
                </a:solidFill>
                <a:effectLst>
                  <a:outerShdw blurRad="63500" dir="3600000" algn="tl" rotWithShape="0">
                    <a:srgbClr val="000000">
                      <a:alpha val="70000"/>
                    </a:srgbClr>
                  </a:outerShdw>
                </a:effectLst>
              </a:rPr>
              <a:t> 000</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ct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Найти </a:t>
            </a:r>
            <a:r>
              <a:rPr lang="ru-RU" sz="4400" dirty="0">
                <a:ln w="18415" cmpd="sng">
                  <a:solidFill>
                    <a:srgbClr val="FFFFFF"/>
                  </a:solidFill>
                  <a:prstDash val="solid"/>
                </a:ln>
                <a:solidFill>
                  <a:srgbClr val="FFFFFF"/>
                </a:solidFill>
                <a:effectLst>
                  <a:outerShdw blurRad="63500" dir="3600000" algn="tl" rotWithShape="0">
                    <a:srgbClr val="000000">
                      <a:alpha val="70000"/>
                    </a:srgbClr>
                  </a:outerShdw>
                </a:effectLst>
              </a:rPr>
              <a:t>длину </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на </a:t>
            </a:r>
            <a:r>
              <a:rPr lang="ru-RU" sz="4400" dirty="0">
                <a:ln w="18415" cmpd="sng">
                  <a:solidFill>
                    <a:srgbClr val="FFFFFF"/>
                  </a:solidFill>
                  <a:prstDash val="solid"/>
                </a:ln>
                <a:solidFill>
                  <a:srgbClr val="FFFFFF"/>
                </a:solidFill>
                <a:effectLst>
                  <a:outerShdw blurRad="63500" dir="3600000" algn="tl" rotWithShape="0">
                    <a:srgbClr val="000000">
                      <a:alpha val="70000"/>
                    </a:srgbClr>
                  </a:outerShdw>
                </a:effectLst>
              </a:rPr>
              <a:t>местности.</a:t>
            </a:r>
          </a:p>
        </p:txBody>
      </p:sp>
    </p:spTree>
    <p:extLst>
      <p:ext uri="{BB962C8B-B14F-4D97-AF65-F5344CB8AC3E}">
        <p14:creationId xmlns:p14="http://schemas.microsoft.com/office/powerpoint/2010/main" val="3576414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Новая папка\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71600" y="836712"/>
            <a:ext cx="7704856" cy="4401205"/>
          </a:xfrm>
          <a:prstGeom prst="rect">
            <a:avLst/>
          </a:prstGeom>
        </p:spPr>
        <p:txBody>
          <a:bodyPr wrap="square">
            <a:spAutoFit/>
          </a:bodyPr>
          <a:lstStyle/>
          <a:p>
            <a:r>
              <a:rPr lang="ru-RU" sz="35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А   Б   В   Г   Д   Е   Ж   З   И   Й   К   Л   М    </a:t>
            </a:r>
          </a:p>
          <a:p>
            <a:r>
              <a:rPr lang="ru-RU" sz="35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1   2    </a:t>
            </a:r>
            <a:r>
              <a:rPr lang="ru-RU" sz="35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3  4    5   6    7   8   9   10 11 12  13</a:t>
            </a:r>
          </a:p>
          <a:p>
            <a:pPr marL="514350" indent="-514350">
              <a:buAutoNum type="arabicPlain"/>
            </a:pPr>
            <a:endParaRPr lang="ru-RU" sz="35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r>
              <a:rPr lang="ru-RU" sz="35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Н   О   П   Р   С   Т   У   Ф   Х   Ц   Ч   Ш   Щ</a:t>
            </a:r>
          </a:p>
          <a:p>
            <a:r>
              <a:rPr lang="ru-RU" sz="35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14 15 16 17 18 19 20 21 22 23 24 25 26</a:t>
            </a:r>
          </a:p>
          <a:p>
            <a:endParaRPr lang="ru-RU" sz="35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r>
              <a:rPr lang="ru-RU" sz="35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Ъ   Ы   Ь   Э   Ю   Я</a:t>
            </a:r>
          </a:p>
          <a:p>
            <a:r>
              <a:rPr lang="ru-RU" sz="35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27 28 29 30 31 32</a:t>
            </a:r>
          </a:p>
        </p:txBody>
      </p:sp>
    </p:spTree>
    <p:extLst>
      <p:ext uri="{BB962C8B-B14F-4D97-AF65-F5344CB8AC3E}">
        <p14:creationId xmlns:p14="http://schemas.microsoft.com/office/powerpoint/2010/main" val="217678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2700000" scaled="0"/>
          <a:tileRect/>
        </a:gradFill>
        <a:effectLst/>
      </p:bgPr>
    </p:bg>
    <p:spTree>
      <p:nvGrpSpPr>
        <p:cNvPr id="1" name=""/>
        <p:cNvGrpSpPr/>
        <p:nvPr/>
      </p:nvGrpSpPr>
      <p:grpSpPr>
        <a:xfrm>
          <a:off x="0" y="0"/>
          <a:ext cx="0" cy="0"/>
          <a:chOff x="0" y="0"/>
          <a:chExt cx="0" cy="0"/>
        </a:xfrm>
      </p:grpSpPr>
      <p:sp>
        <p:nvSpPr>
          <p:cNvPr id="8" name="TextBox 7"/>
          <p:cNvSpPr txBox="1"/>
          <p:nvPr/>
        </p:nvSpPr>
        <p:spPr>
          <a:xfrm>
            <a:off x="2627784" y="3284984"/>
            <a:ext cx="184731" cy="369332"/>
          </a:xfrm>
          <a:prstGeom prst="rect">
            <a:avLst/>
          </a:prstGeom>
          <a:noFill/>
        </p:spPr>
        <p:txBody>
          <a:bodyPr wrap="none" rtlCol="0">
            <a:spAutoFit/>
          </a:bodyPr>
          <a:lstStyle/>
          <a:p>
            <a:endParaRPr lang="ru-RU" dirty="0"/>
          </a:p>
        </p:txBody>
      </p:sp>
      <p:sp>
        <p:nvSpPr>
          <p:cNvPr id="13" name="TextBox 12"/>
          <p:cNvSpPr txBox="1"/>
          <p:nvPr/>
        </p:nvSpPr>
        <p:spPr>
          <a:xfrm>
            <a:off x="3275856" y="3469650"/>
            <a:ext cx="184731" cy="369332"/>
          </a:xfrm>
          <a:prstGeom prst="rect">
            <a:avLst/>
          </a:prstGeom>
          <a:noFill/>
        </p:spPr>
        <p:txBody>
          <a:bodyPr wrap="none" rtlCol="0">
            <a:spAutoFit/>
          </a:bodyPr>
          <a:lstStyle/>
          <a:p>
            <a:endParaRPr lang="ru-RU" dirty="0"/>
          </a:p>
        </p:txBody>
      </p:sp>
      <p:sp>
        <p:nvSpPr>
          <p:cNvPr id="14" name="Прямоугольник 13"/>
          <p:cNvSpPr/>
          <p:nvPr/>
        </p:nvSpPr>
        <p:spPr>
          <a:xfrm>
            <a:off x="373581" y="2967335"/>
            <a:ext cx="839685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((1000:250)+2)+11-15</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17" name="Группа 16"/>
          <p:cNvGrpSpPr/>
          <p:nvPr/>
        </p:nvGrpSpPr>
        <p:grpSpPr>
          <a:xfrm>
            <a:off x="0" y="0"/>
            <a:ext cx="9144000" cy="6858000"/>
            <a:chOff x="0" y="0"/>
            <a:chExt cx="9144000" cy="6858000"/>
          </a:xfrm>
        </p:grpSpPr>
        <p:pic>
          <p:nvPicPr>
            <p:cNvPr id="3076" name="Picture 4" descr="Луг, поле, полевые цветы, ромашковое поле, красные маки, тю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811195" y="2967335"/>
              <a:ext cx="7521610" cy="923330"/>
            </a:xfrm>
            <a:prstGeom prst="rect">
              <a:avLst/>
            </a:prstGeom>
            <a:noFill/>
          </p:spPr>
          <p:txBody>
            <a:bodyPr wrap="none" lIns="91440" tIns="45720" rIns="91440" bIns="45720">
              <a:spAutoFit/>
            </a:bodyPr>
            <a:lstStyle/>
            <a:p>
              <a:pPr algn="ctr"/>
              <a:r>
                <a:rPr lang="ru-RU"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((1:0,25)+2)+11-15</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pSp>
    </p:spTree>
    <p:extLst>
      <p:ext uri="{BB962C8B-B14F-4D97-AF65-F5344CB8AC3E}">
        <p14:creationId xmlns:p14="http://schemas.microsoft.com/office/powerpoint/2010/main" val="1168183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erb.bel.ru/pages/rayon/img/alexeevka_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4" y="28015"/>
            <a:ext cx="9144000" cy="754621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479634" y="2967335"/>
            <a:ext cx="184731"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endParaRPr lang="ru-RU" sz="5400" b="1" cap="none" spc="150" dirty="0">
              <a:ln w="11430"/>
              <a:solidFill>
                <a:srgbClr val="F8F8F8"/>
              </a:solidFill>
              <a:effectLst>
                <a:outerShdw blurRad="25400" algn="tl" rotWithShape="0">
                  <a:srgbClr val="000000">
                    <a:alpha val="43000"/>
                  </a:srgbClr>
                </a:outerShdw>
              </a:effectLst>
            </a:endParaRPr>
          </a:p>
        </p:txBody>
      </p:sp>
      <p:sp>
        <p:nvSpPr>
          <p:cNvPr id="8" name="Прямоугольник 7"/>
          <p:cNvSpPr/>
          <p:nvPr/>
        </p:nvSpPr>
        <p:spPr>
          <a:xfrm>
            <a:off x="4479634" y="2967335"/>
            <a:ext cx="184731"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endParaRPr lang="ru-RU" sz="5400" b="1" cap="none" spc="150" dirty="0">
              <a:ln w="11430"/>
              <a:solidFill>
                <a:srgbClr val="F8F8F8"/>
              </a:solidFill>
              <a:effectLst>
                <a:outerShdw blurRad="25400" algn="tl" rotWithShape="0">
                  <a:srgbClr val="000000">
                    <a:alpha val="43000"/>
                  </a:srgbClr>
                </a:outerShdw>
              </a:effectLst>
            </a:endParaRPr>
          </a:p>
        </p:txBody>
      </p:sp>
      <p:sp>
        <p:nvSpPr>
          <p:cNvPr id="9" name="Прямоугольник 8"/>
          <p:cNvSpPr/>
          <p:nvPr/>
        </p:nvSpPr>
        <p:spPr>
          <a:xfrm>
            <a:off x="4479634" y="2967335"/>
            <a:ext cx="184731"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endParaRPr lang="ru-RU" sz="5400" b="1" cap="none" spc="150" dirty="0">
              <a:ln w="11430"/>
              <a:solidFill>
                <a:srgbClr val="F8F8F8"/>
              </a:solidFill>
              <a:effectLst>
                <a:outerShdw blurRad="25400" algn="tl" rotWithShape="0">
                  <a:srgbClr val="000000">
                    <a:alpha val="43000"/>
                  </a:srgbClr>
                </a:outerShdw>
              </a:effectLst>
            </a:endParaRPr>
          </a:p>
        </p:txBody>
      </p:sp>
      <p:sp>
        <p:nvSpPr>
          <p:cNvPr id="14" name="Прямоугольник 13"/>
          <p:cNvSpPr/>
          <p:nvPr/>
        </p:nvSpPr>
        <p:spPr>
          <a:xfrm>
            <a:off x="29374" y="56863"/>
            <a:ext cx="9007122" cy="67403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зеленом поле один золотой подсолнух</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вольной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части - герб Белгородской области". </a:t>
            </a:r>
            <a:b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Автором герба Алексеевки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является</a:t>
            </a:r>
          </a:p>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художник и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архитектор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В.Н. Ковалев</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Подсолнух символизирует тот факт,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что</a:t>
            </a:r>
          </a:p>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1829 году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житель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Алексеевки крестьянин </a:t>
            </a:r>
            <a:endPar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Даниил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Семенович </a:t>
            </a:r>
            <a:r>
              <a:rPr lang="ru-R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Бокарев</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первым в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мире</a:t>
            </a:r>
          </a:p>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открыл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способ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получения масла </a:t>
            </a: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из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семян </a:t>
            </a:r>
            <a:endPar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подсолнечника</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66539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1430</TotalTime>
  <Words>593</Words>
  <Application>Microsoft Office PowerPoint</Application>
  <PresentationFormat>Экран (4:3)</PresentationFormat>
  <Paragraphs>80</Paragraphs>
  <Slides>22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123</cp:revision>
  <cp:lastPrinted>2015-01-24T08:48:42Z</cp:lastPrinted>
  <dcterms:created xsi:type="dcterms:W3CDTF">2015-01-21T09:38:48Z</dcterms:created>
  <dcterms:modified xsi:type="dcterms:W3CDTF">2015-01-28T12:28:12Z</dcterms:modified>
</cp:coreProperties>
</file>