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80" r:id="rId2"/>
    <p:sldId id="269" r:id="rId3"/>
    <p:sldId id="271" r:id="rId4"/>
    <p:sldId id="267" r:id="rId5"/>
    <p:sldId id="272" r:id="rId6"/>
    <p:sldId id="256" r:id="rId7"/>
    <p:sldId id="258" r:id="rId8"/>
    <p:sldId id="259" r:id="rId9"/>
    <p:sldId id="262" r:id="rId10"/>
    <p:sldId id="263" r:id="rId11"/>
    <p:sldId id="274" r:id="rId12"/>
    <p:sldId id="279" r:id="rId13"/>
    <p:sldId id="264" r:id="rId14"/>
    <p:sldId id="265" r:id="rId15"/>
    <p:sldId id="276" r:id="rId16"/>
    <p:sldId id="277" r:id="rId17"/>
    <p:sldId id="27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486" y="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9DC83-C9F7-4179-A7D6-11AC240A5759}" type="datetimeFigureOut">
              <a:rPr lang="ru-RU" smtClean="0"/>
              <a:pPr/>
              <a:t>25.02.2013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79E1C8-3401-443A-AFC6-D24A50BFB0D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9DC83-C9F7-4179-A7D6-11AC240A5759}" type="datetimeFigureOut">
              <a:rPr lang="ru-RU" smtClean="0"/>
              <a:pPr/>
              <a:t>25.02.2013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E1C8-3401-443A-AFC6-D24A50BFB0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9DC83-C9F7-4179-A7D6-11AC240A5759}" type="datetimeFigureOut">
              <a:rPr lang="ru-RU" smtClean="0"/>
              <a:pPr/>
              <a:t>25.02.2013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E1C8-3401-443A-AFC6-D24A50BFB0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399DC83-C9F7-4179-A7D6-11AC240A5759}" type="datetimeFigureOut">
              <a:rPr lang="ru-RU" smtClean="0"/>
              <a:pPr/>
              <a:t>25.02.2013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979E1C8-3401-443A-AFC6-D24A50BFB0D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9DC83-C9F7-4179-A7D6-11AC240A5759}" type="datetimeFigureOut">
              <a:rPr lang="ru-RU" smtClean="0"/>
              <a:pPr/>
              <a:t>25.02.2013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E1C8-3401-443A-AFC6-D24A50BFB0D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9DC83-C9F7-4179-A7D6-11AC240A5759}" type="datetimeFigureOut">
              <a:rPr lang="ru-RU" smtClean="0"/>
              <a:pPr/>
              <a:t>25.02.2013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E1C8-3401-443A-AFC6-D24A50BFB0D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E1C8-3401-443A-AFC6-D24A50BFB0D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9DC83-C9F7-4179-A7D6-11AC240A5759}" type="datetimeFigureOut">
              <a:rPr lang="ru-RU" smtClean="0"/>
              <a:pPr/>
              <a:t>25.02.2013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9DC83-C9F7-4179-A7D6-11AC240A5759}" type="datetimeFigureOut">
              <a:rPr lang="ru-RU" smtClean="0"/>
              <a:pPr/>
              <a:t>25.02.2013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E1C8-3401-443A-AFC6-D24A50BFB0D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9DC83-C9F7-4179-A7D6-11AC240A5759}" type="datetimeFigureOut">
              <a:rPr lang="ru-RU" smtClean="0"/>
              <a:pPr/>
              <a:t>25.02.2013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E1C8-3401-443A-AFC6-D24A50BFB0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399DC83-C9F7-4179-A7D6-11AC240A5759}" type="datetimeFigureOut">
              <a:rPr lang="ru-RU" smtClean="0"/>
              <a:pPr/>
              <a:t>25.02.2013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979E1C8-3401-443A-AFC6-D24A50BFB0D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9DC83-C9F7-4179-A7D6-11AC240A5759}" type="datetimeFigureOut">
              <a:rPr lang="ru-RU" smtClean="0"/>
              <a:pPr/>
              <a:t>25.02.2013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79E1C8-3401-443A-AFC6-D24A50BFB0D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99DC83-C9F7-4179-A7D6-11AC240A5759}" type="datetimeFigureOut">
              <a:rPr lang="ru-RU" smtClean="0"/>
              <a:pPr/>
              <a:t>25.02.2013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979E1C8-3401-443A-AFC6-D24A50BFB0D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916832"/>
            <a:ext cx="8229600" cy="20162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700" dirty="0" smtClean="0">
                <a:solidFill>
                  <a:schemeClr val="accent6">
                    <a:lumMod val="50000"/>
                  </a:schemeClr>
                </a:solidFill>
                <a:latin typeface="Impact" pitchFamily="34" charset="0"/>
              </a:rPr>
              <a:t>Зарождение фашизма в Италии и Германии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Impact" pitchFamily="34" charset="0"/>
              </a:rPr>
              <a:t>.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Impac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00694" y="4643446"/>
            <a:ext cx="2000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Выполнила : учитель истории Шакирова Р.В.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2013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27584" y="1124744"/>
          <a:ext cx="7704856" cy="5289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6231"/>
                <a:gridCol w="5308625"/>
              </a:tblGrid>
              <a:tr h="375958">
                <a:tc>
                  <a:txBody>
                    <a:bodyPr/>
                    <a:lstStyle/>
                    <a:p>
                      <a:r>
                        <a:rPr lang="ru-RU" dirty="0" smtClean="0"/>
                        <a:t>Термин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Понятие </a:t>
                      </a:r>
                      <a:endParaRPr lang="ru-RU" dirty="0"/>
                    </a:p>
                  </a:txBody>
                  <a:tcPr/>
                </a:tc>
              </a:tr>
              <a:tr h="648914">
                <a:tc>
                  <a:txBody>
                    <a:bodyPr/>
                    <a:lstStyle/>
                    <a:p>
                      <a:r>
                        <a:rPr lang="ru-RU" dirty="0" smtClean="0"/>
                        <a:t>Расизм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Система взглядов, выделяющая «природное разделение» народов на низшие и высшие</a:t>
                      </a:r>
                      <a:endParaRPr lang="ru-RU" dirty="0"/>
                    </a:p>
                  </a:txBody>
                  <a:tcPr/>
                </a:tc>
              </a:tr>
              <a:tr h="927021">
                <a:tc>
                  <a:txBody>
                    <a:bodyPr/>
                    <a:lstStyle/>
                    <a:p>
                      <a:r>
                        <a:rPr lang="ru-RU" dirty="0" smtClean="0"/>
                        <a:t>Шовинизм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Полтика приверженности военного превосходства какой либо нации.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205127">
                <a:tc>
                  <a:txBody>
                    <a:bodyPr/>
                    <a:lstStyle/>
                    <a:p>
                      <a:r>
                        <a:rPr lang="ru-RU" dirty="0" smtClean="0"/>
                        <a:t>Реваншизм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Политика сил потерпевших</a:t>
                      </a:r>
                      <a:r>
                        <a:rPr lang="ru-RU" baseline="0" dirty="0" smtClean="0"/>
                        <a:t> военное или политическое поражение и пытающихся вернуть превосходство ценой нового обострения.</a:t>
                      </a:r>
                      <a:endParaRPr lang="ru-RU" dirty="0"/>
                    </a:p>
                  </a:txBody>
                  <a:tcPr/>
                </a:tc>
              </a:tr>
              <a:tr h="927021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Национализм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Это идеология, политика подчинения одних наций другим, проповедь национальной исключительности, национальная вражда.</a:t>
                      </a:r>
                      <a:endParaRPr lang="ru-RU" dirty="0"/>
                    </a:p>
                  </a:txBody>
                  <a:tcPr/>
                </a:tc>
              </a:tr>
              <a:tr h="1205127">
                <a:tc>
                  <a:txBody>
                    <a:bodyPr/>
                    <a:lstStyle/>
                    <a:p>
                      <a:r>
                        <a:rPr lang="ru-RU" dirty="0" smtClean="0"/>
                        <a:t>Фашизм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Террористическая</a:t>
                      </a:r>
                      <a:r>
                        <a:rPr lang="ru-RU" baseline="0" dirty="0" smtClean="0"/>
                        <a:t> диктатура одной господствующей партии, деятельность которой направлена на уничтожение демократии и развязывание войны.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331640" y="188640"/>
            <a:ext cx="63367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Проверьте , правильно ли вы соотнесли понятия!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avok.org/uploads/posts/2010-04/1271471942_5e1000cc5b2ea64440cf3c89f9d_prev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979712" y="5517232"/>
            <a:ext cx="45365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Жертвы фашизма</a:t>
            </a:r>
          </a:p>
          <a:p>
            <a:pPr algn="ctr"/>
            <a:r>
              <a:rPr lang="ru-RU" dirty="0" smtClean="0"/>
              <a:t>(немецкий концлагерь)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his.1september.ru/2002/43/2-7.gif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00809"/>
            <a:ext cx="6048671" cy="39604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2013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434" name="Picture 2" descr="Личный штандарт Адольфа Гитлера, несущий на скбе основные символы Третьего Рейха: свастику, имперского и армейского орлов. Дизай выполнен самим Гитлером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908719"/>
            <a:ext cx="3888432" cy="38884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196752"/>
            <a:ext cx="8496944" cy="3031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>
                <a:solidFill>
                  <a:srgbClr val="1E5A5A"/>
                </a:solidFill>
                <a:latin typeface="Monotype Corsiva" pitchFamily="66" charset="0"/>
              </a:rPr>
              <a:t/>
            </a:r>
            <a:br>
              <a:rPr lang="ru-RU" sz="1100" b="1" dirty="0" smtClean="0">
                <a:solidFill>
                  <a:srgbClr val="1E5A5A"/>
                </a:solidFill>
                <a:latin typeface="Monotype Corsiva" pitchFamily="66" charset="0"/>
              </a:rPr>
            </a:br>
            <a:r>
              <a:rPr lang="ru-RU" sz="2000" b="1" dirty="0" smtClean="0">
                <a:solidFill>
                  <a:srgbClr val="FFFF00"/>
                </a:solidFill>
                <a:latin typeface="Monotype Corsiva" pitchFamily="66" charset="0"/>
              </a:rPr>
              <a:t>Свастика  в Германии.</a:t>
            </a:r>
          </a:p>
          <a:p>
            <a:endParaRPr lang="ru-RU" sz="2000" b="1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marL="228600" indent="-228600">
              <a:buAutoNum type="arabicPeriod"/>
            </a:pPr>
            <a:r>
              <a:rPr lang="ru-RU" sz="2000" b="1" dirty="0" smtClean="0">
                <a:solidFill>
                  <a:srgbClr val="FFFF00"/>
                </a:solidFill>
                <a:latin typeface="Monotype Corsiva" pitchFamily="66" charset="0"/>
              </a:rPr>
              <a:t>Символика Третьего Рейха.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rgbClr val="FFFF00"/>
                </a:solidFill>
                <a:latin typeface="Monotype Corsiva" pitchFamily="66" charset="0"/>
              </a:rPr>
              <a:t>Магический орнамент древних германцев  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rgbClr val="FFFF00"/>
                </a:solidFill>
                <a:latin typeface="Monotype Corsiva" pitchFamily="66" charset="0"/>
              </a:rPr>
              <a:t>1910 год символ всех антисимитискских организаций.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rgbClr val="FFFF00"/>
                </a:solidFill>
                <a:latin typeface="Monotype Corsiva" pitchFamily="66" charset="0"/>
              </a:rPr>
              <a:t>10-13 марта 1920 года применена в качестве политического знака.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rgbClr val="FFFF00"/>
                </a:solidFill>
                <a:latin typeface="Monotype Corsiva" pitchFamily="66" charset="0"/>
              </a:rPr>
              <a:t>1923 год . Свастика становится официальной эмблемой гитлеровской  партии  НСДАП.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rgbClr val="FFFF00"/>
                </a:solidFill>
                <a:latin typeface="Monotype Corsiva" pitchFamily="66" charset="0"/>
              </a:rPr>
              <a:t>1935 год главная эмблема Гитлеровской Германии, включена в герб и флаг.</a:t>
            </a:r>
            <a:endParaRPr lang="ru-RU" sz="2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2816"/>
            <a:ext cx="8305800" cy="3414932"/>
          </a:xfrm>
        </p:spPr>
        <p:txBody>
          <a:bodyPr/>
          <a:lstStyle/>
          <a:p>
            <a:r>
              <a:rPr lang="ru-RU" sz="7200" b="1" i="1" dirty="0" smtClean="0">
                <a:solidFill>
                  <a:srgbClr val="FFFF00"/>
                </a:solidFill>
              </a:rPr>
              <a:t>Сон разума рождает чудовищ</a:t>
            </a:r>
            <a:endParaRPr lang="ru-RU" sz="72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84976" cy="5472608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Самоанализ урока.</a:t>
            </a:r>
            <a:br>
              <a:rPr lang="ru-RU" sz="2000" dirty="0" smtClean="0">
                <a:solidFill>
                  <a:srgbClr val="C00000"/>
                </a:solidFill>
              </a:rPr>
            </a:br>
            <a:r>
              <a:rPr lang="ru-RU" sz="2000" dirty="0" smtClean="0">
                <a:solidFill>
                  <a:srgbClr val="FFFF00"/>
                </a:solidFill>
              </a:rPr>
              <a:t/>
            </a:r>
            <a:br>
              <a:rPr lang="ru-RU" sz="2000" dirty="0" smtClean="0">
                <a:solidFill>
                  <a:srgbClr val="FFFF00"/>
                </a:solidFill>
              </a:rPr>
            </a:br>
            <a:r>
              <a:rPr lang="ru-RU" sz="2000" dirty="0" smtClean="0">
                <a:solidFill>
                  <a:srgbClr val="FFFF00"/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Открытый урок на тему: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smtClean="0">
                <a:solidFill>
                  <a:srgbClr val="FFFF00"/>
                </a:solidFill>
              </a:rPr>
              <a:t>«Зарождение Фашизма в Италии и Германии».</a:t>
            </a:r>
            <a:r>
              <a:rPr lang="ru-RU" sz="2000" dirty="0" smtClean="0">
                <a:solidFill>
                  <a:srgbClr val="FFFF00"/>
                </a:solidFill>
              </a:rPr>
              <a:t/>
            </a:r>
            <a:br>
              <a:rPr lang="ru-RU" sz="2000" dirty="0" smtClean="0">
                <a:solidFill>
                  <a:srgbClr val="FFFF00"/>
                </a:solidFill>
              </a:rPr>
            </a:br>
            <a:r>
              <a:rPr lang="ru-RU" sz="2000" dirty="0" smtClean="0">
                <a:solidFill>
                  <a:srgbClr val="FFFF00"/>
                </a:solidFill>
              </a:rPr>
              <a:t>Для реализации урока были поставлены следующие цели и задачи.</a:t>
            </a:r>
            <a:br>
              <a:rPr lang="ru-RU" sz="2000" dirty="0" smtClean="0">
                <a:solidFill>
                  <a:srgbClr val="FFFF00"/>
                </a:solidFill>
              </a:rPr>
            </a:br>
            <a:r>
              <a:rPr lang="ru-RU" sz="2000" dirty="0" smtClean="0">
                <a:solidFill>
                  <a:srgbClr val="FFFF00"/>
                </a:solidFill>
              </a:rPr>
              <a:t/>
            </a:r>
            <a:br>
              <a:rPr lang="ru-RU" sz="2000" dirty="0" smtClean="0">
                <a:solidFill>
                  <a:srgbClr val="FFFF00"/>
                </a:solidFill>
              </a:rPr>
            </a:br>
            <a:r>
              <a:rPr lang="ru-RU" sz="2000" dirty="0" smtClean="0">
                <a:solidFill>
                  <a:srgbClr val="C00000"/>
                </a:solidFill>
              </a:rPr>
              <a:t>Цели:</a:t>
            </a:r>
            <a:r>
              <a:rPr lang="ru-RU" sz="2000" dirty="0" smtClean="0">
                <a:solidFill>
                  <a:srgbClr val="FFFF00"/>
                </a:solidFill>
              </a:rPr>
              <a:t/>
            </a:r>
            <a:br>
              <a:rPr lang="ru-RU" sz="2000" dirty="0" smtClean="0">
                <a:solidFill>
                  <a:srgbClr val="FFFF00"/>
                </a:solidFill>
              </a:rPr>
            </a:br>
            <a:r>
              <a:rPr lang="ru-RU" sz="2000" dirty="0" smtClean="0">
                <a:solidFill>
                  <a:srgbClr val="FFFF00"/>
                </a:solidFill>
              </a:rPr>
              <a:t> 1. Систематизировать знания о понятии «фашизм», со всеми ему сопутствующими явлениями и причинами.</a:t>
            </a:r>
            <a:br>
              <a:rPr lang="ru-RU" sz="2000" dirty="0" smtClean="0">
                <a:solidFill>
                  <a:srgbClr val="FFFF00"/>
                </a:solidFill>
              </a:rPr>
            </a:br>
            <a:r>
              <a:rPr lang="ru-RU" sz="2000" dirty="0" smtClean="0">
                <a:solidFill>
                  <a:srgbClr val="FFFF00"/>
                </a:solidFill>
              </a:rPr>
              <a:t/>
            </a:r>
            <a:br>
              <a:rPr lang="ru-RU" sz="2000" dirty="0" smtClean="0">
                <a:solidFill>
                  <a:srgbClr val="FFFF00"/>
                </a:solidFill>
              </a:rPr>
            </a:br>
            <a:r>
              <a:rPr lang="ru-RU" sz="2000" dirty="0" smtClean="0">
                <a:solidFill>
                  <a:srgbClr val="FFFF00"/>
                </a:solidFill>
              </a:rPr>
              <a:t>2. Вспомнить  классовую сущность фашизма, на кого он опирался.</a:t>
            </a:r>
            <a:br>
              <a:rPr lang="ru-RU" sz="2000" dirty="0" smtClean="0">
                <a:solidFill>
                  <a:srgbClr val="FFFF00"/>
                </a:solidFill>
              </a:rPr>
            </a:br>
            <a:r>
              <a:rPr lang="ru-RU" sz="2000" dirty="0" smtClean="0">
                <a:solidFill>
                  <a:srgbClr val="FFFF00"/>
                </a:solidFill>
              </a:rPr>
              <a:t/>
            </a:r>
            <a:br>
              <a:rPr lang="ru-RU" sz="2000" dirty="0" smtClean="0">
                <a:solidFill>
                  <a:srgbClr val="FFFF00"/>
                </a:solidFill>
              </a:rPr>
            </a:br>
            <a:r>
              <a:rPr lang="ru-RU" sz="2000" dirty="0" smtClean="0">
                <a:solidFill>
                  <a:srgbClr val="FFFF00"/>
                </a:solidFill>
              </a:rPr>
              <a:t>3. Продолжать работу по анализу исторических деятелей, документов.</a:t>
            </a:r>
            <a:br>
              <a:rPr lang="ru-RU" sz="2000" dirty="0" smtClean="0">
                <a:solidFill>
                  <a:srgbClr val="FFFF00"/>
                </a:solidFill>
              </a:rPr>
            </a:br>
            <a:r>
              <a:rPr lang="ru-RU" sz="2000" dirty="0" smtClean="0">
                <a:solidFill>
                  <a:srgbClr val="FFFF00"/>
                </a:solidFill>
              </a:rPr>
              <a:t/>
            </a:r>
            <a:br>
              <a:rPr lang="ru-RU" sz="2000" dirty="0" smtClean="0">
                <a:solidFill>
                  <a:srgbClr val="FFFF00"/>
                </a:solidFill>
              </a:rPr>
            </a:br>
            <a:r>
              <a:rPr lang="ru-RU" sz="2000" dirty="0" smtClean="0">
                <a:solidFill>
                  <a:srgbClr val="FFFF00"/>
                </a:solidFill>
              </a:rPr>
              <a:t>4. Воспитывать ненависть к унижению человеческого достоинства, ко всякого рода ущемлению прав человека, насилию. </a:t>
            </a:r>
            <a:br>
              <a:rPr lang="ru-RU" sz="2000" dirty="0" smtClean="0">
                <a:solidFill>
                  <a:srgbClr val="FFFF00"/>
                </a:solidFill>
              </a:rPr>
            </a:br>
            <a:r>
              <a:rPr lang="ru-RU" sz="2000" dirty="0" smtClean="0">
                <a:solidFill>
                  <a:srgbClr val="FFFF00"/>
                </a:solidFill>
              </a:rPr>
              <a:t/>
            </a:r>
            <a:br>
              <a:rPr lang="ru-RU" sz="2000" dirty="0" smtClean="0">
                <a:solidFill>
                  <a:srgbClr val="FFFF00"/>
                </a:solidFill>
              </a:rPr>
            </a:br>
            <a:r>
              <a:rPr lang="ru-RU" sz="2000" dirty="0" smtClean="0">
                <a:solidFill>
                  <a:srgbClr val="C00000"/>
                </a:solidFill>
              </a:rPr>
              <a:t>Задача: </a:t>
            </a:r>
            <a:r>
              <a:rPr lang="ru-RU" sz="2000" dirty="0" smtClean="0">
                <a:solidFill>
                  <a:srgbClr val="FFFF00"/>
                </a:solidFill>
              </a:rPr>
              <a:t>дать  объяснение изречению «Сон разума рождает чудовищ»</a:t>
            </a:r>
            <a:br>
              <a:rPr lang="ru-RU" sz="2000" dirty="0" smtClean="0">
                <a:solidFill>
                  <a:srgbClr val="FFFF00"/>
                </a:solidFill>
              </a:rPr>
            </a:br>
            <a:endParaRPr lang="ru-RU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294739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Виды деятельности:</a:t>
            </a:r>
            <a:r>
              <a:rPr lang="ru-RU" sz="2400" dirty="0" smtClean="0">
                <a:solidFill>
                  <a:srgbClr val="FFFF00"/>
                </a:solidFill>
              </a:rPr>
              <a:t/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1) фронтальная беседа,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2) связь с современностью,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3) работа с учебным пособием,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4) рассказ учителя,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5) сообщения учеников,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6) групповая робота,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7) межпредметная связь.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2192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Что мы знаем?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4356720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1. О чем мы говорили на прошлом уроке?</a:t>
            </a:r>
            <a:br>
              <a:rPr lang="ru-RU" sz="2000" dirty="0" smtClean="0"/>
            </a:br>
            <a:r>
              <a:rPr lang="ru-RU" sz="2000" dirty="0" smtClean="0"/>
              <a:t>                                         </a:t>
            </a:r>
            <a:br>
              <a:rPr lang="ru-RU" sz="2000" dirty="0" smtClean="0"/>
            </a:br>
            <a:r>
              <a:rPr lang="ru-RU" sz="2000" dirty="0" smtClean="0"/>
              <a:t>2.  Для чего были проведены индустриализация и коллективизация?</a:t>
            </a:r>
            <a:br>
              <a:rPr lang="ru-RU" sz="2000" dirty="0" smtClean="0"/>
            </a:br>
            <a:r>
              <a:rPr lang="ru-RU" sz="2000" dirty="0" smtClean="0"/>
              <a:t>                                          </a:t>
            </a:r>
            <a:br>
              <a:rPr lang="ru-RU" sz="2000" dirty="0" smtClean="0"/>
            </a:br>
            <a:r>
              <a:rPr lang="ru-RU" sz="2000" dirty="0" smtClean="0"/>
              <a:t>3. Как отразилась  коллективизация на жизни  населения СССР?</a:t>
            </a:r>
            <a:br>
              <a:rPr lang="ru-RU" sz="2000" dirty="0" smtClean="0"/>
            </a:br>
            <a:r>
              <a:rPr lang="ru-RU" sz="2000" dirty="0" smtClean="0"/>
              <a:t>                                          </a:t>
            </a:r>
            <a:br>
              <a:rPr lang="ru-RU" sz="2000" dirty="0" smtClean="0"/>
            </a:br>
            <a:r>
              <a:rPr lang="ru-RU" sz="2000" dirty="0" smtClean="0"/>
              <a:t>4. Что произошло  после  коллективизации?</a:t>
            </a:r>
            <a:br>
              <a:rPr lang="ru-RU" sz="2000" dirty="0" smtClean="0"/>
            </a:br>
            <a:r>
              <a:rPr lang="ru-RU" sz="2000" dirty="0" smtClean="0"/>
              <a:t>                                               </a:t>
            </a:r>
            <a:br>
              <a:rPr lang="ru-RU" sz="2000" dirty="0" smtClean="0"/>
            </a:br>
            <a:r>
              <a:rPr lang="ru-RU" sz="2000" dirty="0" smtClean="0"/>
              <a:t>5. Что такое  индустриализация?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6. На какую экономическую систему перешел СССР?</a:t>
            </a:r>
            <a:br>
              <a:rPr lang="ru-RU" sz="2000" dirty="0" smtClean="0"/>
            </a:br>
            <a:r>
              <a:rPr lang="ru-RU" sz="2000" dirty="0" smtClean="0"/>
              <a:t>                                                 </a:t>
            </a:r>
            <a:br>
              <a:rPr lang="ru-RU" sz="2000" dirty="0" smtClean="0"/>
            </a:br>
            <a:r>
              <a:rPr lang="ru-RU" sz="2000" dirty="0" smtClean="0"/>
              <a:t>7. С чем были связаны массовые репрессии?</a:t>
            </a:r>
            <a:br>
              <a:rPr lang="ru-RU" sz="2000" dirty="0" smtClean="0"/>
            </a:br>
            <a:r>
              <a:rPr lang="ru-RU" sz="2000" dirty="0" smtClean="0"/>
              <a:t>                                                  </a:t>
            </a:r>
            <a:br>
              <a:rPr lang="ru-RU" sz="2000" dirty="0" smtClean="0"/>
            </a:br>
            <a:r>
              <a:rPr lang="ru-RU" sz="2000" dirty="0" smtClean="0"/>
              <a:t>8. Кто подвергся репрессиям и в какие годы?</a:t>
            </a:r>
            <a:br>
              <a:rPr lang="ru-RU" sz="2000" dirty="0" smtClean="0"/>
            </a:br>
            <a:r>
              <a:rPr lang="ru-RU" sz="2000" dirty="0" smtClean="0"/>
              <a:t>                                                  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916832"/>
            <a:ext cx="8229600" cy="20162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700" dirty="0" smtClean="0">
                <a:solidFill>
                  <a:schemeClr val="accent6">
                    <a:lumMod val="50000"/>
                  </a:schemeClr>
                </a:solidFill>
                <a:latin typeface="Impact" pitchFamily="34" charset="0"/>
              </a:rPr>
              <a:t>Зарождение фашизма в Италии и Германии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Impact" pitchFamily="34" charset="0"/>
              </a:rPr>
              <a:t>.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85184"/>
            <a:ext cx="8229600" cy="12192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Цели:</a:t>
            </a:r>
            <a:b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1. Систематизировать знания о понятии «фашизм», со всеми ему сопутствующими явлениями и причинами.</a:t>
            </a:r>
            <a:b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2. Вспомнить  классовую сущность фашизма, на кого он опирался.</a:t>
            </a:r>
            <a:b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3. Продолжать работу по анализу исторических деятелей, документов.</a:t>
            </a:r>
            <a:b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4. Воспитывать ненависть к унижению человеческого достоинства, ко всякого рода ущемлению прав человека, насилию.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2816"/>
            <a:ext cx="8305800" cy="3414932"/>
          </a:xfrm>
        </p:spPr>
        <p:txBody>
          <a:bodyPr/>
          <a:lstStyle/>
          <a:p>
            <a:r>
              <a:rPr lang="ru-RU" sz="7200" b="1" i="1" dirty="0" smtClean="0">
                <a:solidFill>
                  <a:srgbClr val="FFFF00"/>
                </a:solidFill>
              </a:rPr>
              <a:t>Сон разума рождает чудовищ</a:t>
            </a:r>
            <a:endParaRPr lang="ru-RU" sz="72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275856" y="1268760"/>
            <a:ext cx="309634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Режимы правления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475656" y="3645024"/>
            <a:ext cx="302433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демократический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220072" y="3645024"/>
            <a:ext cx="266429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недемократический</a:t>
            </a:r>
            <a:endParaRPr lang="ru-RU" dirty="0"/>
          </a:p>
        </p:txBody>
      </p:sp>
      <p:sp>
        <p:nvSpPr>
          <p:cNvPr id="17" name="Стрелка вниз 16"/>
          <p:cNvSpPr/>
          <p:nvPr/>
        </p:nvSpPr>
        <p:spPr>
          <a:xfrm>
            <a:off x="3131840" y="2780928"/>
            <a:ext cx="79208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5724128" y="2780928"/>
            <a:ext cx="79208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59832" y="980728"/>
            <a:ext cx="26642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Недемократические</a:t>
            </a:r>
          </a:p>
        </p:txBody>
      </p:sp>
      <p:sp>
        <p:nvSpPr>
          <p:cNvPr id="6" name="Овал 5"/>
          <p:cNvSpPr/>
          <p:nvPr/>
        </p:nvSpPr>
        <p:spPr>
          <a:xfrm>
            <a:off x="323528" y="2492896"/>
            <a:ext cx="2592288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Авторитарный 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251520" y="3861048"/>
            <a:ext cx="266429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тоталитарный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3707904" y="4581128"/>
            <a:ext cx="165618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тирания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6228184" y="2348880"/>
            <a:ext cx="2592288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фашизм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6012160" y="4005064"/>
            <a:ext cx="273630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диктатура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5292080" y="2132856"/>
            <a:ext cx="93610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076056" y="2348880"/>
            <a:ext cx="93610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3851920" y="3284984"/>
            <a:ext cx="1656184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2807804" y="2456892"/>
            <a:ext cx="1296144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0800000" flipV="1">
            <a:off x="2411760" y="2132856"/>
            <a:ext cx="122413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2013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1628800"/>
          <a:ext cx="8676456" cy="4664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8400"/>
                <a:gridCol w="5978056"/>
              </a:tblGrid>
              <a:tr h="443289">
                <a:tc>
                  <a:txBody>
                    <a:bodyPr/>
                    <a:lstStyle/>
                    <a:p>
                      <a:r>
                        <a:rPr lang="ru-RU" dirty="0" smtClean="0"/>
                        <a:t>Термин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Понятие </a:t>
                      </a:r>
                      <a:endParaRPr lang="ru-RU" dirty="0"/>
                    </a:p>
                  </a:txBody>
                  <a:tcPr/>
                </a:tc>
              </a:tr>
              <a:tr h="99687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Расизм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Политика сил потерпевших</a:t>
                      </a:r>
                      <a:r>
                        <a:rPr lang="ru-RU" baseline="0" dirty="0" smtClean="0"/>
                        <a:t> военное или политическое поражение и пытающихся вернуть превосходство ценой нового обострения.</a:t>
                      </a:r>
                      <a:endParaRPr lang="ru-RU" dirty="0" smtClean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ru-RU" dirty="0" smtClean="0"/>
                        <a:t>Шовинизм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Это идеология, политика подчинения одних наций другим, проповедь национальной исключительности, национальная вражда.</a:t>
                      </a:r>
                    </a:p>
                  </a:txBody>
                  <a:tcPr/>
                </a:tc>
              </a:tr>
              <a:tr h="755496">
                <a:tc>
                  <a:txBody>
                    <a:bodyPr/>
                    <a:lstStyle/>
                    <a:p>
                      <a:r>
                        <a:rPr lang="ru-RU" dirty="0" smtClean="0"/>
                        <a:t>Реваншизм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Полтика приверженности военного превосходства какой либо нации.</a:t>
                      </a:r>
                    </a:p>
                  </a:txBody>
                  <a:tcPr/>
                </a:tc>
              </a:tr>
              <a:tr h="443289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Национализм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Террористическая</a:t>
                      </a:r>
                      <a:r>
                        <a:rPr lang="ru-RU" baseline="0" dirty="0" smtClean="0"/>
                        <a:t> диктатура одной господствующей партии, деятельность которой направлена на уничтожение демократии и развязывание войны.</a:t>
                      </a:r>
                      <a:endParaRPr lang="ru-RU" dirty="0" smtClean="0"/>
                    </a:p>
                  </a:txBody>
                  <a:tcPr/>
                </a:tc>
              </a:tr>
              <a:tr h="443289">
                <a:tc>
                  <a:txBody>
                    <a:bodyPr/>
                    <a:lstStyle/>
                    <a:p>
                      <a:r>
                        <a:rPr lang="ru-RU" dirty="0" smtClean="0"/>
                        <a:t>Фашизм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Система взглядов, выделяющая «природное разделение» народов на низшие и высшие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331640" y="404664"/>
            <a:ext cx="640871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Соотнесите  понятия и термины: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1304</TotalTime>
  <Words>230</Words>
  <Application>Microsoft Office PowerPoint</Application>
  <PresentationFormat>Экран (4:3)</PresentationFormat>
  <Paragraphs>55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Бумажная</vt:lpstr>
      <vt:lpstr>Зарождение фашизма в Италии и Германии.</vt:lpstr>
      <vt:lpstr>Что мы знаем?</vt:lpstr>
      <vt:lpstr>1. О чем мы говорили на прошлом уроке?                                           2.  Для чего были проведены индустриализация и коллективизация?                                            3. Как отразилась  коллективизация на жизни  населения СССР?                                            4. Что произошло  после  коллективизации?                                                 5. Что такое  индустриализация?  6. На какую экономическую систему перешел СССР?                                                   7. С чем были связаны массовые репрессии?                                                    8. Кто подвергся репрессиям и в какие годы?                                                    </vt:lpstr>
      <vt:lpstr>Зарождение фашизма в Италии и Германии.</vt:lpstr>
      <vt:lpstr>Цели: 1. Систематизировать знания о понятии «фашизм», со всеми ему сопутствующими явлениями и причинами.  2. Вспомнить  классовую сущность фашизма, на кого он опирался.  3. Продолжать работу по анализу исторических деятелей, документов.  4. Воспитывать ненависть к унижению человеческого достоинства, ко всякого рода ущемлению прав человека, насилию. </vt:lpstr>
      <vt:lpstr>Сон разума рождает чудовищ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Сон разума рождает чудовищ</vt:lpstr>
      <vt:lpstr>Самоанализ урока.   Открытый урок на тему:  «Зарождение Фашизма в Италии и Германии». Для реализации урока были поставлены следующие цели и задачи.  Цели:  1. Систематизировать знания о понятии «фашизм», со всеми ему сопутствующими явлениями и причинами.  2. Вспомнить  классовую сущность фашизма, на кого он опирался.  3. Продолжать работу по анализу исторических деятелей, документов.  4. Воспитывать ненависть к унижению человеческого достоинства, ко всякого рода ущемлению прав человека, насилию.   Задача: дать  объяснение изречению «Сон разума рождает чудовищ» </vt:lpstr>
      <vt:lpstr>Виды деятельности: 1) фронтальная беседа, 2) связь с современностью, 3) работа с учебным пособием, 4) рассказ учителя, 5) сообщения учеников, 6) групповая робота, 7) межпредметная связь.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Сон разума рождает чудовищ</dc:title>
  <dc:creator>Кадырова Римма</dc:creator>
  <cp:lastModifiedBy>user</cp:lastModifiedBy>
  <cp:revision>128</cp:revision>
  <dcterms:created xsi:type="dcterms:W3CDTF">2010-10-27T15:31:00Z</dcterms:created>
  <dcterms:modified xsi:type="dcterms:W3CDTF">2013-02-25T04:22:04Z</dcterms:modified>
</cp:coreProperties>
</file>