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77" r:id="rId5"/>
    <p:sldId id="280" r:id="rId6"/>
    <p:sldId id="279" r:id="rId7"/>
    <p:sldId id="281" r:id="rId8"/>
    <p:sldId id="282" r:id="rId9"/>
    <p:sldId id="283" r:id="rId10"/>
    <p:sldId id="289" r:id="rId11"/>
    <p:sldId id="284" r:id="rId12"/>
    <p:sldId id="285" r:id="rId13"/>
    <p:sldId id="286" r:id="rId14"/>
    <p:sldId id="293" r:id="rId15"/>
    <p:sldId id="287" r:id="rId16"/>
    <p:sldId id="274" r:id="rId17"/>
    <p:sldId id="288" r:id="rId18"/>
    <p:sldId id="290" r:id="rId19"/>
    <p:sldId id="291" r:id="rId20"/>
    <p:sldId id="278" r:id="rId21"/>
    <p:sldId id="292"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53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fld id="{33E02F6D-8F56-4402-B59F-A70E35631752}" type="datetimeFigureOut">
              <a:rPr lang="ru-RU" smtClean="0"/>
              <a:pPr>
                <a:defRPr/>
              </a:pPr>
              <a:t>01.02.2015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E8D12A24-FA41-4721-9827-3B169419C205}"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6E9019B-A1A3-467F-938E-4CE752257BE1}" type="datetimeFigureOut">
              <a:rPr lang="ru-RU" smtClean="0"/>
              <a:pPr>
                <a:defRPr/>
              </a:pPr>
              <a:t>01.02.2015</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17FA16AA-DB28-428C-A44E-70FB3965C914}"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2D3C7012-08C4-4815-93B4-B7B3D9936CBB}" type="datetimeFigureOut">
              <a:rPr lang="ru-RU" smtClean="0"/>
              <a:pPr>
                <a:defRPr/>
              </a:pPr>
              <a:t>01.02.2015</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2CCE9FCC-0A74-44D7-A805-E63A87AF5913}"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79A563C0-3E93-4E2E-B4C5-9C173C294A59}" type="datetimeFigureOut">
              <a:rPr lang="ru-RU" smtClean="0"/>
              <a:pPr>
                <a:defRPr/>
              </a:pPr>
              <a:t>01.02.2015</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FABF4E69-5888-4C20-923C-7642EF44189E}" type="slidenum">
              <a:rPr lang="ru-RU" smtClean="0"/>
              <a:pPr>
                <a:defRPr/>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92F4C7D9-1F51-40AA-9023-88DF74F206E3}" type="datetimeFigureOut">
              <a:rPr lang="ru-RU" smtClean="0"/>
              <a:pPr>
                <a:defRPr/>
              </a:pPr>
              <a:t>01.02.2015</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BD3A7287-3C28-414C-8863-773E4E9DBB65}" type="slidenum">
              <a:rPr lang="ru-RU" smtClean="0"/>
              <a:pPr>
                <a:defRPr/>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40CBF368-8209-4571-BF60-EEE6581E2ABD}" type="datetimeFigureOut">
              <a:rPr lang="ru-RU" smtClean="0"/>
              <a:pPr>
                <a:defRPr/>
              </a:pPr>
              <a:t>01.02.2015</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2E8E109C-8D6C-4D7F-92CA-F47083054AF8}" type="slidenum">
              <a:rPr lang="ru-RU" smtClean="0"/>
              <a:pPr>
                <a:defRPr/>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5826D552-146A-47AB-8E34-D72411474683}" type="datetimeFigureOut">
              <a:rPr lang="ru-RU" smtClean="0"/>
              <a:pPr>
                <a:defRPr/>
              </a:pPr>
              <a:t>01.02.2015</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5DC82007-D232-4EB3-8A4A-CCA822AD5C34}"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pPr>
              <a:defRPr/>
            </a:pPr>
            <a:fld id="{0D11AF70-768A-4E00-87B7-8DD97C5ED5EA}" type="datetimeFigureOut">
              <a:rPr lang="ru-RU" smtClean="0"/>
              <a:pPr>
                <a:defRPr/>
              </a:pPr>
              <a:t>01.02.2015</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28B5335B-201C-403D-AA80-B7D7380BD0FC}" type="slidenum">
              <a:rPr lang="ru-RU" smtClean="0"/>
              <a:pPr>
                <a:defRPr/>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fld id="{E0FCCB73-1CFF-4455-A4C5-A5FFA04CEAD0}" type="datetimeFigureOut">
              <a:rPr lang="ru-RU" smtClean="0"/>
              <a:pPr>
                <a:defRPr/>
              </a:pPr>
              <a:t>01.02.2015</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839D64F9-B43A-45B6-A42F-721F14C5CC32}"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pPr>
              <a:defRPr/>
            </a:pPr>
            <a:fld id="{C35E0073-673E-4970-8040-33EE6A418048}" type="datetimeFigureOut">
              <a:rPr lang="ru-RU" smtClean="0"/>
              <a:pPr>
                <a:defRPr/>
              </a:pPr>
              <a:t>01.02.2015</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812F605A-5BC1-4415-9DA2-62E59D18A9B3}"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fld id="{36906F15-A233-4853-BBB7-51B0F19E7164}" type="datetimeFigureOut">
              <a:rPr lang="ru-RU" smtClean="0"/>
              <a:pPr>
                <a:defRPr/>
              </a:pPr>
              <a:t>01.02.2015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CA41D8CB-3320-4440-BB9D-5AE11380FEF6}" type="slidenum">
              <a:rPr lang="ru-RU" smtClean="0"/>
              <a:pPr>
                <a:defRPr/>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7F4DE17E-F53F-4390-AC79-7B5A13F8578D}" type="datetimeFigureOut">
              <a:rPr lang="ru-RU" smtClean="0"/>
              <a:pPr>
                <a:defRPr/>
              </a:pPr>
              <a:t>01.02.2015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0A36AA1-0781-4586-9AE2-0BCE36993B2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4213" y="260350"/>
            <a:ext cx="7772400" cy="1470025"/>
          </a:xfrm>
        </p:spPr>
        <p:txBody>
          <a:bodyPr>
            <a:normAutofit fontScale="90000"/>
          </a:bodyPr>
          <a:lstStyle/>
          <a:p>
            <a:pPr eaLnBrk="1" hangingPunct="1"/>
            <a:r>
              <a:rPr lang="ru-RU" b="1" smtClean="0"/>
              <a:t>Перестройка в СССР</a:t>
            </a:r>
            <a:br>
              <a:rPr lang="ru-RU" b="1" smtClean="0"/>
            </a:br>
            <a:r>
              <a:rPr lang="ru-RU" b="1" smtClean="0"/>
              <a:t>(1985-1991ГГ.)</a:t>
            </a:r>
          </a:p>
        </p:txBody>
      </p:sp>
      <p:pic>
        <p:nvPicPr>
          <p:cNvPr id="2051" name="Picture 3"/>
          <p:cNvPicPr>
            <a:picLocks noChangeAspect="1" noChangeArrowheads="1"/>
          </p:cNvPicPr>
          <p:nvPr/>
        </p:nvPicPr>
        <p:blipFill>
          <a:blip r:embed="rId2"/>
          <a:srcRect/>
          <a:stretch>
            <a:fillRect/>
          </a:stretch>
        </p:blipFill>
        <p:spPr bwMode="auto">
          <a:xfrm>
            <a:off x="2771775" y="1979613"/>
            <a:ext cx="3257550" cy="4525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rtlCol="0">
            <a:normAutofit lnSpcReduction="10000"/>
          </a:bodyPr>
          <a:lstStyle/>
          <a:p>
            <a:pPr eaLnBrk="1" fontAlgn="auto" hangingPunct="1">
              <a:spcAft>
                <a:spcPts val="0"/>
              </a:spcAft>
              <a:buFont typeface="Arial" charset="0"/>
              <a:buNone/>
              <a:defRPr/>
            </a:pPr>
            <a:r>
              <a:rPr lang="ru-RU" sz="2600" dirty="0" smtClean="0"/>
              <a:t>2 точка зрения</a:t>
            </a:r>
          </a:p>
          <a:p>
            <a:pPr eaLnBrk="1" fontAlgn="auto" hangingPunct="1">
              <a:spcAft>
                <a:spcPts val="0"/>
              </a:spcAft>
              <a:buFont typeface="Arial" pitchFamily="34" charset="0"/>
              <a:buChar char="•"/>
              <a:defRPr/>
            </a:pPr>
            <a:r>
              <a:rPr lang="ru-RU" sz="2600" b="1" dirty="0" smtClean="0"/>
              <a:t>Перестройка была обусловлена внутренними причинами:</a:t>
            </a:r>
          </a:p>
          <a:p>
            <a:pPr marL="514350" indent="-514350" eaLnBrk="1" fontAlgn="auto" hangingPunct="1">
              <a:spcAft>
                <a:spcPts val="0"/>
              </a:spcAft>
              <a:buFont typeface="Arial" pitchFamily="34" charset="0"/>
              <a:buAutoNum type="arabicParenR"/>
              <a:defRPr/>
            </a:pPr>
            <a:r>
              <a:rPr lang="ru-RU" sz="2600" dirty="0" smtClean="0"/>
              <a:t>кризисным состоянием отечественной экономики и необходимостью её модернизации</a:t>
            </a:r>
          </a:p>
          <a:p>
            <a:pPr marL="514350" indent="-514350" eaLnBrk="1" fontAlgn="auto" hangingPunct="1">
              <a:spcAft>
                <a:spcPts val="0"/>
              </a:spcAft>
              <a:buFont typeface="Arial" pitchFamily="34" charset="0"/>
              <a:buAutoNum type="arabicParenR"/>
              <a:defRPr/>
            </a:pPr>
            <a:r>
              <a:rPr lang="ru-RU" sz="2600" dirty="0" smtClean="0"/>
              <a:t>Разочарованием народа в идеях социализма</a:t>
            </a:r>
          </a:p>
          <a:p>
            <a:pPr marL="514350" indent="-514350" eaLnBrk="1" fontAlgn="auto" hangingPunct="1">
              <a:spcAft>
                <a:spcPts val="0"/>
              </a:spcAft>
              <a:buFont typeface="Arial" pitchFamily="34" charset="0"/>
              <a:buAutoNum type="arabicParenR"/>
              <a:defRPr/>
            </a:pPr>
            <a:r>
              <a:rPr lang="ru-RU" sz="2600" dirty="0" smtClean="0"/>
              <a:t>Приходом в руководство страны представителей нового поколения, осознавших необходимость перемен в обществе</a:t>
            </a:r>
          </a:p>
          <a:p>
            <a:pPr marL="514350" indent="-514350" eaLnBrk="1" fontAlgn="auto" hangingPunct="1">
              <a:spcAft>
                <a:spcPts val="0"/>
              </a:spcAft>
              <a:buFont typeface="Arial" pitchFamily="34" charset="0"/>
              <a:buAutoNum type="arabicParenR"/>
              <a:defRPr/>
            </a:pPr>
            <a:endParaRPr lang="ru-RU" dirty="0" smtClean="0"/>
          </a:p>
          <a:p>
            <a:pPr eaLnBrk="1" fontAlgn="auto" hangingPunct="1">
              <a:spcAft>
                <a:spcPts val="0"/>
              </a:spcAft>
              <a:buFont typeface="Arial" pitchFamily="34" charset="0"/>
              <a:buChar char="•"/>
              <a:defRPr/>
            </a:pPr>
            <a:endParaRPr lang="ru-RU" dirty="0" smtClean="0"/>
          </a:p>
        </p:txBody>
      </p:sp>
      <p:sp>
        <p:nvSpPr>
          <p:cNvPr id="11266" name="Заголовок 1"/>
          <p:cNvSpPr>
            <a:spLocks noGrp="1"/>
          </p:cNvSpPr>
          <p:nvPr>
            <p:ph type="title"/>
          </p:nvPr>
        </p:nvSpPr>
        <p:spPr/>
        <p:txBody>
          <a:bodyPr/>
          <a:lstStyle/>
          <a:p>
            <a:pPr eaLnBrk="1" hangingPunct="1"/>
            <a:r>
              <a:rPr lang="ru-RU" sz="4000" b="1" dirty="0" smtClean="0"/>
              <a:t>Причины перестройки</a:t>
            </a:r>
            <a:endParaRPr lang="ru-RU"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2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68413"/>
            <a:ext cx="8229600" cy="4857750"/>
          </a:xfrm>
        </p:spPr>
        <p:txBody>
          <a:bodyPr rtlCol="0">
            <a:normAutofit fontScale="92500" lnSpcReduction="20000"/>
          </a:bodyPr>
          <a:lstStyle/>
          <a:p>
            <a:pPr eaLnBrk="1" fontAlgn="auto" hangingPunct="1">
              <a:spcAft>
                <a:spcPts val="0"/>
              </a:spcAft>
              <a:buFont typeface="Arial" pitchFamily="34" charset="0"/>
              <a:buChar char="•"/>
              <a:defRPr/>
            </a:pPr>
            <a:r>
              <a:rPr lang="ru-RU" dirty="0" smtClean="0"/>
              <a:t>Снижение темпов экономического роста в промышленности и в с/х, кроме металлургической отрасли, </a:t>
            </a:r>
            <a:r>
              <a:rPr lang="ru-RU" dirty="0" err="1" smtClean="0"/>
              <a:t>нефте</a:t>
            </a:r>
            <a:r>
              <a:rPr lang="ru-RU" dirty="0" smtClean="0"/>
              <a:t>- , угле- и газодобычи, выработки электроэнергии</a:t>
            </a:r>
          </a:p>
          <a:p>
            <a:pPr eaLnBrk="1" fontAlgn="auto" hangingPunct="1">
              <a:spcAft>
                <a:spcPts val="0"/>
              </a:spcAft>
              <a:buFont typeface="Arial" pitchFamily="34" charset="0"/>
              <a:buChar char="•"/>
              <a:defRPr/>
            </a:pPr>
            <a:r>
              <a:rPr lang="ru-RU" dirty="0" smtClean="0"/>
              <a:t>Нарастающее отставание от передовых стран</a:t>
            </a:r>
          </a:p>
          <a:p>
            <a:pPr eaLnBrk="1" fontAlgn="auto" hangingPunct="1">
              <a:spcAft>
                <a:spcPts val="0"/>
              </a:spcAft>
              <a:buFont typeface="Arial" pitchFamily="34" charset="0"/>
              <a:buChar char="•"/>
              <a:defRPr/>
            </a:pPr>
            <a:r>
              <a:rPr lang="ru-RU" dirty="0" smtClean="0"/>
              <a:t>Экстенсивное развитие</a:t>
            </a:r>
          </a:p>
          <a:p>
            <a:pPr eaLnBrk="1" fontAlgn="auto" hangingPunct="1">
              <a:spcAft>
                <a:spcPts val="0"/>
              </a:spcAft>
              <a:buFont typeface="Arial" pitchFamily="34" charset="0"/>
              <a:buChar char="•"/>
              <a:defRPr/>
            </a:pPr>
            <a:r>
              <a:rPr lang="ru-RU" dirty="0" smtClean="0"/>
              <a:t>Нарастание диспропорций в экономике</a:t>
            </a:r>
          </a:p>
          <a:p>
            <a:pPr eaLnBrk="1" fontAlgn="auto" hangingPunct="1">
              <a:spcAft>
                <a:spcPts val="0"/>
              </a:spcAft>
              <a:buFont typeface="Arial" pitchFamily="34" charset="0"/>
              <a:buChar char="•"/>
              <a:defRPr/>
            </a:pPr>
            <a:r>
              <a:rPr lang="ru-RU" dirty="0" smtClean="0"/>
              <a:t>Проблема дефицита</a:t>
            </a:r>
          </a:p>
          <a:p>
            <a:pPr eaLnBrk="1" fontAlgn="auto" hangingPunct="1">
              <a:spcAft>
                <a:spcPts val="0"/>
              </a:spcAft>
              <a:buFont typeface="Arial" pitchFamily="34" charset="0"/>
              <a:buChar char="•"/>
              <a:defRPr/>
            </a:pPr>
            <a:r>
              <a:rPr lang="ru-RU" dirty="0" smtClean="0"/>
              <a:t>Устаревшие методы управления</a:t>
            </a:r>
          </a:p>
          <a:p>
            <a:pPr eaLnBrk="1" fontAlgn="auto" hangingPunct="1">
              <a:spcAft>
                <a:spcPts val="0"/>
              </a:spcAft>
              <a:buFont typeface="Arial" pitchFamily="34" charset="0"/>
              <a:buChar char="•"/>
              <a:defRPr/>
            </a:pPr>
            <a:r>
              <a:rPr lang="ru-RU" dirty="0" smtClean="0"/>
              <a:t>Развитие теневой экономики и др.</a:t>
            </a:r>
          </a:p>
          <a:p>
            <a:pPr eaLnBrk="1" fontAlgn="auto" hangingPunct="1">
              <a:spcAft>
                <a:spcPts val="0"/>
              </a:spcAft>
              <a:buFont typeface="Arial" pitchFamily="34" charset="0"/>
              <a:buChar char="•"/>
              <a:defRPr/>
            </a:pPr>
            <a:r>
              <a:rPr lang="ru-RU" dirty="0" smtClean="0"/>
              <a:t>В 1979-1980гг. из 20 тыс. машин и оборудования, выпускаемых на предприятиях СССР , примерно 30% было признано морально устаревшим.</a:t>
            </a:r>
          </a:p>
        </p:txBody>
      </p:sp>
      <p:sp>
        <p:nvSpPr>
          <p:cNvPr id="12290" name="Заголовок 1"/>
          <p:cNvSpPr>
            <a:spLocks noGrp="1"/>
          </p:cNvSpPr>
          <p:nvPr>
            <p:ph type="title"/>
          </p:nvPr>
        </p:nvSpPr>
        <p:spPr>
          <a:xfrm>
            <a:off x="457200" y="274638"/>
            <a:ext cx="8229600" cy="777875"/>
          </a:xfrm>
        </p:spPr>
        <p:txBody>
          <a:bodyPr/>
          <a:lstStyle/>
          <a:p>
            <a:pPr eaLnBrk="1" hangingPunct="1"/>
            <a:r>
              <a:rPr lang="ru-RU" sz="3600" b="1" dirty="0" smtClean="0"/>
              <a:t>Кризисные явления в экономике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amond(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Объект 2"/>
          <p:cNvSpPr>
            <a:spLocks noGrp="1"/>
          </p:cNvSpPr>
          <p:nvPr>
            <p:ph sz="half" idx="1"/>
          </p:nvPr>
        </p:nvSpPr>
        <p:spPr>
          <a:xfrm>
            <a:off x="457200" y="1600200"/>
            <a:ext cx="3467100" cy="4525963"/>
          </a:xfrm>
        </p:spPr>
        <p:txBody>
          <a:bodyPr/>
          <a:lstStyle/>
          <a:p>
            <a:pPr eaLnBrk="1" hangingPunct="1"/>
            <a:r>
              <a:rPr lang="ru-RU" dirty="0" smtClean="0"/>
              <a:t>Геронтократия</a:t>
            </a:r>
          </a:p>
          <a:p>
            <a:pPr eaLnBrk="1" hangingPunct="1"/>
            <a:r>
              <a:rPr lang="ru-RU" dirty="0" err="1" smtClean="0"/>
              <a:t>Бюррократия</a:t>
            </a:r>
            <a:endParaRPr lang="ru-RU" dirty="0" smtClean="0"/>
          </a:p>
          <a:p>
            <a:pPr eaLnBrk="1" hangingPunct="1"/>
            <a:r>
              <a:rPr lang="ru-RU" dirty="0" smtClean="0"/>
              <a:t>Коррупция</a:t>
            </a:r>
          </a:p>
          <a:p>
            <a:pPr eaLnBrk="1" hangingPunct="1"/>
            <a:r>
              <a:rPr lang="ru-RU" dirty="0" smtClean="0"/>
              <a:t>Монополия КПСС на власть</a:t>
            </a:r>
          </a:p>
          <a:p>
            <a:pPr eaLnBrk="1" hangingPunct="1"/>
            <a:r>
              <a:rPr lang="ru-RU" dirty="0" smtClean="0"/>
              <a:t>Национальные проблемы</a:t>
            </a:r>
          </a:p>
        </p:txBody>
      </p:sp>
      <p:pic>
        <p:nvPicPr>
          <p:cNvPr id="13316" name="Picture 2"/>
          <p:cNvPicPr>
            <a:picLocks noGrp="1" noChangeAspect="1" noChangeArrowheads="1"/>
          </p:cNvPicPr>
          <p:nvPr>
            <p:ph sz="half" idx="2"/>
          </p:nvPr>
        </p:nvPicPr>
        <p:blipFill>
          <a:blip r:embed="rId2"/>
          <a:srcRect/>
          <a:stretch>
            <a:fillRect/>
          </a:stretch>
        </p:blipFill>
        <p:spPr>
          <a:xfrm>
            <a:off x="3976688" y="1700213"/>
            <a:ext cx="4987925" cy="3298825"/>
          </a:xfrm>
          <a:noFill/>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t>Кризисные явления в политической сфере</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20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315">
                                            <p:txEl>
                                              <p:pRg st="0" end="0"/>
                                            </p:txEl>
                                          </p:spTgt>
                                        </p:tgtEl>
                                        <p:attrNameLst>
                                          <p:attrName>style.visibility</p:attrName>
                                        </p:attrNameLst>
                                      </p:cBhvr>
                                      <p:to>
                                        <p:strVal val="visible"/>
                                      </p:to>
                                    </p:set>
                                    <p:animEffect transition="in" filter="diamond(in)">
                                      <p:cBhvr>
                                        <p:cTn id="17" dur="2000"/>
                                        <p:tgtEl>
                                          <p:spTgt spid="133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315">
                                            <p:txEl>
                                              <p:pRg st="1" end="1"/>
                                            </p:txEl>
                                          </p:spTgt>
                                        </p:tgtEl>
                                        <p:attrNameLst>
                                          <p:attrName>style.visibility</p:attrName>
                                        </p:attrNameLst>
                                      </p:cBhvr>
                                      <p:to>
                                        <p:strVal val="visible"/>
                                      </p:to>
                                    </p:set>
                                    <p:animEffect transition="in" filter="diamond(in)">
                                      <p:cBhvr>
                                        <p:cTn id="22" dur="2000"/>
                                        <p:tgtEl>
                                          <p:spTgt spid="133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Effect transition="in" filter="diamond(in)">
                                      <p:cBhvr>
                                        <p:cTn id="27" dur="2000"/>
                                        <p:tgtEl>
                                          <p:spTgt spid="133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315">
                                            <p:txEl>
                                              <p:pRg st="3" end="3"/>
                                            </p:txEl>
                                          </p:spTgt>
                                        </p:tgtEl>
                                        <p:attrNameLst>
                                          <p:attrName>style.visibility</p:attrName>
                                        </p:attrNameLst>
                                      </p:cBhvr>
                                      <p:to>
                                        <p:strVal val="visible"/>
                                      </p:to>
                                    </p:set>
                                    <p:animEffect transition="in" filter="diamond(in)">
                                      <p:cBhvr>
                                        <p:cTn id="32" dur="2000"/>
                                        <p:tgtEl>
                                          <p:spTgt spid="133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Effect transition="in" filter="diamond(in)">
                                      <p:cBhvr>
                                        <p:cTn id="37"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Объект 2"/>
          <p:cNvSpPr>
            <a:spLocks noGrp="1"/>
          </p:cNvSpPr>
          <p:nvPr>
            <p:ph idx="1"/>
          </p:nvPr>
        </p:nvSpPr>
        <p:spPr/>
        <p:txBody>
          <a:bodyPr/>
          <a:lstStyle/>
          <a:p>
            <a:pPr eaLnBrk="1" hangingPunct="1"/>
            <a:r>
              <a:rPr lang="ru-RU" dirty="0" smtClean="0"/>
              <a:t>Снижение уровня жизни трудящихся</a:t>
            </a:r>
          </a:p>
          <a:p>
            <a:pPr eaLnBrk="1" hangingPunct="1"/>
            <a:r>
              <a:rPr lang="ru-RU" dirty="0" smtClean="0"/>
              <a:t>Неверие в возможность перемен</a:t>
            </a:r>
          </a:p>
          <a:p>
            <a:pPr eaLnBrk="1" hangingPunct="1"/>
            <a:r>
              <a:rPr lang="ru-RU" dirty="0" smtClean="0"/>
              <a:t>Недоверие к власти</a:t>
            </a:r>
          </a:p>
          <a:p>
            <a:pPr eaLnBrk="1" hangingPunct="1"/>
            <a:r>
              <a:rPr lang="ru-RU" dirty="0" smtClean="0"/>
              <a:t>Социальная апатия</a:t>
            </a:r>
          </a:p>
          <a:p>
            <a:pPr eaLnBrk="1" hangingPunct="1"/>
            <a:r>
              <a:rPr lang="ru-RU" dirty="0" smtClean="0"/>
              <a:t>Привычка жить по двойным стандартам</a:t>
            </a:r>
          </a:p>
        </p:txBody>
      </p:sp>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t>Кризисные явления в социальной сфере</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amond(in)">
                                      <p:cBhvr>
                                        <p:cTn id="12" dur="20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diamond(in)">
                                      <p:cBhvr>
                                        <p:cTn id="17" dur="20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diamond(in)">
                                      <p:cBhvr>
                                        <p:cTn id="22" dur="20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diamond(in)">
                                      <p:cBhvr>
                                        <p:cTn id="27" dur="20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diamond(in)">
                                      <p:cBhvr>
                                        <p:cTn id="32"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Содержимое 2"/>
          <p:cNvSpPr>
            <a:spLocks noGrp="1"/>
          </p:cNvSpPr>
          <p:nvPr>
            <p:ph idx="1"/>
          </p:nvPr>
        </p:nvSpPr>
        <p:spPr/>
        <p:txBody>
          <a:bodyPr/>
          <a:lstStyle/>
          <a:p>
            <a:r>
              <a:rPr lang="ru-RU" dirty="0" smtClean="0"/>
              <a:t>обновление существующего социалистического строя и придание ему большего динамизма и авторитета на международной арене. </a:t>
            </a:r>
          </a:p>
        </p:txBody>
      </p:sp>
      <p:sp>
        <p:nvSpPr>
          <p:cNvPr id="15362" name="Заголовок 1"/>
          <p:cNvSpPr>
            <a:spLocks noGrp="1"/>
          </p:cNvSpPr>
          <p:nvPr>
            <p:ph type="title"/>
          </p:nvPr>
        </p:nvSpPr>
        <p:spPr/>
        <p:txBody>
          <a:bodyPr/>
          <a:lstStyle/>
          <a:p>
            <a:r>
              <a:rPr lang="ru-RU" sz="3600" b="1" smtClean="0"/>
              <a:t>Цель Перестройки: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diamond(in)">
                                      <p:cBhvr>
                                        <p:cTn id="12" dur="2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rtlCol="0">
            <a:normAutofit fontScale="92500" lnSpcReduction="10000"/>
          </a:bodyPr>
          <a:lstStyle/>
          <a:p>
            <a:pPr marL="0" indent="0" eaLnBrk="1" fontAlgn="auto" hangingPunct="1">
              <a:spcAft>
                <a:spcPts val="0"/>
              </a:spcAft>
              <a:buFont typeface="Arial" pitchFamily="34" charset="0"/>
              <a:buNone/>
              <a:defRPr/>
            </a:pPr>
            <a:r>
              <a:rPr lang="ru-RU" dirty="0" smtClean="0"/>
              <a:t>Цель: </a:t>
            </a:r>
          </a:p>
          <a:p>
            <a:pPr eaLnBrk="1" fontAlgn="auto" hangingPunct="1">
              <a:spcAft>
                <a:spcPts val="0"/>
              </a:spcAft>
              <a:buFont typeface="Arial" pitchFamily="34" charset="0"/>
              <a:buChar char="•"/>
              <a:defRPr/>
            </a:pPr>
            <a:r>
              <a:rPr lang="ru-RU" dirty="0" smtClean="0"/>
              <a:t>Устранить недостатки, выявить резервы, раскрыть потенциал советской экономики</a:t>
            </a:r>
          </a:p>
          <a:p>
            <a:pPr eaLnBrk="1" fontAlgn="auto" hangingPunct="1">
              <a:spcAft>
                <a:spcPts val="0"/>
              </a:spcAft>
              <a:buFont typeface="Arial" pitchFamily="34" charset="0"/>
              <a:buChar char="•"/>
              <a:defRPr/>
            </a:pPr>
            <a:r>
              <a:rPr lang="ru-RU" dirty="0" smtClean="0"/>
              <a:t>Модернизировать машиностроение, а затем и другие отрасли экономики.</a:t>
            </a:r>
          </a:p>
        </p:txBody>
      </p:sp>
      <p:pic>
        <p:nvPicPr>
          <p:cNvPr id="16388" name="Picture 2"/>
          <p:cNvPicPr>
            <a:picLocks noGrp="1" noChangeAspect="1" noChangeArrowheads="1"/>
          </p:cNvPicPr>
          <p:nvPr>
            <p:ph sz="half" idx="2"/>
          </p:nvPr>
        </p:nvPicPr>
        <p:blipFill>
          <a:blip r:embed="rId2"/>
          <a:srcRect/>
          <a:stretch>
            <a:fillRect/>
          </a:stretch>
        </p:blipFill>
        <p:spPr>
          <a:xfrm>
            <a:off x="4648200" y="2133600"/>
            <a:ext cx="4387850" cy="2798763"/>
          </a:xfrm>
          <a:noFill/>
        </p:spPr>
      </p:pic>
      <p:sp>
        <p:nvSpPr>
          <p:cNvPr id="16386" name="Заголовок 1"/>
          <p:cNvSpPr>
            <a:spLocks noGrp="1"/>
          </p:cNvSpPr>
          <p:nvPr>
            <p:ph type="title"/>
          </p:nvPr>
        </p:nvSpPr>
        <p:spPr/>
        <p:txBody>
          <a:bodyPr/>
          <a:lstStyle/>
          <a:p>
            <a:pPr eaLnBrk="1" hangingPunct="1"/>
            <a:r>
              <a:rPr lang="en-US" sz="3200" b="1" dirty="0" smtClean="0"/>
              <a:t>I</a:t>
            </a:r>
            <a:r>
              <a:rPr lang="ru-RU" sz="3200" b="1" dirty="0" smtClean="0"/>
              <a:t> этап: 1985-19866гг. Ускорение социально-экономического развития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20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3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ru-RU" dirty="0" smtClean="0"/>
              <a:t>Концентрация капиталовложений в машиностроение и недофинансирование других отраслей экономики</a:t>
            </a:r>
          </a:p>
          <a:p>
            <a:pPr eaLnBrk="1" fontAlgn="auto" hangingPunct="1">
              <a:spcAft>
                <a:spcPts val="0"/>
              </a:spcAft>
              <a:buFont typeface="Arial" pitchFamily="34" charset="0"/>
              <a:buChar char="•"/>
              <a:defRPr/>
            </a:pPr>
            <a:r>
              <a:rPr lang="ru-RU" dirty="0" smtClean="0"/>
              <a:t>Укрепление дисциплины и порядка на производстве (Указ о борьбе с пьянством и алкоголизмом)</a:t>
            </a:r>
          </a:p>
          <a:p>
            <a:pPr eaLnBrk="1" fontAlgn="auto" hangingPunct="1">
              <a:spcAft>
                <a:spcPts val="0"/>
              </a:spcAft>
              <a:buFont typeface="Arial" pitchFamily="34" charset="0"/>
              <a:buChar char="•"/>
              <a:defRPr/>
            </a:pPr>
            <a:r>
              <a:rPr lang="ru-RU" dirty="0" smtClean="0"/>
              <a:t>Ужесточение контроля за качеством продукции(</a:t>
            </a:r>
            <a:r>
              <a:rPr lang="ru-RU" b="1" dirty="0" smtClean="0"/>
              <a:t>госприёмка </a:t>
            </a:r>
            <a:r>
              <a:rPr lang="ru-RU" dirty="0" smtClean="0"/>
              <a:t>охватила 30% выпускаемых товаров)</a:t>
            </a:r>
          </a:p>
          <a:p>
            <a:pPr eaLnBrk="1" fontAlgn="auto" hangingPunct="1">
              <a:spcAft>
                <a:spcPts val="0"/>
              </a:spcAft>
              <a:buFont typeface="Arial" pitchFamily="34" charset="0"/>
              <a:buChar char="•"/>
              <a:defRPr/>
            </a:pPr>
            <a:r>
              <a:rPr lang="ru-RU" dirty="0" smtClean="0"/>
              <a:t>Обновление кадров на всех уровнях</a:t>
            </a:r>
          </a:p>
          <a:p>
            <a:pPr eaLnBrk="1" fontAlgn="auto" hangingPunct="1">
              <a:spcAft>
                <a:spcPts val="0"/>
              </a:spcAft>
              <a:buFont typeface="Arial" pitchFamily="34" charset="0"/>
              <a:buChar char="•"/>
              <a:defRPr/>
            </a:pPr>
            <a:r>
              <a:rPr lang="ru-RU" dirty="0" smtClean="0"/>
              <a:t>Развитие производственной демократии («Закон о правах трудовых коллективов»)</a:t>
            </a:r>
          </a:p>
        </p:txBody>
      </p:sp>
      <p:sp>
        <p:nvSpPr>
          <p:cNvPr id="17410" name="Заголовок 1"/>
          <p:cNvSpPr>
            <a:spLocks noGrp="1"/>
          </p:cNvSpPr>
          <p:nvPr>
            <p:ph type="title"/>
          </p:nvPr>
        </p:nvSpPr>
        <p:spPr/>
        <p:txBody>
          <a:bodyPr/>
          <a:lstStyle/>
          <a:p>
            <a:pPr eaLnBrk="1" hangingPunct="1"/>
            <a:r>
              <a:rPr lang="ru-RU" sz="3200" b="1" dirty="0" smtClean="0"/>
              <a:t>Методы осуществления и конкретные мероприятия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amond(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amond(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amond(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amond(in)">
                                      <p:cBhvr>
                                        <p:cTn id="3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4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Объект 2"/>
          <p:cNvSpPr>
            <a:spLocks noGrp="1"/>
          </p:cNvSpPr>
          <p:nvPr>
            <p:ph idx="1"/>
          </p:nvPr>
        </p:nvSpPr>
        <p:spPr>
          <a:xfrm>
            <a:off x="457200" y="1268413"/>
            <a:ext cx="8229600" cy="4857750"/>
          </a:xfrm>
        </p:spPr>
        <p:txBody>
          <a:bodyPr/>
          <a:lstStyle/>
          <a:p>
            <a:pPr eaLnBrk="1" hangingPunct="1"/>
            <a:r>
              <a:rPr lang="ru-RU" sz="2800" dirty="0" smtClean="0"/>
              <a:t>Усиление диспропорции в народном хозяйстве</a:t>
            </a:r>
          </a:p>
          <a:p>
            <a:pPr eaLnBrk="1" hangingPunct="1"/>
            <a:r>
              <a:rPr lang="ru-RU" sz="2800" dirty="0" smtClean="0"/>
              <a:t>Подрыв потребительского рынка</a:t>
            </a:r>
          </a:p>
          <a:p>
            <a:pPr eaLnBrk="1" hangingPunct="1"/>
            <a:r>
              <a:rPr lang="ru-RU" sz="2800" dirty="0" smtClean="0"/>
              <a:t>Рост бюджетного дефицита</a:t>
            </a:r>
          </a:p>
          <a:p>
            <a:pPr eaLnBrk="1" hangingPunct="1"/>
            <a:r>
              <a:rPr lang="ru-RU" sz="2800" dirty="0" smtClean="0"/>
              <a:t>Народ не поддержал политику Горбачёва</a:t>
            </a:r>
          </a:p>
          <a:p>
            <a:pPr eaLnBrk="1" hangingPunct="1"/>
            <a:r>
              <a:rPr lang="ru-RU" sz="2800" dirty="0" smtClean="0"/>
              <a:t>Признание того, что административно-командная система исчерпала свои возможности и нуждается не в ускорении, а в перестройке, замене на хозрасчётную.</a:t>
            </a:r>
          </a:p>
        </p:txBody>
      </p:sp>
      <p:sp>
        <p:nvSpPr>
          <p:cNvPr id="18434" name="Заголовок 1"/>
          <p:cNvSpPr>
            <a:spLocks noGrp="1"/>
          </p:cNvSpPr>
          <p:nvPr>
            <p:ph type="title"/>
          </p:nvPr>
        </p:nvSpPr>
        <p:spPr>
          <a:xfrm>
            <a:off x="457200" y="274638"/>
            <a:ext cx="8229600" cy="777875"/>
          </a:xfrm>
        </p:spPr>
        <p:txBody>
          <a:bodyPr/>
          <a:lstStyle/>
          <a:p>
            <a:pPr algn="l" eaLnBrk="1" hangingPunct="1"/>
            <a:r>
              <a:rPr lang="ru-RU" sz="3200" b="1" dirty="0" smtClean="0"/>
              <a:t>Результаты: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diamond(in)">
                                      <p:cBhvr>
                                        <p:cTn id="12" dur="20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diamond(in)">
                                      <p:cBhvr>
                                        <p:cTn id="17" dur="20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diamond(in)">
                                      <p:cBhvr>
                                        <p:cTn id="22" dur="20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diamond(in)">
                                      <p:cBhvr>
                                        <p:cTn id="27" dur="2000"/>
                                        <p:tgtEl>
                                          <p:spTgt spid="184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435">
                                            <p:txEl>
                                              <p:pRg st="4" end="4"/>
                                            </p:txEl>
                                          </p:spTgt>
                                        </p:tgtEl>
                                        <p:attrNameLst>
                                          <p:attrName>style.visibility</p:attrName>
                                        </p:attrNameLst>
                                      </p:cBhvr>
                                      <p:to>
                                        <p:strVal val="visible"/>
                                      </p:to>
                                    </p:set>
                                    <p:animEffect transition="in" filter="diamond(in)">
                                      <p:cBhvr>
                                        <p:cTn id="32" dur="2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ru-RU" b="1" dirty="0" smtClean="0"/>
              <a:t>Основные направления реформы:</a:t>
            </a:r>
          </a:p>
          <a:p>
            <a:pPr eaLnBrk="1" fontAlgn="auto" hangingPunct="1">
              <a:spcAft>
                <a:spcPts val="0"/>
              </a:spcAft>
              <a:buFont typeface="Arial" pitchFamily="34" charset="0"/>
              <a:buChar char="•"/>
              <a:defRPr/>
            </a:pPr>
            <a:r>
              <a:rPr lang="ru-RU" dirty="0" smtClean="0"/>
              <a:t>Перевод предприятий на хозрасчёт  </a:t>
            </a:r>
          </a:p>
          <a:p>
            <a:pPr eaLnBrk="1" fontAlgn="auto" hangingPunct="1">
              <a:spcAft>
                <a:spcPts val="0"/>
              </a:spcAft>
              <a:buFont typeface="Arial" pitchFamily="34" charset="0"/>
              <a:buChar char="•"/>
              <a:defRPr/>
            </a:pPr>
            <a:r>
              <a:rPr lang="ru-RU" dirty="0" smtClean="0"/>
              <a:t>Возрождение индивидуально-трудовой, кооперативной деятельности, негосударственного сектора.</a:t>
            </a:r>
          </a:p>
          <a:p>
            <a:pPr eaLnBrk="1" fontAlgn="auto" hangingPunct="1">
              <a:spcAft>
                <a:spcPts val="0"/>
              </a:spcAft>
              <a:buFont typeface="Arial" pitchFamily="34" charset="0"/>
              <a:buChar char="•"/>
              <a:defRPr/>
            </a:pPr>
            <a:r>
              <a:rPr lang="ru-RU" dirty="0" smtClean="0"/>
              <a:t>Развитие арендных, фермерских хозяйств на селе.</a:t>
            </a:r>
          </a:p>
          <a:p>
            <a:pPr eaLnBrk="1" fontAlgn="auto" hangingPunct="1">
              <a:spcAft>
                <a:spcPts val="0"/>
              </a:spcAft>
              <a:buFont typeface="Arial" pitchFamily="34" charset="0"/>
              <a:buChar char="•"/>
              <a:defRPr/>
            </a:pPr>
            <a:r>
              <a:rPr lang="ru-RU" dirty="0" smtClean="0"/>
              <a:t>Создана правовая основа реформ («Закон о госпредприятии 1987г.»)</a:t>
            </a:r>
          </a:p>
        </p:txBody>
      </p:sp>
      <p:sp>
        <p:nvSpPr>
          <p:cNvPr id="19458" name="Заголовок 1"/>
          <p:cNvSpPr>
            <a:spLocks noGrp="1"/>
          </p:cNvSpPr>
          <p:nvPr>
            <p:ph type="title"/>
          </p:nvPr>
        </p:nvSpPr>
        <p:spPr/>
        <p:txBody>
          <a:bodyPr/>
          <a:lstStyle/>
          <a:p>
            <a:pPr eaLnBrk="1" hangingPunct="1"/>
            <a:r>
              <a:rPr lang="en-US" sz="3200" b="1" dirty="0" smtClean="0"/>
              <a:t>II </a:t>
            </a:r>
            <a:r>
              <a:rPr lang="ru-RU" sz="3200" b="1" dirty="0" smtClean="0"/>
              <a:t>Этап: 1987г. -  весна 1990г. Радикальная экономическая реформа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4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ru-RU" sz="2600" dirty="0" smtClean="0"/>
              <a:t>Июнь 1990г. – Постановление ВС СССР «О концепции перехода к регулируемой рыночной экономике»</a:t>
            </a:r>
          </a:p>
          <a:p>
            <a:pPr eaLnBrk="1" fontAlgn="auto" hangingPunct="1">
              <a:spcAft>
                <a:spcPts val="0"/>
              </a:spcAft>
              <a:buFont typeface="Arial" pitchFamily="34" charset="0"/>
              <a:buChar char="•"/>
              <a:defRPr/>
            </a:pPr>
            <a:r>
              <a:rPr lang="ru-RU" sz="2600" dirty="0" smtClean="0"/>
              <a:t>Осень 1990г.- объединение программ </a:t>
            </a:r>
            <a:r>
              <a:rPr lang="ru-RU" sz="2600" dirty="0" err="1" smtClean="0"/>
              <a:t>Л.И.Абалкина</a:t>
            </a:r>
            <a:r>
              <a:rPr lang="ru-RU" sz="2600" dirty="0" smtClean="0"/>
              <a:t> и </a:t>
            </a:r>
            <a:r>
              <a:rPr lang="ru-RU" sz="2600" dirty="0" err="1" smtClean="0"/>
              <a:t>Г.А.Явлинского</a:t>
            </a:r>
            <a:r>
              <a:rPr lang="ru-RU" sz="2600" dirty="0" smtClean="0"/>
              <a:t> по инициативе М.С. Горбачёва:</a:t>
            </a:r>
          </a:p>
          <a:p>
            <a:pPr eaLnBrk="1" fontAlgn="auto" hangingPunct="1">
              <a:spcAft>
                <a:spcPts val="0"/>
              </a:spcAft>
              <a:buFontTx/>
              <a:buChar char="-"/>
              <a:defRPr/>
            </a:pPr>
            <a:r>
              <a:rPr lang="ru-RU" sz="2600" dirty="0" smtClean="0"/>
              <a:t>В основе новой программы – идея Рыжкова-Абалкина: сначала стабилизация экономики, а потом движение к рынку.</a:t>
            </a:r>
          </a:p>
          <a:p>
            <a:pPr eaLnBrk="1" fontAlgn="auto" hangingPunct="1">
              <a:spcAft>
                <a:spcPts val="0"/>
              </a:spcAft>
              <a:buFontTx/>
              <a:buChar char="-"/>
              <a:defRPr/>
            </a:pPr>
            <a:r>
              <a:rPr lang="ru-RU" sz="2600" dirty="0" smtClean="0"/>
              <a:t>Программа имела для республик рекомендательный характер</a:t>
            </a:r>
          </a:p>
          <a:p>
            <a:pPr marL="0" indent="0" eaLnBrk="1" fontAlgn="auto" hangingPunct="1">
              <a:spcAft>
                <a:spcPts val="0"/>
              </a:spcAft>
              <a:buFont typeface="Arial" pitchFamily="34" charset="0"/>
              <a:buNone/>
              <a:defRPr/>
            </a:pPr>
            <a:r>
              <a:rPr lang="ru-RU" sz="2600" dirty="0" smtClean="0"/>
              <a:t>( республики программу проигнорировали).</a:t>
            </a:r>
          </a:p>
          <a:p>
            <a:pPr marL="0" indent="0" eaLnBrk="1" fontAlgn="auto" hangingPunct="1">
              <a:spcAft>
                <a:spcPts val="0"/>
              </a:spcAft>
              <a:buFont typeface="Arial" pitchFamily="34" charset="0"/>
              <a:buNone/>
              <a:defRPr/>
            </a:pPr>
            <a:r>
              <a:rPr lang="ru-RU" sz="2600" dirty="0" smtClean="0"/>
              <a:t>-     Расширение президентских полномочий, реорганизация СМ СССР в  Кабинет министров, отставка Рыжкова и назначение Павлова на пост премьер-министра.</a:t>
            </a:r>
          </a:p>
          <a:p>
            <a:pPr eaLnBrk="1" fontAlgn="auto" hangingPunct="1">
              <a:spcAft>
                <a:spcPts val="0"/>
              </a:spcAft>
              <a:buFont typeface="Arial" pitchFamily="34" charset="0"/>
              <a:buChar char="•"/>
              <a:defRPr/>
            </a:pPr>
            <a:endParaRPr lang="ru-RU" dirty="0" smtClean="0"/>
          </a:p>
        </p:txBody>
      </p:sp>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sz="3200" b="1" dirty="0" smtClean="0"/>
              <a:t>III </a:t>
            </a:r>
            <a:r>
              <a:rPr lang="ru-RU" sz="3200" b="1" dirty="0" smtClean="0"/>
              <a:t>Этап: весна 1990 г.-1991г. Поиски путей стабилизации экономики и перехода к рынку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ru-RU" dirty="0" smtClean="0"/>
              <a:t>Как показывают ответы людей на открытый вопрос, само слово </a:t>
            </a:r>
            <a:r>
              <a:rPr lang="ru-RU" b="1" dirty="0" smtClean="0"/>
              <a:t>"перестройка" вызывает по большей части негативные ассоциации и воспоминания (ответы такого рода дали 53% опрошенных):</a:t>
            </a:r>
            <a:r>
              <a:rPr lang="ru-RU" dirty="0" smtClean="0"/>
              <a:t> "большие катаклизмы в жизни страны"; "стало трудно жить"; "грабеж, разруха"; "предприятия полностью развалились"; "развал экономики"; "беспорядок в стране"; "</a:t>
            </a:r>
            <a:r>
              <a:rPr lang="ru-RU" dirty="0" err="1" smtClean="0"/>
              <a:t>прихватизация</a:t>
            </a:r>
            <a:r>
              <a:rPr lang="ru-RU" dirty="0" smtClean="0"/>
              <a:t>"; "дефолт"; "мы обнищали"; "голод, безденежье", "развал СССР". Определенно положительное восприятие этой эпохи проявилось в ответах </a:t>
            </a:r>
            <a:r>
              <a:rPr lang="ru-RU" b="1" dirty="0" smtClean="0"/>
              <a:t>9% россиян, говоривших о "новом векторе в будущее России"; "свободе слова"; "гласности"; "ожидании позитивных перемен"; "преодолении застоя".</a:t>
            </a:r>
          </a:p>
        </p:txBody>
      </p:sp>
      <p:sp>
        <p:nvSpPr>
          <p:cNvPr id="3074" name="Заголовок 4"/>
          <p:cNvSpPr>
            <a:spLocks noGrp="1"/>
          </p:cNvSpPr>
          <p:nvPr>
            <p:ph type="title"/>
          </p:nvPr>
        </p:nvSpPr>
        <p:spPr/>
        <p:txBody>
          <a:bodyPr>
            <a:normAutofit fontScale="90000"/>
          </a:bodyPr>
          <a:lstStyle/>
          <a:p>
            <a:pPr eaLnBrk="1" hangingPunct="1"/>
            <a:r>
              <a:rPr lang="ru-RU" sz="3600" b="1" dirty="0" smtClean="0"/>
              <a:t>Современники о перестройке (социологический опрос 2005 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srcRect/>
          <a:stretch>
            <a:fillRect/>
          </a:stretch>
        </p:blipFill>
        <p:spPr>
          <a:xfrm>
            <a:off x="357188" y="714375"/>
            <a:ext cx="8488362" cy="5054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457200" y="1481138"/>
          <a:ext cx="8229600" cy="2864838"/>
        </p:xfrm>
        <a:graphic>
          <a:graphicData uri="http://schemas.openxmlformats.org/drawingml/2006/table">
            <a:tbl>
              <a:tblPr firstRow="1" bandRow="1">
                <a:tableStyleId>{5C22544A-7EE6-4342-B048-85BDC9FD1C3A}</a:tableStyleId>
              </a:tblPr>
              <a:tblGrid>
                <a:gridCol w="3898776"/>
                <a:gridCol w="2232248"/>
                <a:gridCol w="2098576"/>
              </a:tblGrid>
              <a:tr h="370795">
                <a:tc>
                  <a:txBody>
                    <a:bodyPr/>
                    <a:lstStyle/>
                    <a:p>
                      <a:pPr algn="ctr"/>
                      <a:endParaRPr lang="ru-RU" sz="1800" dirty="0"/>
                    </a:p>
                  </a:txBody>
                  <a:tcPr marT="45714" marB="45714"/>
                </a:tc>
                <a:tc>
                  <a:txBody>
                    <a:bodyPr/>
                    <a:lstStyle/>
                    <a:p>
                      <a:pPr algn="ctr"/>
                      <a:r>
                        <a:rPr lang="ru-RU" sz="1800" dirty="0" smtClean="0"/>
                        <a:t>1985г.</a:t>
                      </a:r>
                      <a:endParaRPr lang="ru-RU" sz="1800" dirty="0"/>
                    </a:p>
                  </a:txBody>
                  <a:tcPr marT="45714" marB="45714"/>
                </a:tc>
                <a:tc>
                  <a:txBody>
                    <a:bodyPr/>
                    <a:lstStyle/>
                    <a:p>
                      <a:pPr algn="ctr"/>
                      <a:r>
                        <a:rPr lang="ru-RU" sz="1800" dirty="0" smtClean="0"/>
                        <a:t>1991г.</a:t>
                      </a:r>
                      <a:endParaRPr lang="ru-RU" sz="1800" dirty="0"/>
                    </a:p>
                  </a:txBody>
                  <a:tcPr marT="45714" marB="45714"/>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Темпы роста экономики</a:t>
                      </a:r>
                    </a:p>
                  </a:txBody>
                  <a:tcPr marT="45714" marB="45714"/>
                </a:tc>
                <a:tc>
                  <a:txBody>
                    <a:bodyPr/>
                    <a:lstStyle/>
                    <a:p>
                      <a:r>
                        <a:rPr lang="ru-RU" sz="1800" dirty="0" smtClean="0"/>
                        <a:t>+2%</a:t>
                      </a:r>
                      <a:endParaRPr lang="ru-RU" sz="1800" dirty="0"/>
                    </a:p>
                  </a:txBody>
                  <a:tcPr marT="45714" marB="45714"/>
                </a:tc>
                <a:tc>
                  <a:txBody>
                    <a:bodyPr/>
                    <a:lstStyle/>
                    <a:p>
                      <a:r>
                        <a:rPr lang="ru-RU" sz="1800" dirty="0" smtClean="0"/>
                        <a:t>-11%</a:t>
                      </a:r>
                      <a:endParaRPr lang="ru-RU" sz="1800" dirty="0"/>
                    </a:p>
                  </a:txBody>
                  <a:tcPr marT="45714" marB="45714"/>
                </a:tc>
              </a:tr>
              <a:tr h="370795">
                <a:tc>
                  <a:txBody>
                    <a:bodyPr/>
                    <a:lstStyle/>
                    <a:p>
                      <a:r>
                        <a:rPr lang="ru-RU" sz="1800" dirty="0" smtClean="0"/>
                        <a:t>Советский золотой запас</a:t>
                      </a:r>
                      <a:endParaRPr lang="ru-RU" sz="1800" dirty="0"/>
                    </a:p>
                  </a:txBody>
                  <a:tcPr marT="45714" marB="45714"/>
                </a:tc>
                <a:tc>
                  <a:txBody>
                    <a:bodyPr/>
                    <a:lstStyle/>
                    <a:p>
                      <a:r>
                        <a:rPr lang="ru-RU" sz="1800" dirty="0" smtClean="0"/>
                        <a:t>2500т</a:t>
                      </a:r>
                      <a:endParaRPr lang="ru-RU" sz="1800" dirty="0"/>
                    </a:p>
                  </a:txBody>
                  <a:tcPr marT="45714" marB="45714"/>
                </a:tc>
                <a:tc>
                  <a:txBody>
                    <a:bodyPr/>
                    <a:lstStyle/>
                    <a:p>
                      <a:r>
                        <a:rPr lang="ru-RU" sz="1800" dirty="0" smtClean="0"/>
                        <a:t>240т</a:t>
                      </a:r>
                      <a:endParaRPr lang="ru-RU" sz="1800" dirty="0"/>
                    </a:p>
                  </a:txBody>
                  <a:tcPr marT="45714" marB="45714"/>
                </a:tc>
              </a:tr>
              <a:tr h="370795">
                <a:tc>
                  <a:txBody>
                    <a:bodyPr/>
                    <a:lstStyle/>
                    <a:p>
                      <a:r>
                        <a:rPr lang="ru-RU" sz="1800" dirty="0" smtClean="0"/>
                        <a:t>Официальный курс доллара</a:t>
                      </a:r>
                      <a:endParaRPr lang="ru-RU" sz="1800" dirty="0"/>
                    </a:p>
                  </a:txBody>
                  <a:tcPr marT="45714" marB="45714"/>
                </a:tc>
                <a:tc>
                  <a:txBody>
                    <a:bodyPr/>
                    <a:lstStyle/>
                    <a:p>
                      <a:r>
                        <a:rPr lang="ru-RU" sz="1800" dirty="0" smtClean="0"/>
                        <a:t>0,6 руб.</a:t>
                      </a:r>
                      <a:endParaRPr lang="ru-RU" sz="1800" dirty="0"/>
                    </a:p>
                  </a:txBody>
                  <a:tcPr marT="45714" marB="45714"/>
                </a:tc>
                <a:tc>
                  <a:txBody>
                    <a:bodyPr/>
                    <a:lstStyle/>
                    <a:p>
                      <a:r>
                        <a:rPr lang="ru-RU" sz="1800" dirty="0" smtClean="0"/>
                        <a:t>90 руб.</a:t>
                      </a:r>
                      <a:endParaRPr lang="ru-RU" sz="1800" dirty="0"/>
                    </a:p>
                  </a:txBody>
                  <a:tcPr marT="45714" marB="45714"/>
                </a:tc>
              </a:tr>
              <a:tr h="370795">
                <a:tc>
                  <a:txBody>
                    <a:bodyPr/>
                    <a:lstStyle/>
                    <a:p>
                      <a:r>
                        <a:rPr lang="ru-RU" sz="1800" dirty="0" smtClean="0"/>
                        <a:t>Внешний долг</a:t>
                      </a:r>
                      <a:endParaRPr lang="ru-RU" sz="1800" dirty="0"/>
                    </a:p>
                  </a:txBody>
                  <a:tcPr marT="45714" marB="45714"/>
                </a:tc>
                <a:tc>
                  <a:txBody>
                    <a:bodyPr/>
                    <a:lstStyle/>
                    <a:p>
                      <a:r>
                        <a:rPr lang="ru-RU" sz="1800" dirty="0" smtClean="0"/>
                        <a:t>10,5млрд.</a:t>
                      </a:r>
                      <a:endParaRPr lang="ru-RU" sz="1800" dirty="0"/>
                    </a:p>
                  </a:txBody>
                  <a:tcPr marT="45714" marB="45714"/>
                </a:tc>
                <a:tc>
                  <a:txBody>
                    <a:bodyPr/>
                    <a:lstStyle/>
                    <a:p>
                      <a:r>
                        <a:rPr lang="ru-RU" sz="1800" dirty="0" smtClean="0"/>
                        <a:t>До 96млрд.</a:t>
                      </a:r>
                      <a:endParaRPr lang="ru-RU" sz="1800" dirty="0"/>
                    </a:p>
                  </a:txBody>
                  <a:tcPr marT="45714" marB="45714"/>
                </a:tc>
              </a:tr>
              <a:tr h="370795">
                <a:tc>
                  <a:txBody>
                    <a:bodyPr/>
                    <a:lstStyle/>
                    <a:p>
                      <a:r>
                        <a:rPr lang="ru-RU" sz="1800" dirty="0" smtClean="0"/>
                        <a:t>Экспорт нефти</a:t>
                      </a:r>
                      <a:endParaRPr lang="ru-RU" sz="1800" dirty="0"/>
                    </a:p>
                  </a:txBody>
                  <a:tcPr marT="45714" marB="45714"/>
                </a:tc>
                <a:tc>
                  <a:txBody>
                    <a:bodyPr/>
                    <a:lstStyle/>
                    <a:p>
                      <a:r>
                        <a:rPr lang="ru-RU" sz="1800" dirty="0" smtClean="0"/>
                        <a:t>1172млн.баррелей</a:t>
                      </a:r>
                      <a:endParaRPr lang="ru-RU" sz="1800" dirty="0"/>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511млн.баррелей</a:t>
                      </a:r>
                    </a:p>
                  </a:txBody>
                  <a:tcPr marT="45714" marB="45714"/>
                </a:tc>
              </a:tr>
              <a:tr h="370795">
                <a:tc>
                  <a:txBody>
                    <a:bodyPr/>
                    <a:lstStyle/>
                    <a:p>
                      <a:r>
                        <a:rPr lang="ru-RU" sz="1800" dirty="0" smtClean="0"/>
                        <a:t>Цена 1 кг мяса</a:t>
                      </a:r>
                      <a:endParaRPr lang="ru-RU" sz="1800" dirty="0"/>
                    </a:p>
                  </a:txBody>
                  <a:tcPr marT="45714" marB="45714"/>
                </a:tc>
                <a:tc>
                  <a:txBody>
                    <a:bodyPr/>
                    <a:lstStyle/>
                    <a:p>
                      <a:r>
                        <a:rPr lang="ru-RU" sz="1800" dirty="0" smtClean="0"/>
                        <a:t>2 руб.</a:t>
                      </a:r>
                      <a:endParaRPr lang="ru-RU" sz="1800" dirty="0"/>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100 руб.</a:t>
                      </a:r>
                    </a:p>
                  </a:txBody>
                  <a:tcPr marT="45714" marB="45714"/>
                </a:tc>
              </a:tr>
            </a:tbl>
          </a:graphicData>
        </a:graphic>
      </p:graphicFrame>
      <p:sp>
        <p:nvSpPr>
          <p:cNvPr id="22530" name="Заголовок 1"/>
          <p:cNvSpPr>
            <a:spLocks noGrp="1"/>
          </p:cNvSpPr>
          <p:nvPr>
            <p:ph type="title"/>
          </p:nvPr>
        </p:nvSpPr>
        <p:spPr/>
        <p:txBody>
          <a:bodyPr/>
          <a:lstStyle/>
          <a:p>
            <a:pPr eaLnBrk="1" hangingPunct="1"/>
            <a:r>
              <a:rPr lang="ru-RU" sz="3600" b="1" dirty="0" smtClean="0"/>
              <a:t>Итоги реформ</a:t>
            </a:r>
          </a:p>
        </p:txBody>
      </p:sp>
      <p:sp>
        <p:nvSpPr>
          <p:cNvPr id="22565" name="TextBox 4"/>
          <p:cNvSpPr txBox="1">
            <a:spLocks noChangeArrowheads="1"/>
          </p:cNvSpPr>
          <p:nvPr/>
        </p:nvSpPr>
        <p:spPr bwMode="auto">
          <a:xfrm>
            <a:off x="323850" y="4508500"/>
            <a:ext cx="8351838" cy="1477963"/>
          </a:xfrm>
          <a:prstGeom prst="rect">
            <a:avLst/>
          </a:prstGeom>
          <a:noFill/>
          <a:ln w="9525">
            <a:noFill/>
            <a:miter lim="800000"/>
            <a:headEnd/>
            <a:tailEnd/>
          </a:ln>
        </p:spPr>
        <p:txBody>
          <a:bodyPr>
            <a:spAutoFit/>
          </a:bodyPr>
          <a:lstStyle/>
          <a:p>
            <a:pPr marL="285750" indent="-285750">
              <a:buFontTx/>
              <a:buChar char="-"/>
            </a:pPr>
            <a:r>
              <a:rPr lang="ru-RU" dirty="0"/>
              <a:t>Развал командной экономики, разрушение союзного народно-хозяйственного комплекса, распад единого экономического пространства;</a:t>
            </a:r>
          </a:p>
          <a:p>
            <a:pPr marL="285750" indent="-285750">
              <a:buFontTx/>
              <a:buChar char="-"/>
            </a:pPr>
            <a:r>
              <a:rPr lang="ru-RU" dirty="0"/>
              <a:t>Резкое падение уровня жизни граждан;</a:t>
            </a:r>
          </a:p>
          <a:p>
            <a:pPr marL="285750" indent="-285750">
              <a:buFontTx/>
              <a:buChar char="-"/>
            </a:pPr>
            <a:r>
              <a:rPr lang="ru-RU" dirty="0"/>
              <a:t>Раскол в обществе, в котором различные группы населения придерживались прямо противоположных базовых ценностей.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565"/>
                                        </p:tgtEl>
                                        <p:attrNameLst>
                                          <p:attrName>style.visibility</p:attrName>
                                        </p:attrNameLst>
                                      </p:cBhvr>
                                      <p:to>
                                        <p:strVal val="visible"/>
                                      </p:to>
                                    </p:set>
                                    <p:animEffect transition="in" filter="diamond(in)">
                                      <p:cBhvr>
                                        <p:cTn id="17" dur="2000"/>
                                        <p:tgtEl>
                                          <p:spTgt spid="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250"/>
            <a:ext cx="8229600" cy="5649913"/>
          </a:xfrm>
        </p:spPr>
        <p:txBody>
          <a:bodyPr rtlCol="0">
            <a:normAutofit fontScale="85000" lnSpcReduction="20000"/>
          </a:bodyPr>
          <a:lstStyle/>
          <a:p>
            <a:pPr eaLnBrk="1" fontAlgn="auto" hangingPunct="1">
              <a:spcAft>
                <a:spcPts val="0"/>
              </a:spcAft>
              <a:buFont typeface="Arial" pitchFamily="34" charset="0"/>
              <a:buChar char="•"/>
              <a:defRPr/>
            </a:pPr>
            <a:r>
              <a:rPr lang="ru-RU" dirty="0" smtClean="0"/>
              <a:t>По мнению </a:t>
            </a:r>
            <a:r>
              <a:rPr lang="ru-RU" b="1" dirty="0" smtClean="0"/>
              <a:t>61% опрошенных, перестройка принесла лично им и их семьям больше плохого, тогда как о преимущественно положительных изменениях в собственной жизни в связи с этим временем сказали 14% россиян. </a:t>
            </a:r>
            <a:r>
              <a:rPr lang="ru-RU" dirty="0" smtClean="0"/>
              <a:t>Примерно так же оценивают люди и последствия перестройки для страны в целом: 65% против 17%. Причем среди тех, кто уверен, что сегодня Россия развивается в "неправильном направлении" (таковых - 46%), большинство считает, что перестройка принесла больше плохого как стране (82%), так и их семьям - 77%. Оценивающие вектор развития страны как "правильный" (таковых - 30%) интерпретируют итоги перестройки намного оптимистичнее, хотя и среди них заявляющие о ее положительных результатах остаются в меньшинстве: 34% этой группы опрошенных считают, что она пошла на пользу стране, 28% - что она положительно сказалась на их семьях.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3375"/>
            <a:ext cx="8229600" cy="5792788"/>
          </a:xfrm>
        </p:spPr>
        <p:txBody>
          <a:bodyPr rtlCol="0">
            <a:normAutofit fontScale="77500" lnSpcReduction="20000"/>
          </a:bodyPr>
          <a:lstStyle/>
          <a:p>
            <a:pPr eaLnBrk="1" fontAlgn="auto" hangingPunct="1">
              <a:spcAft>
                <a:spcPts val="0"/>
              </a:spcAft>
              <a:buFont typeface="Arial" pitchFamily="34" charset="0"/>
              <a:buChar char="•"/>
              <a:defRPr/>
            </a:pPr>
            <a:r>
              <a:rPr lang="ru-RU" b="1" dirty="0" smtClean="0"/>
              <a:t>К "отцу перестройки" М. Горбачеву россияне сегодня чаще всего относятся безразлично (47%). Люди, неравнодушные к этому политику, чаще говорят о своем негативном (32%), чем о позитивном (14%) отношении к нему.</a:t>
            </a:r>
            <a:r>
              <a:rPr lang="ru-RU" dirty="0" smtClean="0"/>
              <a:t> Причем такое распределение мнений практически не меняется с 2001 года.</a:t>
            </a:r>
          </a:p>
          <a:p>
            <a:pPr eaLnBrk="1" fontAlgn="auto" hangingPunct="1">
              <a:spcAft>
                <a:spcPts val="0"/>
              </a:spcAft>
              <a:buFont typeface="Arial" pitchFamily="34" charset="0"/>
              <a:buChar char="•"/>
              <a:defRPr/>
            </a:pPr>
            <a:r>
              <a:rPr lang="ru-RU" dirty="0" smtClean="0"/>
              <a:t>Респонденты разделились на практически равные группы, отвечая на вопрос об исторической обусловленности перестройки: 36% россиян, судя по данным опроса, считают, что положение дел в стране в 1985 году требовало серьезных преобразований, реформ, 37% - занимают противоположную точку зрения. Это означает, что, несмотря на преимущественно негативное отношение россиян к перестройке, </a:t>
            </a:r>
            <a:r>
              <a:rPr lang="ru-RU" b="1" dirty="0" smtClean="0"/>
              <a:t>российское общество еще не вынесло вердикта о том, была ли инициатива М. Горбачева, приведшая к "судьбоносным" (как было принято говорить в те годы) переменам, волюнтаристским решением - или за ней стояла историческая необходимость.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Grp="1" noChangeAspect="1" noChangeArrowheads="1"/>
          </p:cNvPicPr>
          <p:nvPr>
            <p:ph sz="half" idx="1"/>
          </p:nvPr>
        </p:nvPicPr>
        <p:blipFill>
          <a:blip r:embed="rId2"/>
          <a:srcRect/>
          <a:stretch>
            <a:fillRect/>
          </a:stretch>
        </p:blipFill>
        <p:spPr>
          <a:xfrm>
            <a:off x="130175" y="1052513"/>
            <a:ext cx="3937000" cy="4714875"/>
          </a:xfrm>
          <a:noFill/>
        </p:spPr>
      </p:pic>
      <p:sp>
        <p:nvSpPr>
          <p:cNvPr id="6" name="Объект 5"/>
          <p:cNvSpPr>
            <a:spLocks noGrp="1"/>
          </p:cNvSpPr>
          <p:nvPr>
            <p:ph sz="half" idx="2"/>
          </p:nvPr>
        </p:nvSpPr>
        <p:spPr>
          <a:xfrm>
            <a:off x="4427538" y="333375"/>
            <a:ext cx="4259262" cy="5792788"/>
          </a:xfrm>
        </p:spPr>
        <p:txBody>
          <a:bodyPr rtlCol="0">
            <a:normAutofit fontScale="70000" lnSpcReduction="20000"/>
          </a:bodyPr>
          <a:lstStyle/>
          <a:p>
            <a:pPr eaLnBrk="1" fontAlgn="auto" hangingPunct="1">
              <a:spcAft>
                <a:spcPts val="0"/>
              </a:spcAft>
              <a:buFont typeface="Arial" pitchFamily="34" charset="0"/>
              <a:buChar char="•"/>
              <a:defRPr/>
            </a:pPr>
            <a:r>
              <a:rPr lang="ru-RU" dirty="0" smtClean="0"/>
              <a:t>В одной из работ писатель </a:t>
            </a:r>
            <a:r>
              <a:rPr lang="ru-RU" dirty="0" err="1" smtClean="0"/>
              <a:t>А.И.Солженицын</a:t>
            </a:r>
            <a:r>
              <a:rPr lang="ru-RU" dirty="0" smtClean="0"/>
              <a:t> сформулировал проблему, по поводу которой среди историков по-прежнему продолжаются яростные споры: </a:t>
            </a:r>
            <a:r>
              <a:rPr lang="ru-RU" b="1" dirty="0" smtClean="0"/>
              <a:t>как могла такая огромная страна как СССР «начать стремительный </a:t>
            </a:r>
            <a:r>
              <a:rPr lang="ru-RU" b="1" dirty="0" err="1" smtClean="0"/>
              <a:t>саморазвал</a:t>
            </a:r>
            <a:r>
              <a:rPr lang="ru-RU" b="1" dirty="0" smtClean="0"/>
              <a:t> – не испытав ни крупного военного поражения, ни сотрясательной революции и гражданской войны, ни массового голода, ни эпидемий, ни стихийных бедствий»</a:t>
            </a:r>
            <a:r>
              <a:rPr lang="ru-RU" dirty="0" smtClean="0"/>
              <a:t> (См.: Солженицын А.И. Россия в обвале. М., 2002, Стр. 36).</a:t>
            </a:r>
          </a:p>
          <a:p>
            <a:pPr eaLnBrk="1" fontAlgn="auto" hangingPunct="1">
              <a:spcAft>
                <a:spcPts val="0"/>
              </a:spcAft>
              <a:buFont typeface="Arial" pitchFamily="34" charset="0"/>
              <a:buChar char="•"/>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96975"/>
            <a:ext cx="8229600" cy="5400675"/>
          </a:xfrm>
        </p:spPr>
        <p:txBody>
          <a:bodyPr rtlCol="0">
            <a:normAutofit fontScale="92500" lnSpcReduction="20000"/>
          </a:bodyPr>
          <a:lstStyle/>
          <a:p>
            <a:pPr marL="0" indent="0" eaLnBrk="1" fontAlgn="auto" hangingPunct="1">
              <a:spcAft>
                <a:spcPts val="0"/>
              </a:spcAft>
              <a:buFont typeface="Arial" pitchFamily="34" charset="0"/>
              <a:buNone/>
              <a:defRPr/>
            </a:pPr>
            <a:r>
              <a:rPr lang="ru-RU" dirty="0" smtClean="0"/>
              <a:t>Главные вопросы, которые вызывают многочисленные споры, сводятся к следующим: </a:t>
            </a:r>
          </a:p>
          <a:p>
            <a:pPr eaLnBrk="1" fontAlgn="auto" hangingPunct="1">
              <a:spcAft>
                <a:spcPts val="0"/>
              </a:spcAft>
              <a:buFont typeface="Arial" pitchFamily="34" charset="0"/>
              <a:buChar char="•"/>
              <a:defRPr/>
            </a:pPr>
            <a:r>
              <a:rPr lang="ru-RU" b="1" dirty="0" smtClean="0"/>
              <a:t>могли или нет горбачевские реформы иметь успех</a:t>
            </a:r>
            <a:r>
              <a:rPr lang="ru-RU" dirty="0" smtClean="0"/>
              <a:t>, т.е. </a:t>
            </a:r>
            <a:r>
              <a:rPr lang="ru-RU" b="1" dirty="0" smtClean="0"/>
              <a:t> </a:t>
            </a:r>
            <a:r>
              <a:rPr lang="ru-RU" dirty="0" smtClean="0"/>
              <a:t>была ли советская система способна к </a:t>
            </a:r>
            <a:r>
              <a:rPr lang="ru-RU" i="1" dirty="0" err="1" smtClean="0"/>
              <a:t>самопреобразованию</a:t>
            </a:r>
            <a:r>
              <a:rPr lang="ru-RU" dirty="0" smtClean="0"/>
              <a:t> или  </a:t>
            </a:r>
            <a:r>
              <a:rPr lang="ru-RU" i="1" dirty="0" smtClean="0"/>
              <a:t>внутреннее  разложение </a:t>
            </a:r>
            <a:r>
              <a:rPr lang="ru-RU" dirty="0" smtClean="0"/>
              <a:t>советского социализма было столь велико, что ему не могла помочь никакая перестройка?  </a:t>
            </a:r>
          </a:p>
          <a:p>
            <a:pPr eaLnBrk="1" fontAlgn="auto" hangingPunct="1">
              <a:spcAft>
                <a:spcPts val="0"/>
              </a:spcAft>
              <a:buFont typeface="Arial" pitchFamily="34" charset="0"/>
              <a:buChar char="•"/>
              <a:defRPr/>
            </a:pPr>
            <a:r>
              <a:rPr lang="ru-RU" b="1" dirty="0" smtClean="0"/>
              <a:t>В чем следует искать </a:t>
            </a:r>
            <a:r>
              <a:rPr lang="ru-RU" b="1" i="1" dirty="0" smtClean="0"/>
              <a:t>причину исхода</a:t>
            </a:r>
            <a:r>
              <a:rPr lang="ru-RU" b="1" dirty="0" smtClean="0"/>
              <a:t> перестройки</a:t>
            </a:r>
            <a:r>
              <a:rPr lang="ru-RU" dirty="0" smtClean="0"/>
              <a:t>  – в неразрешимости внутреннего конфликта между государством и советским обществом, в изначальной ли «</a:t>
            </a:r>
            <a:r>
              <a:rPr lang="ru-RU" dirty="0" err="1" smtClean="0"/>
              <a:t>тупиковости</a:t>
            </a:r>
            <a:r>
              <a:rPr lang="ru-RU" dirty="0" smtClean="0"/>
              <a:t>»  проекта строительства социализма в СССР, который логично завершился самораспадом,  или во внешнем факторе – холодной войне, которую вел против СССР западный лагерь во главе с США? </a:t>
            </a:r>
          </a:p>
        </p:txBody>
      </p:sp>
      <p:sp>
        <p:nvSpPr>
          <p:cNvPr id="7170" name="Заголовок 1"/>
          <p:cNvSpPr>
            <a:spLocks noGrp="1"/>
          </p:cNvSpPr>
          <p:nvPr>
            <p:ph type="title"/>
          </p:nvPr>
        </p:nvSpPr>
        <p:spPr>
          <a:xfrm>
            <a:off x="457200" y="274638"/>
            <a:ext cx="8229600" cy="850900"/>
          </a:xfrm>
        </p:spPr>
        <p:txBody>
          <a:bodyPr/>
          <a:lstStyle/>
          <a:p>
            <a:pPr algn="l" eaLnBrk="1" hangingPunct="1"/>
            <a:r>
              <a:rPr lang="ru-RU" sz="3200" b="1" dirty="0" smtClean="0"/>
              <a:t>Историки о перестройке: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ъект 2"/>
          <p:cNvSpPr>
            <a:spLocks noGrp="1"/>
          </p:cNvSpPr>
          <p:nvPr>
            <p:ph idx="1"/>
          </p:nvPr>
        </p:nvSpPr>
        <p:spPr>
          <a:xfrm>
            <a:off x="457200" y="620713"/>
            <a:ext cx="8229600" cy="5505450"/>
          </a:xfrm>
        </p:spPr>
        <p:txBody>
          <a:bodyPr>
            <a:normAutofit fontScale="92500" lnSpcReduction="10000"/>
          </a:bodyPr>
          <a:lstStyle/>
          <a:p>
            <a:pPr eaLnBrk="1" hangingPunct="1"/>
            <a:r>
              <a:rPr lang="ru-RU" sz="2000" dirty="0" smtClean="0"/>
              <a:t>Главное, по мнению историков, заключается в том, что прошло сравнительно мало времени с момента  описываемых событий, поэтому представляется маловероятным их беспристрастное освещение современниками. Только начала создаваться и соответствующая научным задачам </a:t>
            </a:r>
            <a:r>
              <a:rPr lang="ru-RU" sz="2000" dirty="0" err="1" smtClean="0"/>
              <a:t>источниковая</a:t>
            </a:r>
            <a:r>
              <a:rPr lang="ru-RU" sz="2000" dirty="0" smtClean="0"/>
              <a:t> база. Отличительной особенностью новейшего времени, по мнению ряда ученых, является отсутствие письменных  свидетельств о многих важнейших фактах этого периода, поскольку немало   государственных решений принимались устно, без  документального оформления.</a:t>
            </a:r>
          </a:p>
          <a:p>
            <a:pPr eaLnBrk="1" hangingPunct="1"/>
            <a:r>
              <a:rPr lang="ru-RU" sz="2000" dirty="0" smtClean="0"/>
              <a:t>Некоторые ученые считают, что начавшаяся в СССР в 1985 г. «</a:t>
            </a:r>
            <a:r>
              <a:rPr lang="ru-RU" sz="2000" dirty="0" err="1" smtClean="0"/>
              <a:t>посткомммунистическая</a:t>
            </a:r>
            <a:r>
              <a:rPr lang="ru-RU" sz="2000" dirty="0" smtClean="0"/>
              <a:t> трансформация» соответствует основным признакам  так называемых классических революций (английской и французской), включая и русскую революцию 1917 г. Российская революция по своим важнейшим параметрам, утверждают они, «не имеет принципиальных отличий от революций прошлого» (См.: </a:t>
            </a:r>
            <a:r>
              <a:rPr lang="ru-RU" sz="2000" dirty="0" err="1" smtClean="0"/>
              <a:t>Мау</a:t>
            </a:r>
            <a:r>
              <a:rPr lang="ru-RU" sz="2000" dirty="0" smtClean="0"/>
              <a:t> В., </a:t>
            </a:r>
            <a:r>
              <a:rPr lang="ru-RU" sz="2000" dirty="0" err="1" smtClean="0"/>
              <a:t>Стародубровская</a:t>
            </a:r>
            <a:r>
              <a:rPr lang="ru-RU" sz="2000" dirty="0" smtClean="0"/>
              <a:t> И. Великие революции: От Кромвеля до Путина. М., 2001, Стр. 365).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fade">
                                      <p:cBhvr>
                                        <p:cTn id="7" dur="20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fade">
                                      <p:cBhvr>
                                        <p:cTn id="12" dur="2000"/>
                                        <p:tgtEl>
                                          <p:spTgt spid="81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3375"/>
            <a:ext cx="8229600" cy="6335713"/>
          </a:xfrm>
        </p:spPr>
        <p:txBody>
          <a:bodyPr rtlCol="0">
            <a:normAutofit fontScale="62500" lnSpcReduction="20000"/>
          </a:bodyPr>
          <a:lstStyle/>
          <a:p>
            <a:pPr eaLnBrk="1" fontAlgn="auto" hangingPunct="1">
              <a:spcAft>
                <a:spcPts val="0"/>
              </a:spcAft>
              <a:buFont typeface="Arial" pitchFamily="34" charset="0"/>
              <a:buChar char="•"/>
              <a:defRPr/>
            </a:pPr>
            <a:r>
              <a:rPr lang="ru-RU" b="1" dirty="0" smtClean="0"/>
              <a:t>Запад констатировал</a:t>
            </a:r>
            <a:r>
              <a:rPr lang="ru-RU" dirty="0" smtClean="0"/>
              <a:t>: «То, что началось как попытка обновить коммунистическую систему, привело к </a:t>
            </a:r>
            <a:r>
              <a:rPr lang="ru-RU" b="1" dirty="0" smtClean="0"/>
              <a:t>антикоммунистической революции</a:t>
            </a:r>
            <a:r>
              <a:rPr lang="ru-RU" dirty="0" smtClean="0"/>
              <a:t>. Попытавшись реформировать коммунизм, Горбачев в конце концов лишь ускорил его закат. Чем больше Горбачев латал систему, тем яснее становилось, что просто залатать ее будет недостаточно. Лозунг «ускорение» уступил дорогу лозунгу «перестройка», но и  она была дискредитирована. Поглощенный политической борьбой, Горбачев сделал фатальную ошибку, полагая, что экономические проблемы решатся сами собой. Советский Союз смог просуществовать семь десятилетий за счет своего фантастического богатства. Традиционный советский подход к экономическому развитию, который состоял в </a:t>
            </a:r>
            <a:r>
              <a:rPr lang="ru-RU" dirty="0" err="1" smtClean="0"/>
              <a:t>насиловании</a:t>
            </a:r>
            <a:r>
              <a:rPr lang="ru-RU" dirty="0" smtClean="0"/>
              <a:t> окружающей среды, необходимо было отбросить в пользу интенсивного развития. В этом и была суть перестройки. Из-за недостатка капиталовложений производство нефти в 1988 г. начало стремительно падать, лишая Кремль самого надежного источника западной валюты. </a:t>
            </a:r>
          </a:p>
          <a:p>
            <a:pPr eaLnBrk="1" fontAlgn="auto" hangingPunct="1">
              <a:spcAft>
                <a:spcPts val="0"/>
              </a:spcAft>
              <a:buFont typeface="Arial" pitchFamily="34" charset="0"/>
              <a:buChar char="•"/>
              <a:defRPr/>
            </a:pPr>
            <a:r>
              <a:rPr lang="ru-RU" dirty="0" smtClean="0"/>
              <a:t>горбачевская «революция сверху» спровоцировала еще одну революцию – «сбоку», в среде интеллигенции, а последняя, в свою очередь, послужила стимулом для «революции снизу», т.е. в обществе в целом. В результате горбачевской «гласности»  за несколько лет были разрушены «результаты идеологической работы семи десятилетий» - тщательно скрываемая до этого ложь вышла наружу, иллюзии о преимуществах социализма перед капитализмом «развеялись полностью» и режим, основанный на идеологии, начал гибнуть.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4313" y="1125538"/>
            <a:ext cx="8786812" cy="5518150"/>
          </a:xfrm>
        </p:spPr>
        <p:txBody>
          <a:bodyPr rtlCol="0">
            <a:normAutofit fontScale="55000" lnSpcReduction="20000"/>
          </a:bodyPr>
          <a:lstStyle/>
          <a:p>
            <a:pPr marL="0" indent="0" eaLnBrk="1" fontAlgn="auto" hangingPunct="1">
              <a:spcAft>
                <a:spcPts val="0"/>
              </a:spcAft>
              <a:buFont typeface="Arial" pitchFamily="34" charset="0"/>
              <a:buNone/>
              <a:defRPr/>
            </a:pPr>
            <a:r>
              <a:rPr lang="ru-RU" sz="2900" dirty="0" smtClean="0"/>
              <a:t>1 точка зрения:</a:t>
            </a:r>
          </a:p>
          <a:p>
            <a:pPr eaLnBrk="1" fontAlgn="auto" hangingPunct="1">
              <a:spcAft>
                <a:spcPts val="0"/>
              </a:spcAft>
              <a:buFont typeface="Arial" pitchFamily="34" charset="0"/>
              <a:buChar char="•"/>
              <a:defRPr/>
            </a:pPr>
            <a:r>
              <a:rPr lang="ru-RU" sz="2900" b="1" dirty="0" smtClean="0"/>
              <a:t>Перестройку навязал Запад. Это результат «заговора» империалистических сил. План крушения КПСС и СССР был разработан ЦРУ и осуществлён через «агентов влияния» - </a:t>
            </a:r>
            <a:r>
              <a:rPr lang="ru-RU" sz="2900" b="1" dirty="0" err="1" smtClean="0"/>
              <a:t>М.С.Горбачёва</a:t>
            </a:r>
            <a:r>
              <a:rPr lang="ru-RU" sz="2900" b="1" dirty="0" smtClean="0"/>
              <a:t>, </a:t>
            </a:r>
            <a:r>
              <a:rPr lang="ru-RU" sz="2900" b="1" dirty="0" err="1" smtClean="0"/>
              <a:t>А.Н.Яковлева</a:t>
            </a:r>
            <a:r>
              <a:rPr lang="ru-RU" sz="2900" b="1" dirty="0" smtClean="0"/>
              <a:t> и др.</a:t>
            </a:r>
          </a:p>
          <a:p>
            <a:pPr marL="0" indent="0" eaLnBrk="1" fontAlgn="auto" hangingPunct="1">
              <a:spcAft>
                <a:spcPts val="0"/>
              </a:spcAft>
              <a:buFont typeface="Arial" pitchFamily="34" charset="0"/>
              <a:buNone/>
              <a:defRPr/>
            </a:pPr>
            <a:r>
              <a:rPr lang="ru-RU" sz="2900" dirty="0" smtClean="0"/>
              <a:t>Некоторые исследователи усматривают  корни перестройки, в частности   смену курса от планово-централизованной экономики к развитию капиталистических отношений в СССР в том, что </a:t>
            </a:r>
            <a:r>
              <a:rPr lang="ru-RU" sz="2900" b="1" dirty="0" smtClean="0"/>
              <a:t> транснациональные корпорации (ТНК) начали создавать новый «мировой правопорядок и стабильность». Их цель – «сохранение контроля»  над естественными и природными ресурсами Земли «в руках промышленно-финансовой элиты мира». Перестройка была запланирована на Западе (при активной роли Всемирного банка и Международного валютного фонда) </a:t>
            </a:r>
            <a:r>
              <a:rPr lang="ru-RU" sz="2900" dirty="0" smtClean="0"/>
              <a:t>и проводилась в несколько этапов. </a:t>
            </a:r>
          </a:p>
          <a:p>
            <a:pPr marL="0" indent="0" eaLnBrk="1" fontAlgn="auto" hangingPunct="1">
              <a:spcAft>
                <a:spcPts val="0"/>
              </a:spcAft>
              <a:buFont typeface="Arial" pitchFamily="34" charset="0"/>
              <a:buNone/>
              <a:defRPr/>
            </a:pPr>
            <a:r>
              <a:rPr lang="ru-RU" sz="2900" dirty="0" smtClean="0"/>
              <a:t>На первом этапе шло «первоначальное накопление капиталов» – за рубеж продавалось продовольствие, сырье, ширпотреб, энергия, золото, химические и иные дефицитные товары, что создавало незаинтересованность во внутреннем рынке, привело к опустению магазинных полок. </a:t>
            </a:r>
          </a:p>
          <a:p>
            <a:pPr marL="0" indent="0" eaLnBrk="1" fontAlgn="auto" hangingPunct="1">
              <a:spcAft>
                <a:spcPts val="0"/>
              </a:spcAft>
              <a:buFont typeface="Arial" pitchFamily="34" charset="0"/>
              <a:buNone/>
              <a:defRPr/>
            </a:pPr>
            <a:r>
              <a:rPr lang="ru-RU" sz="2900" dirty="0" smtClean="0"/>
              <a:t>С 1989 г. начался второй этап – «захват земли и производства». Именно тогда появились  законы об аренде, о земле, об акционерных обществах и о собственности. Социальное положение людей в СССР стало определяться «толщиной кармана» (См.: Хрестоматия по отечественной истории. 1946-1995. М., 1996, Стр. 114-118).</a:t>
            </a:r>
          </a:p>
          <a:p>
            <a:pPr marL="514350" indent="-514350" eaLnBrk="1" fontAlgn="auto" hangingPunct="1">
              <a:spcAft>
                <a:spcPts val="0"/>
              </a:spcAft>
              <a:buFont typeface="Arial" pitchFamily="34" charset="0"/>
              <a:buAutoNum type="arabicParenR"/>
              <a:defRPr/>
            </a:pPr>
            <a:endParaRPr lang="ru-RU" sz="2600" dirty="0" smtClean="0"/>
          </a:p>
          <a:p>
            <a:pPr marL="514350" indent="-514350" eaLnBrk="1" fontAlgn="auto" hangingPunct="1">
              <a:spcAft>
                <a:spcPts val="0"/>
              </a:spcAft>
              <a:buFont typeface="Arial" pitchFamily="34" charset="0"/>
              <a:buAutoNum type="arabicParenR"/>
              <a:defRPr/>
            </a:pPr>
            <a:endParaRPr lang="ru-RU" dirty="0" smtClean="0"/>
          </a:p>
        </p:txBody>
      </p:sp>
      <p:sp>
        <p:nvSpPr>
          <p:cNvPr id="10242" name="Заголовок 1"/>
          <p:cNvSpPr>
            <a:spLocks noGrp="1"/>
          </p:cNvSpPr>
          <p:nvPr>
            <p:ph type="title"/>
          </p:nvPr>
        </p:nvSpPr>
        <p:spPr>
          <a:xfrm>
            <a:off x="457200" y="274638"/>
            <a:ext cx="8229600" cy="777875"/>
          </a:xfrm>
        </p:spPr>
        <p:txBody>
          <a:bodyPr/>
          <a:lstStyle/>
          <a:p>
            <a:pPr eaLnBrk="1" hangingPunct="1"/>
            <a:r>
              <a:rPr lang="ru-RU" sz="3600" b="1" dirty="0" smtClean="0"/>
              <a:t>Причины перестройки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4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428</TotalTime>
  <Words>1090</Words>
  <Application>Microsoft Office PowerPoint</Application>
  <PresentationFormat>Экран (4:3)</PresentationFormat>
  <Paragraphs>103</Paragraphs>
  <Slides>21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Calibri</vt:lpstr>
      <vt:lpstr>Arial</vt:lpstr>
      <vt:lpstr>Открытая</vt:lpstr>
      <vt:lpstr>Перестройка в СССР (1985-1991ГГ.)</vt:lpstr>
      <vt:lpstr>Современники о перестройке (социологический опрос 2005 г.)</vt:lpstr>
      <vt:lpstr>Слайд 3</vt:lpstr>
      <vt:lpstr>Слайд 4</vt:lpstr>
      <vt:lpstr>Слайд 5</vt:lpstr>
      <vt:lpstr>Историки о перестройке:</vt:lpstr>
      <vt:lpstr>Слайд 7</vt:lpstr>
      <vt:lpstr>Слайд 8</vt:lpstr>
      <vt:lpstr>Причины перестройки</vt:lpstr>
      <vt:lpstr>Причины перестройки</vt:lpstr>
      <vt:lpstr>Кризисные явления в экономике</vt:lpstr>
      <vt:lpstr>Кризисные явления в политической сфере</vt:lpstr>
      <vt:lpstr>Кризисные явления в социальной сфере</vt:lpstr>
      <vt:lpstr>Цель Перестройки:</vt:lpstr>
      <vt:lpstr>I этап: 1985-19866гг. Ускорение социально-экономического развития</vt:lpstr>
      <vt:lpstr>Методы осуществления и конкретные мероприятия</vt:lpstr>
      <vt:lpstr>Результаты:</vt:lpstr>
      <vt:lpstr>II Этап: 1987г. -  весна 1990г. Радикальная экономическая реформа</vt:lpstr>
      <vt:lpstr>III Этап: весна 1990 г.-1991г. Поиски путей стабилизации экономики и перехода к рынку</vt:lpstr>
      <vt:lpstr>Слайд 20</vt:lpstr>
      <vt:lpstr>Итоги реформ</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Перестройка в СССР (1985-1991ГГ.)</dc:title>
  <dc:creator>karlos96</dc:creator>
  <cp:lastModifiedBy>Admin</cp:lastModifiedBy>
  <cp:revision>38</cp:revision>
  <dcterms:created xsi:type="dcterms:W3CDTF">2012-05-06T15:01:32Z</dcterms:created>
  <dcterms:modified xsi:type="dcterms:W3CDTF">2015-01-31T21:17:29Z</dcterms:modified>
</cp:coreProperties>
</file>