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7" r:id="rId2"/>
    <p:sldId id="269" r:id="rId3"/>
    <p:sldId id="271" r:id="rId4"/>
    <p:sldId id="262" r:id="rId5"/>
    <p:sldId id="264" r:id="rId6"/>
    <p:sldId id="265" r:id="rId7"/>
    <p:sldId id="266" r:id="rId8"/>
    <p:sldId id="272" r:id="rId9"/>
    <p:sldId id="267" r:id="rId10"/>
    <p:sldId id="273" r:id="rId11"/>
    <p:sldId id="274" r:id="rId12"/>
    <p:sldId id="275" r:id="rId13"/>
    <p:sldId id="260" r:id="rId14"/>
    <p:sldId id="256" r:id="rId15"/>
    <p:sldId id="263" r:id="rId16"/>
    <p:sldId id="259" r:id="rId17"/>
    <p:sldId id="270" r:id="rId18"/>
    <p:sldId id="268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00"/>
    <a:srgbClr val="CCFF99"/>
    <a:srgbClr val="84A3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5" autoAdjust="0"/>
    <p:restoredTop sz="94637" autoAdjust="0"/>
  </p:normalViewPr>
  <p:slideViewPr>
    <p:cSldViewPr>
      <p:cViewPr varScale="1">
        <p:scale>
          <a:sx n="73" d="100"/>
          <a:sy n="73" d="100"/>
        </p:scale>
        <p:origin x="-2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4BCD7D-34DF-48B7-B9B0-04149B044E7C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5F2A83-6E8D-4C2C-A519-3E37FB5BE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17F5E6-A9A5-4342-999A-267B0831FAF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8570269-CABC-4C3E-953A-50DAB05A963B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EDE3709-45AC-40B2-A65A-B51D5EB01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7898B-6A6D-491D-A3D0-B2F29E4CB845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474F2-6673-4F27-92D1-1B69E6352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5EEE0-4931-47BB-A2EB-63212B396C98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673E-4682-403C-B364-9A6B6A035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217FE-9E4F-43F8-87DD-66611254447B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7B370-9DEC-40E0-B5E8-8AE1A560A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4E031E-DEE8-4652-9570-FBB242D66FC0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29CE9B-E2CD-4F18-BA52-DA2061F1D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53960C-FE1D-4454-AB9A-F7275C59DE6E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12D839-C971-4845-81D8-DA7201DBE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2A07D1-38D9-4BBC-9DC8-8E5594ED5A50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6657B4-5E2E-4206-84BE-8A8035FDE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BAA9D0-A06B-41EE-8457-5CE994C513D6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CEB595-748E-4213-A956-0D8ED75D2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EDB7F-4C43-4A28-AE6F-7F72356E84B0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14A2E-AC40-4DB5-83CC-D73CE7886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BAC696-C062-4E58-998C-72BB434CF51B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E72561-C66A-4651-AC69-5A72CEBD9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09E7710-8A21-48EA-9151-1508D36476D3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7361A77-F730-498B-B835-04DFE2C6E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6624337-4B28-43B7-A688-C4D0AC81F2EE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29CF6F7-8D5E-4A93-99F3-1C163BEF1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9" r:id="rId2"/>
    <p:sldLayoutId id="2147483744" r:id="rId3"/>
    <p:sldLayoutId id="2147483745" r:id="rId4"/>
    <p:sldLayoutId id="2147483746" r:id="rId5"/>
    <p:sldLayoutId id="2147483747" r:id="rId6"/>
    <p:sldLayoutId id="2147483740" r:id="rId7"/>
    <p:sldLayoutId id="2147483748" r:id="rId8"/>
    <p:sldLayoutId id="2147483749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u.wikipedia.org/wiki/%D0%92%D0%BE%D0%BD%D1%8C" TargetMode="External"/><Relationship Id="rId4" Type="http://schemas.openxmlformats.org/officeDocument/2006/relationships/hyperlink" Target="http://ru.wikipedia.org/wiki/%D0%94%D1%80%D0%B5%D0%B2%D0%BD%D0%B5%D0%B3%D1%80%D0%B5%D1%87%D0%B5%D1%81%D0%BA%D0%B8%D0%B9_%D1%8F%D0%B7%D1%8B%D0%B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9C%D0%B0%D0%BA%D0%BA%D0%B5%D0%BD%D0%B7%D0%B8,_%D0%9A%D0%B5%D0%BD%D0%BD%D0%B5%D1%82_%D0%A0%D0%BE%D1%81%D1%81&amp;action=edit&amp;redlink=1" TargetMode="External"/><Relationship Id="rId2" Type="http://schemas.openxmlformats.org/officeDocument/2006/relationships/hyperlink" Target="http://ru.wikipedia.org/w/index.php?title=%D0%9A%D0%BE%D1%80%D1%81%D0%BE%D0%BD,_%D0%94%D1%8D%D0%B9%D0%BB_%D0%A0%D1%8D%D0%B9%D0%BC%D0%BE%D0%BD%D0%B4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ru.wikipedia.org/wiki/%D0%A1%D0%B5%D0%B3%D1%80%D0%B5,_%D0%AD%D0%BC%D0%B8%D0%BB%D0%B8%D0%BE_%D0%94%D0%B6%D0%B8%D0%BD%D0%B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2154230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00B0F0"/>
                </a:solidFill>
              </a:rPr>
              <a:t>Галогены и их соединения</a:t>
            </a:r>
            <a:endParaRPr lang="ru-RU" sz="4800" dirty="0">
              <a:solidFill>
                <a:srgbClr val="00B0F0"/>
              </a:solidFill>
            </a:endParaRPr>
          </a:p>
        </p:txBody>
      </p:sp>
      <p:pic>
        <p:nvPicPr>
          <p:cNvPr id="1027" name="Picture 3" descr="C:\Users\Аня\Desktop\Портфолио на конкурс\sov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628" y="3554412"/>
            <a:ext cx="3355975" cy="3303588"/>
          </a:xfrm>
          <a:prstGeom prst="round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571625" y="785813"/>
            <a:ext cx="6107113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5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5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en-US" sz="5400">
                <a:latin typeface="Calibri" pitchFamily="34" charset="0"/>
                <a:ea typeface="Calibri" pitchFamily="34" charset="0"/>
                <a:cs typeface="Times New Roman" pitchFamily="18" charset="0"/>
              </a:rPr>
              <a:t>2KI  + Cl</a:t>
            </a:r>
            <a:r>
              <a:rPr lang="en-US" sz="5400" baseline="-30000">
                <a:latin typeface="Calibri" pitchFamily="34" charset="0"/>
                <a:ea typeface="Calibri" pitchFamily="34" charset="0"/>
                <a:cs typeface="Times New Roman" pitchFamily="18" charset="0"/>
              </a:rPr>
              <a:t>2  </a:t>
            </a:r>
            <a:r>
              <a:rPr lang="en-US" sz="5400">
                <a:latin typeface="Calibri" pitchFamily="34" charset="0"/>
                <a:ea typeface="Calibri" pitchFamily="34" charset="0"/>
                <a:cs typeface="Times New Roman" pitchFamily="18" charset="0"/>
              </a:rPr>
              <a:t>=  2KCl  +  I</a:t>
            </a:r>
            <a:r>
              <a:rPr lang="en-US" sz="5400" baseline="-3000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4400">
              <a:latin typeface="Lucida Sans Unicode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1000125" y="1714500"/>
            <a:ext cx="7643813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4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NaCl</a:t>
            </a:r>
            <a:r>
              <a:rPr lang="en-US" sz="4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+ AgNO</a:t>
            </a:r>
            <a:r>
              <a:rPr lang="en-US" sz="4400" baseline="-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  </a:t>
            </a:r>
            <a:r>
              <a:rPr lang="en-US" sz="4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=  </a:t>
            </a:r>
            <a:r>
              <a:rPr lang="en-US" sz="4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AgCl</a:t>
            </a:r>
            <a:r>
              <a:rPr lang="en-US" sz="4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+  NaNO</a:t>
            </a:r>
            <a:r>
              <a:rPr lang="en-US" sz="4400" baseline="-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ru-RU" sz="4400" baseline="-30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4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NaBr</a:t>
            </a:r>
            <a:r>
              <a:rPr lang="en-US" sz="4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+ AgNO</a:t>
            </a:r>
            <a:r>
              <a:rPr lang="en-US" sz="4400" baseline="-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  </a:t>
            </a:r>
            <a:r>
              <a:rPr lang="en-US" sz="4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=  </a:t>
            </a:r>
            <a:r>
              <a:rPr lang="en-US" sz="4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AgBr</a:t>
            </a:r>
            <a:r>
              <a:rPr lang="en-US" sz="4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+  NaNO</a:t>
            </a:r>
            <a:r>
              <a:rPr lang="en-US" sz="4400" baseline="-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ru-RU" sz="4400" baseline="-30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4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KI  + AgNO</a:t>
            </a:r>
            <a:r>
              <a:rPr lang="en-US" sz="4400" baseline="-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  </a:t>
            </a:r>
            <a:r>
              <a:rPr lang="en-US" sz="4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=  </a:t>
            </a:r>
            <a:r>
              <a:rPr lang="en-US" sz="4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AgI</a:t>
            </a:r>
            <a:r>
              <a:rPr lang="en-US" sz="4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+  KNO</a:t>
            </a:r>
            <a:r>
              <a:rPr lang="en-US" sz="4400" baseline="-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en-US" sz="3600" dirty="0"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0070C0"/>
                </a:solidFill>
              </a:rPr>
              <a:t>ПРИМЕНЕНИЕ ГАЛОГЕНОВ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048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357563" y="2500313"/>
            <a:ext cx="2571750" cy="2071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CCFF99"/>
                </a:solidFill>
              </a:rPr>
              <a:t>Фтор</a:t>
            </a:r>
            <a:endParaRPr lang="ru-RU" dirty="0">
              <a:solidFill>
                <a:srgbClr val="CCFF99"/>
              </a:solidFill>
            </a:endParaRPr>
          </a:p>
        </p:txBody>
      </p:sp>
      <p:pic>
        <p:nvPicPr>
          <p:cNvPr id="5122" name="Picture 2" descr="C:\Users\Аня\Desktop\1103163_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357166"/>
            <a:ext cx="2832125" cy="1652073"/>
          </a:xfrm>
          <a:prstGeom prst="ellipse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123" name="Picture 3" descr="C:\Users\Аня\Desktop\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43636" y="500042"/>
            <a:ext cx="2500334" cy="1696060"/>
          </a:xfrm>
          <a:prstGeom prst="ellipse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124" name="Picture 4" descr="C:\Users\Аня\Desktop\Oil_Rigs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14348" y="3643314"/>
            <a:ext cx="1990715" cy="1326468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125" name="Picture 5" descr="C:\Users\Аня\Desktop\51332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3643314"/>
            <a:ext cx="1743075" cy="1019175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126" name="Picture 6" descr="C:\Users\Аня\Desktop\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5286388"/>
            <a:ext cx="1428750" cy="866775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cxnSp>
        <p:nvCxnSpPr>
          <p:cNvPr id="9" name="Прямая со стрелкой 8"/>
          <p:cNvCxnSpPr>
            <a:stCxn id="5122" idx="5"/>
            <a:endCxn id="2" idx="1"/>
          </p:cNvCxnSpPr>
          <p:nvPr/>
        </p:nvCxnSpPr>
        <p:spPr>
          <a:xfrm rot="16200000" flipH="1">
            <a:off x="2914650" y="1984376"/>
            <a:ext cx="1036637" cy="601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123" idx="3"/>
            <a:endCxn id="2" idx="7"/>
          </p:cNvCxnSpPr>
          <p:nvPr/>
        </p:nvCxnSpPr>
        <p:spPr>
          <a:xfrm rot="5400000">
            <a:off x="5603876" y="1897062"/>
            <a:ext cx="855662" cy="957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125" idx="2"/>
          </p:cNvCxnSpPr>
          <p:nvPr/>
        </p:nvCxnSpPr>
        <p:spPr>
          <a:xfrm rot="10800000">
            <a:off x="5929313" y="3857625"/>
            <a:ext cx="857250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643188" y="3857625"/>
            <a:ext cx="71437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126" idx="0"/>
          </p:cNvCxnSpPr>
          <p:nvPr/>
        </p:nvCxnSpPr>
        <p:spPr>
          <a:xfrm rot="16200000" flipV="1">
            <a:off x="4429125" y="4929188"/>
            <a:ext cx="642937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Блок-схема: перфолента 20"/>
          <p:cNvSpPr/>
          <p:nvPr/>
        </p:nvSpPr>
        <p:spPr>
          <a:xfrm>
            <a:off x="1571625" y="2143125"/>
            <a:ext cx="1857375" cy="57150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Тефлон</a:t>
            </a:r>
            <a:r>
              <a:rPr lang="ru-RU" dirty="0"/>
              <a:t> </a:t>
            </a:r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1500188" y="5000625"/>
            <a:ext cx="1857375" cy="57150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Нефтедобыча</a:t>
            </a:r>
          </a:p>
        </p:txBody>
      </p:sp>
      <p:sp>
        <p:nvSpPr>
          <p:cNvPr id="23" name="Блок-схема: перфолента 22"/>
          <p:cNvSpPr/>
          <p:nvPr/>
        </p:nvSpPr>
        <p:spPr>
          <a:xfrm>
            <a:off x="5286375" y="6000750"/>
            <a:ext cx="1857375" cy="57150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Зубная паста </a:t>
            </a:r>
          </a:p>
        </p:txBody>
      </p:sp>
      <p:sp>
        <p:nvSpPr>
          <p:cNvPr id="24" name="Блок-схема: перфолента 23"/>
          <p:cNvSpPr/>
          <p:nvPr/>
        </p:nvSpPr>
        <p:spPr>
          <a:xfrm>
            <a:off x="6858000" y="4714875"/>
            <a:ext cx="2000250" cy="642938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Фторопластики</a:t>
            </a:r>
            <a:endParaRPr lang="ru-RU" dirty="0"/>
          </a:p>
        </p:txBody>
      </p:sp>
      <p:sp>
        <p:nvSpPr>
          <p:cNvPr id="25" name="Блок-схема: перфолента 24"/>
          <p:cNvSpPr/>
          <p:nvPr/>
        </p:nvSpPr>
        <p:spPr>
          <a:xfrm>
            <a:off x="6786563" y="2214563"/>
            <a:ext cx="1857375" cy="928687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Атомная энергетика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3357563" y="2428875"/>
            <a:ext cx="2500312" cy="1785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92D050"/>
                </a:solidFill>
              </a:rPr>
              <a:t>Хлор</a:t>
            </a:r>
            <a:endParaRPr lang="ru-RU" sz="4000" b="1" dirty="0">
              <a:solidFill>
                <a:srgbClr val="92D050"/>
              </a:solidFill>
            </a:endParaRPr>
          </a:p>
        </p:txBody>
      </p:sp>
      <p:pic>
        <p:nvPicPr>
          <p:cNvPr id="4" name="Рисунок 3" descr="026_large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034" y="214290"/>
            <a:ext cx="2428892" cy="1823949"/>
          </a:xfrm>
          <a:prstGeom prst="ellipse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Рисунок 4" descr="8690561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405570" y="2643182"/>
            <a:ext cx="2738430" cy="2053823"/>
          </a:xfrm>
          <a:prstGeom prst="ellipse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Рисунок 5" descr="harkov-plenka_pvd_vseh_vidov__hoz__tovary_iz_plastmassy__42581.jpe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0" y="2428868"/>
            <a:ext cx="2857532" cy="2143149"/>
          </a:xfrm>
          <a:prstGeom prst="ellips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7" name="Рисунок 6" descr="hoz_tovari_boc_plus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6000760" y="142852"/>
            <a:ext cx="2643174" cy="1982381"/>
          </a:xfrm>
          <a:prstGeom prst="ellipse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8" name="Рисунок 7" descr="k9166-1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3214678" y="0"/>
            <a:ext cx="2635240" cy="1893634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9" name="Рисунок 8" descr="NewGrainTrailerwheelandtyre.JP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4714876" y="4478917"/>
            <a:ext cx="2470148" cy="2379083"/>
          </a:xfrm>
          <a:prstGeom prst="ellips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cxnSp>
        <p:nvCxnSpPr>
          <p:cNvPr id="12" name="Прямая со стрелкой 11"/>
          <p:cNvCxnSpPr>
            <a:stCxn id="10" idx="1"/>
          </p:cNvCxnSpPr>
          <p:nvPr/>
        </p:nvCxnSpPr>
        <p:spPr>
          <a:xfrm rot="16200000" flipV="1">
            <a:off x="2767012" y="1733551"/>
            <a:ext cx="619125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0"/>
            <a:endCxn id="8" idx="4"/>
          </p:cNvCxnSpPr>
          <p:nvPr/>
        </p:nvCxnSpPr>
        <p:spPr>
          <a:xfrm rot="16200000" flipV="1">
            <a:off x="4302919" y="2123282"/>
            <a:ext cx="534987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7"/>
          </p:cNvCxnSpPr>
          <p:nvPr/>
        </p:nvCxnSpPr>
        <p:spPr>
          <a:xfrm rot="5400000" flipH="1" flipV="1">
            <a:off x="5757862" y="1733551"/>
            <a:ext cx="690563" cy="122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786438" y="3429000"/>
            <a:ext cx="642937" cy="20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5179219" y="4107656"/>
            <a:ext cx="571500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0" idx="2"/>
          </p:cNvCxnSpPr>
          <p:nvPr/>
        </p:nvCxnSpPr>
        <p:spPr>
          <a:xfrm rot="10800000" flipV="1">
            <a:off x="2714625" y="3321050"/>
            <a:ext cx="642938" cy="250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Рисунок 26" descr="515089_w640_h640_rastvoriteli.jpg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1785918" y="4572008"/>
            <a:ext cx="2476489" cy="2068597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cxnSp>
        <p:nvCxnSpPr>
          <p:cNvPr id="29" name="Прямая со стрелкой 28"/>
          <p:cNvCxnSpPr/>
          <p:nvPr/>
        </p:nvCxnSpPr>
        <p:spPr>
          <a:xfrm rot="5400000">
            <a:off x="3643313" y="4214812"/>
            <a:ext cx="57150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Волна 29"/>
          <p:cNvSpPr/>
          <p:nvPr/>
        </p:nvSpPr>
        <p:spPr>
          <a:xfrm>
            <a:off x="6786563" y="1928813"/>
            <a:ext cx="1928812" cy="500062"/>
          </a:xfrm>
          <a:prstGeom prst="wave">
            <a:avLst>
              <a:gd name="adj1" fmla="val 12500"/>
              <a:gd name="adj2" fmla="val -69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Отбеливатели</a:t>
            </a:r>
          </a:p>
        </p:txBody>
      </p:sp>
      <p:sp>
        <p:nvSpPr>
          <p:cNvPr id="31" name="Волна 30"/>
          <p:cNvSpPr/>
          <p:nvPr/>
        </p:nvSpPr>
        <p:spPr>
          <a:xfrm>
            <a:off x="3571875" y="1714500"/>
            <a:ext cx="2071688" cy="500063"/>
          </a:xfrm>
          <a:prstGeom prst="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Пестициды</a:t>
            </a:r>
          </a:p>
        </p:txBody>
      </p:sp>
      <p:sp>
        <p:nvSpPr>
          <p:cNvPr id="32" name="Волна 31"/>
          <p:cNvSpPr/>
          <p:nvPr/>
        </p:nvSpPr>
        <p:spPr>
          <a:xfrm>
            <a:off x="7000875" y="4572000"/>
            <a:ext cx="2143125" cy="500063"/>
          </a:xfrm>
          <a:prstGeom prst="wave">
            <a:avLst>
              <a:gd name="adj1" fmla="val 13445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Хлорирование воды</a:t>
            </a:r>
          </a:p>
        </p:txBody>
      </p:sp>
      <p:sp>
        <p:nvSpPr>
          <p:cNvPr id="33" name="Волна 32"/>
          <p:cNvSpPr/>
          <p:nvPr/>
        </p:nvSpPr>
        <p:spPr>
          <a:xfrm>
            <a:off x="6072188" y="5929313"/>
            <a:ext cx="2928937" cy="928687"/>
          </a:xfrm>
          <a:prstGeom prst="wave">
            <a:avLst>
              <a:gd name="adj1" fmla="val 20000"/>
              <a:gd name="adj2" fmla="val 55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Синтетический каучук</a:t>
            </a:r>
          </a:p>
        </p:txBody>
      </p:sp>
      <p:sp>
        <p:nvSpPr>
          <p:cNvPr id="34" name="Волна 33"/>
          <p:cNvSpPr/>
          <p:nvPr/>
        </p:nvSpPr>
        <p:spPr>
          <a:xfrm>
            <a:off x="2000250" y="6429375"/>
            <a:ext cx="2000250" cy="428625"/>
          </a:xfrm>
          <a:prstGeom prst="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Растворители </a:t>
            </a:r>
          </a:p>
        </p:txBody>
      </p:sp>
      <p:sp>
        <p:nvSpPr>
          <p:cNvPr id="35" name="Волна 34"/>
          <p:cNvSpPr/>
          <p:nvPr/>
        </p:nvSpPr>
        <p:spPr>
          <a:xfrm>
            <a:off x="500063" y="4214813"/>
            <a:ext cx="1857375" cy="500062"/>
          </a:xfrm>
          <a:prstGeom prst="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Пластмассы </a:t>
            </a:r>
          </a:p>
        </p:txBody>
      </p:sp>
      <p:sp>
        <p:nvSpPr>
          <p:cNvPr id="36" name="Волна 35"/>
          <p:cNvSpPr/>
          <p:nvPr/>
        </p:nvSpPr>
        <p:spPr>
          <a:xfrm>
            <a:off x="714375" y="1857375"/>
            <a:ext cx="1928813" cy="500063"/>
          </a:xfrm>
          <a:prstGeom prst="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Лекарства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571868" y="2500306"/>
            <a:ext cx="221457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Бром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C:\Users\Аня\Desktop\12785687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1928800" cy="1928800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051" name="Picture 3" descr="C:\Users\Аня\Desktop\4b5c7c22708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70714" y="928670"/>
            <a:ext cx="1973286" cy="2282721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053" name="Picture 5" descr="C:\Users\Аня\Desktop\EarthTalkPesticides-73117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86446" y="4357694"/>
            <a:ext cx="2541290" cy="1744655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055" name="Picture 7" descr="C:\Users\Аня\Desktop\41337775_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857620" y="428604"/>
            <a:ext cx="2216146" cy="1662996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cxnSp>
        <p:nvCxnSpPr>
          <p:cNvPr id="11" name="Прямая со стрелкой 10"/>
          <p:cNvCxnSpPr>
            <a:stCxn id="2055" idx="3"/>
          </p:cNvCxnSpPr>
          <p:nvPr/>
        </p:nvCxnSpPr>
        <p:spPr>
          <a:xfrm rot="16200000" flipH="1">
            <a:off x="3871913" y="2157412"/>
            <a:ext cx="723900" cy="104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785938" y="2071688"/>
            <a:ext cx="1785937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2" idx="6"/>
          </p:cNvCxnSpPr>
          <p:nvPr/>
        </p:nvCxnSpPr>
        <p:spPr>
          <a:xfrm rot="10800000" flipV="1">
            <a:off x="5786438" y="3071813"/>
            <a:ext cx="1785937" cy="249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053" idx="1"/>
            <a:endCxn id="2" idx="5"/>
          </p:cNvCxnSpPr>
          <p:nvPr/>
        </p:nvCxnSpPr>
        <p:spPr>
          <a:xfrm rot="16200000" flipV="1">
            <a:off x="5454651" y="3910012"/>
            <a:ext cx="711200" cy="695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2" idx="3"/>
          </p:cNvCxnSpPr>
          <p:nvPr/>
        </p:nvCxnSpPr>
        <p:spPr>
          <a:xfrm flipV="1">
            <a:off x="2928938" y="3902075"/>
            <a:ext cx="966787" cy="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перфолента 19"/>
          <p:cNvSpPr/>
          <p:nvPr/>
        </p:nvSpPr>
        <p:spPr>
          <a:xfrm>
            <a:off x="428625" y="2071688"/>
            <a:ext cx="2000250" cy="571500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Лекарства</a:t>
            </a:r>
          </a:p>
        </p:txBody>
      </p:sp>
      <p:sp>
        <p:nvSpPr>
          <p:cNvPr id="21" name="Блок-схема: перфолента 20"/>
          <p:cNvSpPr/>
          <p:nvPr/>
        </p:nvSpPr>
        <p:spPr>
          <a:xfrm>
            <a:off x="2714625" y="5715000"/>
            <a:ext cx="2000250" cy="785813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Высокопрочный каучук</a:t>
            </a:r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6929438" y="2500313"/>
            <a:ext cx="2000250" cy="571500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Фотография</a:t>
            </a:r>
          </a:p>
        </p:txBody>
      </p:sp>
      <p:sp>
        <p:nvSpPr>
          <p:cNvPr id="23" name="Блок-схема: перфолента 22"/>
          <p:cNvSpPr/>
          <p:nvPr/>
        </p:nvSpPr>
        <p:spPr>
          <a:xfrm>
            <a:off x="4714875" y="1857375"/>
            <a:ext cx="2000250" cy="571500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Пластики</a:t>
            </a:r>
          </a:p>
        </p:txBody>
      </p:sp>
      <p:sp>
        <p:nvSpPr>
          <p:cNvPr id="24" name="Блок-схема: перфолента 23"/>
          <p:cNvSpPr/>
          <p:nvPr/>
        </p:nvSpPr>
        <p:spPr>
          <a:xfrm>
            <a:off x="6786563" y="5929313"/>
            <a:ext cx="2000250" cy="571500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Пестициды</a:t>
            </a:r>
          </a:p>
        </p:txBody>
      </p:sp>
      <p:pic>
        <p:nvPicPr>
          <p:cNvPr id="4098" name="Picture 2" descr="C:\Users\Аня\Desktop\83_0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357290" y="3714752"/>
            <a:ext cx="1768492" cy="2222189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29000" y="2428875"/>
            <a:ext cx="2428875" cy="1928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7030A0"/>
                </a:solidFill>
              </a:rPr>
              <a:t>Йод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Users\Аня\Desktop\1000016P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10" y="785794"/>
            <a:ext cx="1816123" cy="2211631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075" name="Picture 3" descr="C:\Users\Аня\Desktop\121982721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86512" y="4286256"/>
            <a:ext cx="2328883" cy="1749250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076" name="Picture 4" descr="C:\Users\Аня\Desktop\j0ba7z_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643702" y="785794"/>
            <a:ext cx="2000264" cy="2190409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Picture 8" descr="C:\Users\Аня\Desktop\aa6fc48f958219a68ee1cc7068c0373d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57224" y="4071942"/>
            <a:ext cx="2288776" cy="1714743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cxnSp>
        <p:nvCxnSpPr>
          <p:cNvPr id="8" name="Прямая со стрелкой 7"/>
          <p:cNvCxnSpPr/>
          <p:nvPr/>
        </p:nvCxnSpPr>
        <p:spPr>
          <a:xfrm>
            <a:off x="2500313" y="2214563"/>
            <a:ext cx="1071562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5857875" y="2428875"/>
            <a:ext cx="85725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7"/>
            <a:endCxn id="2" idx="3"/>
          </p:cNvCxnSpPr>
          <p:nvPr/>
        </p:nvCxnSpPr>
        <p:spPr>
          <a:xfrm rot="5400000" flipH="1" flipV="1">
            <a:off x="3174207" y="3712369"/>
            <a:ext cx="247650" cy="973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075" idx="1"/>
          </p:cNvCxnSpPr>
          <p:nvPr/>
        </p:nvCxnSpPr>
        <p:spPr>
          <a:xfrm rot="16200000" flipV="1">
            <a:off x="5865019" y="3779044"/>
            <a:ext cx="612775" cy="912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перфолента 14"/>
          <p:cNvSpPr/>
          <p:nvPr/>
        </p:nvSpPr>
        <p:spPr>
          <a:xfrm>
            <a:off x="428625" y="3071813"/>
            <a:ext cx="2643188" cy="500062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Йодированная соль</a:t>
            </a:r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6215063" y="3143250"/>
            <a:ext cx="2643187" cy="500063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Дезинфекция белья</a:t>
            </a:r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2214563" y="5857875"/>
            <a:ext cx="2428875" cy="500063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Красители </a:t>
            </a:r>
          </a:p>
        </p:txBody>
      </p:sp>
      <p:sp>
        <p:nvSpPr>
          <p:cNvPr id="21" name="Блок-схема: перфолента 20"/>
          <p:cNvSpPr/>
          <p:nvPr/>
        </p:nvSpPr>
        <p:spPr>
          <a:xfrm>
            <a:off x="7000875" y="6357938"/>
            <a:ext cx="71438" cy="4603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6715125" y="6143625"/>
            <a:ext cx="2143125" cy="571500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Медицина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0" y="0"/>
            <a:ext cx="92964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 b="1" i="1">
                <a:cs typeface="Times New Roman" pitchFamily="18" charset="0"/>
              </a:rPr>
              <a:t>№1</a:t>
            </a:r>
            <a:endParaRPr lang="ru-RU" sz="500">
              <a:cs typeface="Times New Roman" pitchFamily="18" charset="0"/>
            </a:endParaRPr>
          </a:p>
          <a:p>
            <a:pPr eaLnBrk="0" hangingPunct="0"/>
            <a:r>
              <a:rPr lang="ru-RU" sz="2000" b="1" i="1">
                <a:cs typeface="Times New Roman" pitchFamily="18" charset="0"/>
              </a:rPr>
              <a:t>Из перечисленных химических элементов наибольший радиус</a:t>
            </a:r>
          </a:p>
          <a:p>
            <a:pPr eaLnBrk="0" hangingPunct="0"/>
            <a:r>
              <a:rPr lang="ru-RU" sz="2000" b="1" i="1">
                <a:cs typeface="Times New Roman" pitchFamily="18" charset="0"/>
              </a:rPr>
              <a:t> у атома:</a:t>
            </a:r>
            <a:endParaRPr lang="ru-RU" sz="500">
              <a:cs typeface="Times New Roman" pitchFamily="18" charset="0"/>
            </a:endParaRPr>
          </a:p>
          <a:p>
            <a:pPr eaLnBrk="0" hangingPunct="0"/>
            <a:r>
              <a:rPr lang="ru-RU" sz="2000">
                <a:cs typeface="Times New Roman" pitchFamily="18" charset="0"/>
              </a:rPr>
              <a:t>А)  йода     Б)  брома       В) фтора     Г) хлора    </a:t>
            </a:r>
            <a:endParaRPr lang="ru-RU" sz="500"/>
          </a:p>
          <a:p>
            <a:pPr eaLnBrk="0" hangingPunct="0"/>
            <a:r>
              <a:rPr lang="ru-RU" sz="2000" b="1" i="1">
                <a:cs typeface="Times New Roman" pitchFamily="18" charset="0"/>
              </a:rPr>
              <a:t>№2</a:t>
            </a:r>
            <a:endParaRPr lang="ru-RU" sz="500"/>
          </a:p>
          <a:p>
            <a:pPr eaLnBrk="0" hangingPunct="0"/>
            <a:r>
              <a:rPr lang="ru-RU" sz="2000" b="1" i="1">
                <a:cs typeface="Times New Roman" pitchFamily="18" charset="0"/>
              </a:rPr>
              <a:t>Из перечисленных веществ наиболее ярко выраженные </a:t>
            </a:r>
          </a:p>
          <a:p>
            <a:pPr eaLnBrk="0" hangingPunct="0"/>
            <a:r>
              <a:rPr lang="ru-RU" sz="2000" b="1" i="1">
                <a:cs typeface="Times New Roman" pitchFamily="18" charset="0"/>
              </a:rPr>
              <a:t>окислительные свойства имеет:</a:t>
            </a:r>
            <a:endParaRPr lang="ru-RU" sz="500"/>
          </a:p>
          <a:p>
            <a:pPr eaLnBrk="0" hangingPunct="0"/>
            <a:r>
              <a:rPr lang="ru-RU" sz="2000">
                <a:cs typeface="Times New Roman" pitchFamily="18" charset="0"/>
              </a:rPr>
              <a:t>А)   бром      Б)    фтор         В) йод      Г) хлор</a:t>
            </a:r>
            <a:endParaRPr lang="ru-RU" sz="500"/>
          </a:p>
          <a:p>
            <a:pPr eaLnBrk="0" hangingPunct="0"/>
            <a:r>
              <a:rPr lang="ru-RU" sz="2000" b="1" i="1">
                <a:cs typeface="Times New Roman" pitchFamily="18" charset="0"/>
              </a:rPr>
              <a:t>№3</a:t>
            </a:r>
            <a:endParaRPr lang="ru-RU" sz="500"/>
          </a:p>
          <a:p>
            <a:pPr eaLnBrk="0" hangingPunct="0"/>
            <a:r>
              <a:rPr lang="ru-RU" sz="2000" b="1" i="1">
                <a:cs typeface="Times New Roman" pitchFamily="18" charset="0"/>
              </a:rPr>
              <a:t>Тип химической связи в молекуле хлора:</a:t>
            </a:r>
            <a:endParaRPr lang="ru-RU" sz="500"/>
          </a:p>
          <a:p>
            <a:pPr eaLnBrk="0" hangingPunct="0"/>
            <a:r>
              <a:rPr lang="ru-RU" sz="2000">
                <a:cs typeface="Times New Roman" pitchFamily="18" charset="0"/>
              </a:rPr>
              <a:t>А) Ионная.       Б) Ковалентная неполярная.</a:t>
            </a:r>
            <a:endParaRPr lang="ru-RU" sz="500"/>
          </a:p>
          <a:p>
            <a:pPr eaLnBrk="0" hangingPunct="0"/>
            <a:r>
              <a:rPr lang="ru-RU" sz="2000">
                <a:cs typeface="Times New Roman" pitchFamily="18" charset="0"/>
              </a:rPr>
              <a:t>В)Ковалентная полярная   Г) Металлическая.</a:t>
            </a:r>
            <a:endParaRPr lang="ru-RU" sz="500"/>
          </a:p>
          <a:p>
            <a:pPr eaLnBrk="0" hangingPunct="0"/>
            <a:r>
              <a:rPr lang="ru-RU" sz="2000" b="1" i="1">
                <a:cs typeface="Times New Roman" pitchFamily="18" charset="0"/>
              </a:rPr>
              <a:t>№4</a:t>
            </a:r>
            <a:endParaRPr lang="ru-RU" sz="500"/>
          </a:p>
          <a:p>
            <a:pPr eaLnBrk="0" hangingPunct="0"/>
            <a:r>
              <a:rPr lang="ru-RU" sz="2000" b="1" i="1">
                <a:cs typeface="Times New Roman" pitchFamily="18" charset="0"/>
              </a:rPr>
              <a:t>Спиртовой раствор этого галогена применяют для обработки ран:</a:t>
            </a:r>
            <a:endParaRPr lang="ru-RU" sz="500"/>
          </a:p>
          <a:p>
            <a:pPr eaLnBrk="0" hangingPunct="0"/>
            <a:r>
              <a:rPr lang="ru-RU" sz="2000">
                <a:cs typeface="Times New Roman" pitchFamily="18" charset="0"/>
              </a:rPr>
              <a:t>А)   бром      Б)    фтор         В) йод       Г) хлор</a:t>
            </a:r>
            <a:endParaRPr lang="ru-RU" sz="500"/>
          </a:p>
          <a:p>
            <a:pPr eaLnBrk="0" hangingPunct="0"/>
            <a:r>
              <a:rPr lang="ru-RU" sz="2000" b="1" i="1">
                <a:cs typeface="Times New Roman" pitchFamily="18" charset="0"/>
              </a:rPr>
              <a:t>№5</a:t>
            </a:r>
            <a:endParaRPr lang="ru-RU" sz="500"/>
          </a:p>
          <a:p>
            <a:pPr eaLnBrk="0" hangingPunct="0"/>
            <a:r>
              <a:rPr lang="ru-RU" sz="2000" b="1" i="1">
                <a:cs typeface="Times New Roman" pitchFamily="18" charset="0"/>
              </a:rPr>
              <a:t>Бром   взаимодействует с веществом, формула которого:</a:t>
            </a:r>
            <a:endParaRPr lang="ru-RU" sz="500"/>
          </a:p>
          <a:p>
            <a:pPr eaLnBrk="0" hangingPunct="0"/>
            <a:r>
              <a:rPr lang="ru-RU" sz="2000">
                <a:cs typeface="Times New Roman" pitchFamily="18" charset="0"/>
              </a:rPr>
              <a:t>А) </a:t>
            </a:r>
            <a:r>
              <a:rPr lang="en-US" sz="2000">
                <a:cs typeface="Times New Roman" pitchFamily="18" charset="0"/>
              </a:rPr>
              <a:t>NaBr</a:t>
            </a:r>
            <a:r>
              <a:rPr lang="ru-RU" sz="2000">
                <a:cs typeface="Times New Roman" pitchFamily="18" charset="0"/>
              </a:rPr>
              <a:t>          Б) </a:t>
            </a:r>
            <a:r>
              <a:rPr lang="en-US" sz="2000">
                <a:cs typeface="Times New Roman" pitchFamily="18" charset="0"/>
              </a:rPr>
              <a:t>NaCl</a:t>
            </a:r>
            <a:r>
              <a:rPr lang="ru-RU" sz="2000">
                <a:cs typeface="Times New Roman" pitchFamily="18" charset="0"/>
              </a:rPr>
              <a:t>         В) </a:t>
            </a:r>
            <a:r>
              <a:rPr lang="en-US" sz="2000">
                <a:cs typeface="Times New Roman" pitchFamily="18" charset="0"/>
              </a:rPr>
              <a:t>H</a:t>
            </a:r>
            <a:r>
              <a:rPr lang="ru-RU" sz="2000" baseline="-30000">
                <a:cs typeface="Times New Roman" pitchFamily="18" charset="0"/>
              </a:rPr>
              <a:t>2</a:t>
            </a:r>
            <a:r>
              <a:rPr lang="ru-RU" sz="2000">
                <a:cs typeface="Times New Roman" pitchFamily="18" charset="0"/>
              </a:rPr>
              <a:t>          Г) </a:t>
            </a:r>
            <a:r>
              <a:rPr lang="en-US" sz="2000">
                <a:cs typeface="Times New Roman" pitchFamily="18" charset="0"/>
              </a:rPr>
              <a:t>HBr</a:t>
            </a:r>
            <a:endParaRPr lang="ru-RU" sz="500"/>
          </a:p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0" y="0"/>
            <a:ext cx="764381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4400">
                <a:latin typeface="Calibri" pitchFamily="34" charset="0"/>
                <a:ea typeface="Calibri" pitchFamily="34" charset="0"/>
                <a:cs typeface="Times New Roman" pitchFamily="18" charset="0"/>
              </a:rPr>
              <a:t>Правильные ответы на тест:</a:t>
            </a:r>
            <a:endParaRPr lang="ru-RU" sz="8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Lucida Sans Unicode" pitchFamily="34" charset="0"/>
              <a:buAutoNum type="arabicPeriod"/>
            </a:pPr>
            <a:r>
              <a:rPr lang="ru-RU" sz="4400">
                <a:latin typeface="Calibri" pitchFamily="34" charset="0"/>
                <a:ea typeface="Calibri" pitchFamily="34" charset="0"/>
                <a:cs typeface="Times New Roman" pitchFamily="18" charset="0"/>
              </a:rPr>
              <a:t>А)</a:t>
            </a:r>
            <a:endParaRPr lang="ru-RU" sz="800"/>
          </a:p>
          <a:p>
            <a:pPr eaLnBrk="0" hangingPunct="0">
              <a:buFont typeface="Lucida Sans Unicode" pitchFamily="34" charset="0"/>
              <a:buAutoNum type="arabicPeriod"/>
            </a:pPr>
            <a:r>
              <a:rPr lang="ru-RU" sz="4400">
                <a:latin typeface="Calibri" pitchFamily="34" charset="0"/>
                <a:cs typeface="Calibri" pitchFamily="34" charset="0"/>
              </a:rPr>
              <a:t>Б)</a:t>
            </a:r>
            <a:endParaRPr lang="ru-RU" sz="800"/>
          </a:p>
          <a:p>
            <a:pPr eaLnBrk="0" hangingPunct="0">
              <a:buFont typeface="Lucida Sans Unicode" pitchFamily="34" charset="0"/>
              <a:buAutoNum type="arabicPeriod"/>
            </a:pPr>
            <a:r>
              <a:rPr lang="ru-RU" sz="4400">
                <a:latin typeface="Calibri" pitchFamily="34" charset="0"/>
                <a:cs typeface="Calibri" pitchFamily="34" charset="0"/>
              </a:rPr>
              <a:t>Б)</a:t>
            </a:r>
            <a:endParaRPr lang="ru-RU" sz="800"/>
          </a:p>
          <a:p>
            <a:pPr eaLnBrk="0" hangingPunct="0">
              <a:buFont typeface="Lucida Sans Unicode" pitchFamily="34" charset="0"/>
              <a:buAutoNum type="arabicPeriod"/>
            </a:pPr>
            <a:r>
              <a:rPr lang="ru-RU" sz="4400">
                <a:latin typeface="Calibri" pitchFamily="34" charset="0"/>
                <a:cs typeface="Calibri" pitchFamily="34" charset="0"/>
              </a:rPr>
              <a:t>В)</a:t>
            </a:r>
            <a:endParaRPr lang="ru-RU" sz="800"/>
          </a:p>
          <a:p>
            <a:pPr eaLnBrk="0" hangingPunct="0">
              <a:buFont typeface="Lucida Sans Unicode" pitchFamily="34" charset="0"/>
              <a:buAutoNum type="arabicPeriod"/>
            </a:pPr>
            <a:r>
              <a:rPr lang="ru-RU" sz="4400">
                <a:latin typeface="Calibri" pitchFamily="34" charset="0"/>
                <a:cs typeface="Calibri" pitchFamily="34" charset="0"/>
              </a:rPr>
              <a:t>В)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92869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ВЫВОДЫ </a:t>
            </a:r>
            <a:endParaRPr lang="ru-RU" dirty="0"/>
          </a:p>
        </p:txBody>
      </p:sp>
      <p:sp>
        <p:nvSpPr>
          <p:cNvPr id="276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071563"/>
            <a:ext cx="7772400" cy="3740150"/>
          </a:xfrm>
        </p:spPr>
        <p:txBody>
          <a:bodyPr/>
          <a:lstStyle/>
          <a:p>
            <a:pPr marR="0" algn="l" eaLnBrk="1" hangingPunct="1"/>
            <a:r>
              <a:rPr lang="ru-RU" sz="2400" smtClean="0">
                <a:solidFill>
                  <a:srgbClr val="FF0000"/>
                </a:solidFill>
              </a:rPr>
              <a:t>1.БОЛЕЕ АКТИВНЫЕ ГАЛОГЕНЫ ВЫТЕСНЯЮТ МЕНЕЕ АКТИВНЫЕ ИЗ РАСТВОРОВ СОЛЕЙ И КИСЛОТ (ФТОР НЕ ВХОДИТ В ВЫТЕСНИТЕЛЬНЫЙ РЯД ГАЛОГЕНОВ)</a:t>
            </a:r>
          </a:p>
          <a:p>
            <a:pPr marR="0" algn="l" eaLnBrk="1" hangingPunct="1"/>
            <a:r>
              <a:rPr lang="ru-RU" smtClean="0">
                <a:solidFill>
                  <a:srgbClr val="00B050"/>
                </a:solidFill>
              </a:rPr>
              <a:t>2. КАЧЕСТВЕННЫЙ РЕАГЕНТ НА ГАЛОГЕНИД-ИОНЫ - НИТРАТ СЕРЕБРА</a:t>
            </a:r>
          </a:p>
          <a:p>
            <a:pPr marR="0" algn="l" eaLnBrk="1" hangingPunct="1"/>
            <a:r>
              <a:rPr lang="ru-RU" smtClean="0">
                <a:solidFill>
                  <a:srgbClr val="7030A0"/>
                </a:solidFill>
              </a:rPr>
              <a:t>3. ГАЛОГЕНЫ И ИХ СОЕДИНЕНИЯ ИМЕЮТ БОЛЬШОЕ ЗНАЧЕНИЕ В ЖИЗНИ ЧЕЛОВЕКА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143108" y="1500174"/>
            <a:ext cx="5929354" cy="3357586"/>
          </a:xfrm>
          <a:prstGeom prst="snip2DiagRect">
            <a:avLst/>
          </a:prstGeom>
        </p:spPr>
        <p:style>
          <a:lnRef idx="2">
            <a:schemeClr val="accent6"/>
          </a:lnRef>
          <a:fillRef idx="1003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2000240"/>
            <a:ext cx="4000528" cy="295465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 </a:t>
            </a:r>
            <a:r>
              <a:rPr lang="ru-RU" sz="2400" b="1" i="1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Опыт и наблюдение-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таковы величайшие источники мудрости, доступ к которым открыт для каждого человека.</a:t>
            </a:r>
            <a:r>
              <a:rPr lang="ru-RU" sz="2400" b="1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                                     (</a:t>
            </a:r>
            <a:r>
              <a:rPr lang="ru-RU" sz="2400" b="1" i="1" dirty="0" err="1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Чаннинг</a:t>
            </a:r>
            <a:r>
              <a:rPr lang="ru-RU" sz="2400" b="1" i="1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.)</a:t>
            </a:r>
            <a:endParaRPr lang="ru-RU" sz="2400" b="1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1428750"/>
            <a:ext cx="8229600" cy="4525963"/>
          </a:xfrm>
        </p:spPr>
        <p:txBody>
          <a:bodyPr/>
          <a:lstStyle/>
          <a:p>
            <a:pPr algn="ctr" eaLnBrk="1" hangingPunct="1">
              <a:defRPr/>
            </a:pPr>
            <a:endParaRPr lang="ru-RU" sz="4000" dirty="0">
              <a:solidFill>
                <a:schemeClr val="accent3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400" dirty="0" smtClean="0">
                <a:solidFill>
                  <a:schemeClr val="accent3"/>
                </a:solidFill>
              </a:rPr>
              <a:t/>
            </a:r>
            <a:br>
              <a:rPr lang="ru-RU" sz="4400" dirty="0" smtClean="0">
                <a:solidFill>
                  <a:schemeClr val="accent3"/>
                </a:solidFill>
              </a:rPr>
            </a:br>
            <a:r>
              <a:rPr lang="ru-RU" sz="4400" dirty="0" smtClean="0">
                <a:solidFill>
                  <a:schemeClr val="accent3"/>
                </a:solidFill>
              </a:rPr>
              <a:t>СПАСИБО ЗА ВНИМАНИЕ!</a:t>
            </a:r>
            <a:br>
              <a:rPr lang="ru-RU" sz="4400" dirty="0" smtClean="0">
                <a:solidFill>
                  <a:schemeClr val="accent3"/>
                </a:solidFill>
              </a:rPr>
            </a:br>
            <a:endParaRPr lang="ru-RU" dirty="0"/>
          </a:p>
        </p:txBody>
      </p:sp>
      <p:pic>
        <p:nvPicPr>
          <p:cNvPr id="28676" name="Picture 3" descr="C:\Users\Аня\Desktop\Портфолио на конкурс\himij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2062163"/>
            <a:ext cx="32480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743852" cy="1153494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Вопросы: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1785938"/>
            <a:ext cx="8215312" cy="3214687"/>
          </a:xfrm>
        </p:spPr>
        <p:txBody>
          <a:bodyPr/>
          <a:lstStyle/>
          <a:p>
            <a:pPr marR="0" eaLnBrk="1" hangingPunct="1">
              <a:buFont typeface="Wingdings" pitchFamily="2" charset="2"/>
              <a:buChar char="ü"/>
            </a:pPr>
            <a:r>
              <a:rPr lang="ru-RU" sz="2800" smtClean="0">
                <a:solidFill>
                  <a:srgbClr val="C00000"/>
                </a:solidFill>
              </a:rPr>
              <a:t>Что такое  «вытеснительный  ряд» галогенов?</a:t>
            </a:r>
          </a:p>
          <a:p>
            <a:pPr marR="0" eaLnBrk="1" hangingPunct="1">
              <a:buFont typeface="Wingdings" pitchFamily="2" charset="2"/>
              <a:buChar char="ü"/>
            </a:pPr>
            <a:r>
              <a:rPr lang="ru-RU" sz="2800" smtClean="0">
                <a:solidFill>
                  <a:srgbClr val="C00000"/>
                </a:solidFill>
              </a:rPr>
              <a:t>Какой химический реагент помогает распознать одновременно все галогенид-анионы?</a:t>
            </a:r>
          </a:p>
          <a:p>
            <a:pPr marR="0" eaLnBrk="1" hangingPunct="1">
              <a:buFont typeface="Wingdings" pitchFamily="2" charset="2"/>
              <a:buChar char="ü"/>
            </a:pPr>
            <a:r>
              <a:rPr lang="ru-RU" sz="2800" smtClean="0">
                <a:solidFill>
                  <a:srgbClr val="C00000"/>
                </a:solidFill>
              </a:rPr>
              <a:t>Где и как применяются галогены и их соединения?</a:t>
            </a:r>
          </a:p>
          <a:p>
            <a:pPr marR="0"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ня\Desktop\00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1000125"/>
            <a:ext cx="2024062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5429250" y="2714625"/>
            <a:ext cx="3714750" cy="85725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Плавиковый шпат</a:t>
            </a: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1785918" y="4143380"/>
            <a:ext cx="6500858" cy="1571636"/>
          </a:xfrm>
          <a:prstGeom prst="flowChartPunchedTap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u="sng" dirty="0"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Фтор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от греческого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phthoros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– разрушение, гибель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43313" y="214313"/>
            <a:ext cx="1928812" cy="121443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84A311"/>
                </a:solidFill>
              </a:rPr>
              <a:t>Фтор</a:t>
            </a:r>
            <a:r>
              <a:rPr lang="ru-RU" dirty="0">
                <a:solidFill>
                  <a:srgbClr val="84A311"/>
                </a:solidFill>
              </a:rPr>
              <a:t> </a:t>
            </a:r>
          </a:p>
        </p:txBody>
      </p:sp>
      <p:pic>
        <p:nvPicPr>
          <p:cNvPr id="12294" name="Picture 2" descr="C:\Users\Аня\Desktop\Henri_Moiss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44475"/>
            <a:ext cx="186055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357188" y="2857500"/>
            <a:ext cx="3500437" cy="7143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Анри </a:t>
            </a:r>
            <a:r>
              <a:rPr lang="ru-RU" sz="2400" b="1" dirty="0" err="1"/>
              <a:t>Муассан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2000250" y="4357688"/>
            <a:ext cx="6429375" cy="1357312"/>
          </a:xfrm>
          <a:prstGeom prst="flowChartPunchedTape">
            <a:avLst/>
          </a:prstGeom>
          <a:solidFill>
            <a:srgbClr val="CC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Хлор от греческого </a:t>
            </a:r>
            <a:r>
              <a:rPr lang="en-US" sz="2800" b="1" dirty="0" err="1">
                <a:solidFill>
                  <a:srgbClr val="C00000"/>
                </a:solidFill>
              </a:rPr>
              <a:t>chlōros</a:t>
            </a:r>
            <a:r>
              <a:rPr lang="en-US" sz="2800" b="1" dirty="0"/>
              <a:t> — </a:t>
            </a:r>
            <a:r>
              <a:rPr lang="ru-RU" sz="2800" b="1" dirty="0"/>
              <a:t>жёлто-зелёный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625" y="2143125"/>
            <a:ext cx="3929063" cy="7858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Хлор входит в состав минерала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</a:rPr>
              <a:t>галита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</a:rPr>
              <a:t>NаCl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) </a:t>
            </a:r>
          </a:p>
        </p:txBody>
      </p:sp>
      <p:pic>
        <p:nvPicPr>
          <p:cNvPr id="13316" name="Picture 2" descr="C:\Users\Аня\Desktop\Schee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3" y="293688"/>
            <a:ext cx="1960562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857250" y="3071813"/>
            <a:ext cx="3786188" cy="7143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Карл Вильгельм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Шееле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3318" name="Picture 3" descr="C:\Users\Аня\Desktop\gali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357188"/>
            <a:ext cx="2119313" cy="16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3429000" y="214313"/>
            <a:ext cx="2357438" cy="15716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6600"/>
                </a:solidFill>
              </a:rPr>
              <a:t>Хлор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00438" y="571500"/>
            <a:ext cx="2571750" cy="16430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</a:rPr>
              <a:t>Бром</a:t>
            </a:r>
          </a:p>
        </p:txBody>
      </p:sp>
      <p:pic>
        <p:nvPicPr>
          <p:cNvPr id="14339" name="Picture 2" descr="C:\Users\Аня\Desktop\150px-Brom_a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0"/>
            <a:ext cx="1905000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C:\Users\Аня\Desktop\12550155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85750"/>
            <a:ext cx="209391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642938" y="3143250"/>
            <a:ext cx="3000375" cy="6429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tx1"/>
                </a:solidFill>
              </a:rPr>
              <a:t>Антуан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Жером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Балар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57290" y="4786322"/>
            <a:ext cx="7572428" cy="1285884"/>
          </a:xfrm>
          <a:prstGeom prst="roundRect">
            <a:avLst/>
          </a:prstGeom>
        </p:spPr>
        <p:style>
          <a:lnRef idx="2">
            <a:schemeClr val="accent6"/>
          </a:lnRef>
          <a:fillRef idx="1002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Название элемента происходит от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tooltip="Древнегреческий язык"/>
              </a:rPr>
              <a:t>др.-греч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tooltip="Древнегреческий язык"/>
              </a:rPr>
              <a:t>.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βρῶμος 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—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tooltip="Вонь"/>
              </a:rPr>
              <a:t>зловоние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Аня\Desktop\Bernard_Courto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500063"/>
            <a:ext cx="1928812" cy="24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571500" y="3214688"/>
            <a:ext cx="3000375" cy="7143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Бернар </a:t>
            </a:r>
            <a:r>
              <a:rPr lang="ru-RU" sz="2400" dirty="0" err="1">
                <a:solidFill>
                  <a:schemeClr val="tx1"/>
                </a:solidFill>
              </a:rPr>
              <a:t>Куртуа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5357826"/>
            <a:ext cx="5643602" cy="928694"/>
          </a:xfrm>
          <a:prstGeom prst="roundRect">
            <a:avLst/>
          </a:prstGeom>
        </p:spPr>
        <p:style>
          <a:lnRef idx="2">
            <a:schemeClr val="accent5"/>
          </a:lnRef>
          <a:fillRef idx="1003">
            <a:schemeClr val="lt2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йод (от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hlinkClick r:id="rId3" tooltip="Древнегреческий язык"/>
              </a:rPr>
              <a:t>др.-греч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hlinkClick r:id="rId3" tooltip="Древнегреческий язык"/>
              </a:rPr>
              <a:t>.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ἰώδης 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— «фиалковый (фиолетовый)»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8" y="285750"/>
            <a:ext cx="2714625" cy="16430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7030A0"/>
                </a:solidFill>
              </a:rPr>
              <a:t>Йод</a:t>
            </a:r>
          </a:p>
        </p:txBody>
      </p:sp>
      <p:pic>
        <p:nvPicPr>
          <p:cNvPr id="15366" name="Picture 3" descr="C:\Users\Аня\Desktop\рпквер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25" y="428625"/>
            <a:ext cx="221456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5" descr="C:\Users\Аня\Desktop\Iod_kristal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38" y="2619375"/>
            <a:ext cx="3249612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14438" y="285750"/>
            <a:ext cx="3286125" cy="17859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002060"/>
                </a:solidFill>
              </a:rPr>
              <a:t>Астат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43313" y="4786313"/>
            <a:ext cx="5214937" cy="17859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071938" y="5000625"/>
            <a:ext cx="435768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Впервые астат был получен искусственно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Корсон, Дэйл Рэймонд (страница отсутствует)"/>
              </a:rPr>
              <a:t>Д.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2" tooltip="Корсон, Дэйл Рэймонд (страница отсутствует)"/>
              </a:rPr>
              <a:t>Корсоном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3" tooltip="Маккензи, Кеннет Росс (страница отсутствует)"/>
              </a:rPr>
              <a:t>К. Р. 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3" tooltip="Маккензи, Кеннет Росс (страница отсутствует)"/>
              </a:rPr>
              <a:t>Маккензи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Сегре, Эмилио Джино"/>
              </a:rPr>
              <a:t>Э.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4" tooltip="Сегре, Эмилио Джино"/>
              </a:rPr>
              <a:t>Сегре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28794" y="2643182"/>
            <a:ext cx="6429420" cy="14287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5"/>
                  <a:tile tx="0" ty="0" sx="100000" sy="100000" flip="none" algn="tl"/>
                </a:blipFill>
              </a:rPr>
              <a:t>Аста́т</a:t>
            </a: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5"/>
                  <a:tile tx="0" ty="0" sx="100000" sy="100000" flip="none" algn="tl"/>
                </a:blipFill>
              </a:rPr>
              <a:t> (от </a:t>
            </a:r>
            <a:r>
              <a:rPr lang="ru-RU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5"/>
                  <a:tile tx="0" ty="0" sx="100000" sy="100000" flip="none" algn="tl"/>
                </a:blipFill>
                <a:hlinkClick r:id="rId6" tooltip="Древнегреческий язык"/>
              </a:rPr>
              <a:t>др.-греч</a:t>
            </a: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5"/>
                  <a:tile tx="0" ty="0" sx="100000" sy="100000" flip="none" algn="tl"/>
                </a:blipFill>
                <a:hlinkClick r:id="rId6" tooltip="Древнегреческий язык"/>
              </a:rPr>
              <a:t>.</a:t>
            </a: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5"/>
                  <a:tile tx="0" ty="0" sx="100000" sy="100000" flip="none" algn="tl"/>
                </a:blipFill>
              </a:rPr>
              <a:t> </a:t>
            </a:r>
            <a:r>
              <a:rPr lang="ru-RU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5"/>
                  <a:tile tx="0" ty="0" sx="100000" sy="100000" flip="none" algn="tl"/>
                </a:blipFill>
              </a:rPr>
              <a:t>ἄστατος </a:t>
            </a: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5"/>
                  <a:tile tx="0" ty="0" sx="100000" sy="100000" flip="none" algn="tl"/>
                </a:blipFill>
              </a:rPr>
              <a:t>— «неустойчивый»)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0" y="0"/>
            <a:ext cx="8643938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600" b="1" i="1" u="sng">
              <a:latin typeface="Calibri" pitchFamily="34" charset="0"/>
              <a:cs typeface="Times New Roman" pitchFamily="18" charset="0"/>
            </a:endParaRPr>
          </a:p>
          <a:p>
            <a:endParaRPr lang="ru-RU" sz="1600" b="1" i="1" u="sng">
              <a:latin typeface="Calibri" pitchFamily="34" charset="0"/>
              <a:cs typeface="Times New Roman" pitchFamily="18" charset="0"/>
            </a:endParaRPr>
          </a:p>
          <a:p>
            <a:endParaRPr lang="ru-RU" sz="1600" b="1" i="1" u="sng">
              <a:latin typeface="Calibri" pitchFamily="34" charset="0"/>
              <a:cs typeface="Times New Roman" pitchFamily="18" charset="0"/>
            </a:endParaRPr>
          </a:p>
          <a:p>
            <a:endParaRPr lang="ru-RU" sz="1600" b="1" i="1" u="sng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3600" b="1" i="1" u="sng">
                <a:solidFill>
                  <a:srgbClr val="39639D"/>
                </a:solidFill>
                <a:latin typeface="Calibri" pitchFamily="34" charset="0"/>
                <a:cs typeface="Times New Roman" pitchFamily="18" charset="0"/>
              </a:rPr>
              <a:t>Лабораторная работа на тему: </a:t>
            </a:r>
          </a:p>
          <a:p>
            <a:pPr algn="ctr"/>
            <a:r>
              <a:rPr lang="ru-RU" sz="3600" b="1" i="1" u="sng">
                <a:solidFill>
                  <a:srgbClr val="39639D"/>
                </a:solidFill>
                <a:latin typeface="Calibri" pitchFamily="34" charset="0"/>
                <a:cs typeface="Times New Roman" pitchFamily="18" charset="0"/>
              </a:rPr>
              <a:t>«Галогены и их соединения»</a:t>
            </a:r>
            <a:endParaRPr lang="ru-RU" sz="3600">
              <a:solidFill>
                <a:srgbClr val="39639D"/>
              </a:solidFill>
            </a:endParaRPr>
          </a:p>
          <a:p>
            <a:pPr eaLnBrk="0" hangingPunct="0"/>
            <a:r>
              <a:rPr lang="ru-RU" sz="3600" b="1" u="sng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Внимание! </a:t>
            </a:r>
          </a:p>
          <a:p>
            <a:pPr eaLnBrk="0" hangingPunct="0"/>
            <a:endParaRPr lang="ru-RU" sz="2800" b="1" u="sng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3200" i="1">
                <a:solidFill>
                  <a:srgbClr val="006600"/>
                </a:solidFill>
                <a:latin typeface="Calibri" pitchFamily="34" charset="0"/>
                <a:cs typeface="Times New Roman" pitchFamily="18" charset="0"/>
              </a:rPr>
              <a:t>Инструкция по технике безопасности:</a:t>
            </a:r>
          </a:p>
          <a:p>
            <a:pPr eaLnBrk="0" hangingPunct="0"/>
            <a:endParaRPr lang="ru-RU" sz="2800"/>
          </a:p>
          <a:p>
            <a:pPr eaLnBrk="0" hangingPunct="0">
              <a:buFontTx/>
              <a:buChar char="•"/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Хлорная вода должна находиться</a:t>
            </a:r>
          </a:p>
          <a:p>
            <a:pPr eaLnBrk="0" hangingPunct="0"/>
            <a:r>
              <a:rPr lang="ru-RU" sz="2800">
                <a:latin typeface="Calibri" pitchFamily="34" charset="0"/>
                <a:cs typeface="Times New Roman" pitchFamily="18" charset="0"/>
              </a:rPr>
              <a:t> в плотно закрытом сосуде.</a:t>
            </a:r>
            <a:endParaRPr lang="ru-RU" sz="2800"/>
          </a:p>
          <a:p>
            <a:pPr eaLnBrk="0" hangingPunct="0">
              <a:buFontTx/>
              <a:buChar char="•"/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Нитрат серебра оставляет на коже рук</a:t>
            </a:r>
          </a:p>
          <a:p>
            <a:pPr eaLnBrk="0" hangingPunct="0"/>
            <a:r>
              <a:rPr lang="ru-RU" sz="2800">
                <a:latin typeface="Calibri" pitchFamily="34" charset="0"/>
                <a:cs typeface="Times New Roman" pitchFamily="18" charset="0"/>
              </a:rPr>
              <a:t> черные пятна.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385</Words>
  <Application>Microsoft Office PowerPoint</Application>
  <PresentationFormat>Экран (4:3)</PresentationFormat>
  <Paragraphs>104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Times New Roman</vt:lpstr>
      <vt:lpstr>Открытая</vt:lpstr>
      <vt:lpstr>Галогены и их соединения</vt:lpstr>
      <vt:lpstr>Слайд 2</vt:lpstr>
      <vt:lpstr>Вопросы: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ПРИМЕНЕНИЕ ГАЛОГЕНОВ</vt:lpstr>
      <vt:lpstr>Слайд 13</vt:lpstr>
      <vt:lpstr>Слайд 14</vt:lpstr>
      <vt:lpstr>Слайд 15</vt:lpstr>
      <vt:lpstr>Слайд 16</vt:lpstr>
      <vt:lpstr>Слайд 17</vt:lpstr>
      <vt:lpstr>Слайд 18</vt:lpstr>
      <vt:lpstr>ВЫВОДЫ </vt:lpstr>
      <vt:lpstr> 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Аня</cp:lastModifiedBy>
  <cp:revision>38</cp:revision>
  <dcterms:created xsi:type="dcterms:W3CDTF">2010-11-28T18:38:49Z</dcterms:created>
  <dcterms:modified xsi:type="dcterms:W3CDTF">2012-01-05T21:41:54Z</dcterms:modified>
</cp:coreProperties>
</file>