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7" r:id="rId4"/>
    <p:sldId id="258" r:id="rId5"/>
    <p:sldId id="259" r:id="rId6"/>
    <p:sldId id="263" r:id="rId7"/>
    <p:sldId id="266" r:id="rId8"/>
    <p:sldId id="264" r:id="rId9"/>
    <p:sldId id="265" r:id="rId10"/>
    <p:sldId id="270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5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5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4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7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3" y="147085"/>
            <a:ext cx="8810847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24.02.2009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s1128.ru/predmet/izo3/DrGrVaz/11.htm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s1128.ru/predmet/izo3/DrGrVaz/17.ht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eg"/><Relationship Id="rId5" Type="http://schemas.openxmlformats.org/officeDocument/2006/relationships/image" Target="../media/image26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31.jpeg"/><Relationship Id="rId18" Type="http://schemas.openxmlformats.org/officeDocument/2006/relationships/image" Target="../media/image33.jpeg"/><Relationship Id="rId3" Type="http://schemas.openxmlformats.org/officeDocument/2006/relationships/image" Target="../media/image19.jpeg"/><Relationship Id="rId21" Type="http://schemas.openxmlformats.org/officeDocument/2006/relationships/image" Target="../media/image27.jpeg"/><Relationship Id="rId7" Type="http://schemas.openxmlformats.org/officeDocument/2006/relationships/image" Target="../media/image36.png"/><Relationship Id="rId12" Type="http://schemas.openxmlformats.org/officeDocument/2006/relationships/image" Target="../media/image23.jpeg"/><Relationship Id="rId17" Type="http://schemas.openxmlformats.org/officeDocument/2006/relationships/image" Target="../media/image18.jpeg"/><Relationship Id="rId2" Type="http://schemas.openxmlformats.org/officeDocument/2006/relationships/image" Target="../media/image34.jpeg"/><Relationship Id="rId16" Type="http://schemas.openxmlformats.org/officeDocument/2006/relationships/image" Target="../media/image20.png"/><Relationship Id="rId20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37.jpeg"/><Relationship Id="rId24" Type="http://schemas.openxmlformats.org/officeDocument/2006/relationships/image" Target="../media/image29.jpeg"/><Relationship Id="rId5" Type="http://schemas.openxmlformats.org/officeDocument/2006/relationships/image" Target="../media/image30.jpeg"/><Relationship Id="rId15" Type="http://schemas.openxmlformats.org/officeDocument/2006/relationships/image" Target="../media/image24.png"/><Relationship Id="rId23" Type="http://schemas.openxmlformats.org/officeDocument/2006/relationships/image" Target="../media/image22.jpeg"/><Relationship Id="rId10" Type="http://schemas.openxmlformats.org/officeDocument/2006/relationships/image" Target="../media/image17.jpeg"/><Relationship Id="rId19" Type="http://schemas.openxmlformats.org/officeDocument/2006/relationships/image" Target="../media/image25.png"/><Relationship Id="rId4" Type="http://schemas.openxmlformats.org/officeDocument/2006/relationships/image" Target="../media/image7.png"/><Relationship Id="rId9" Type="http://schemas.openxmlformats.org/officeDocument/2006/relationships/image" Target="../media/image32.jpeg"/><Relationship Id="rId14" Type="http://schemas.openxmlformats.org/officeDocument/2006/relationships/image" Target="../media/image28.jpeg"/><Relationship Id="rId22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1128.ru/predmet/izo3/DrGrVaz/8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8229600" cy="107157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Древнегреческие вазы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www.s1128.ru/predmet/izo3/DrGrVaz/11m.jpg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214686"/>
            <a:ext cx="332900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s1128.ru/predmet/izo3/DrGrVaz/17s.jpg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2143116"/>
            <a:ext cx="321471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амфора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2571768" cy="3729064"/>
          </a:xfrm>
        </p:spPr>
      </p:pic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42910" y="5429264"/>
            <a:ext cx="7858180" cy="1428736"/>
          </a:xfrm>
        </p:spPr>
        <p:txBody>
          <a:bodyPr>
            <a:no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Разнообразие форм греческих ваз</a:t>
            </a:r>
            <a:endParaRPr lang="ru-RU" sz="3600" dirty="0"/>
          </a:p>
        </p:txBody>
      </p:sp>
      <p:pic>
        <p:nvPicPr>
          <p:cNvPr id="4" name="Рисунок 3" descr="виды ваз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3143248"/>
            <a:ext cx="4076700" cy="1971675"/>
          </a:xfrm>
          <a:prstGeom prst="rect">
            <a:avLst/>
          </a:prstGeom>
        </p:spPr>
      </p:pic>
      <p:pic>
        <p:nvPicPr>
          <p:cNvPr id="5" name="Содержимое 3" descr="ваза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285728"/>
            <a:ext cx="3364523" cy="2357454"/>
          </a:xfrm>
          <a:prstGeom prst="rect">
            <a:avLst/>
          </a:prstGeom>
        </p:spPr>
      </p:pic>
      <p:pic>
        <p:nvPicPr>
          <p:cNvPr id="8" name="Содержимое 6" descr="ойнохой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40" y="2643182"/>
            <a:ext cx="2000264" cy="2900383"/>
          </a:xfrm>
          <a:prstGeom prst="rect">
            <a:avLst/>
          </a:prstGeom>
        </p:spPr>
      </p:pic>
      <p:pic>
        <p:nvPicPr>
          <p:cNvPr id="9" name="Содержимое 4" descr="кратер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7884" y="0"/>
            <a:ext cx="2143140" cy="307754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ифо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3071810"/>
            <a:ext cx="2286000" cy="15748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74" y="3225874"/>
            <a:ext cx="804672" cy="804672"/>
          </a:xfrm>
          <a:prstGeom prst="rect">
            <a:avLst/>
          </a:prstGeom>
        </p:spPr>
      </p:pic>
      <p:pic>
        <p:nvPicPr>
          <p:cNvPr id="6" name="Рисунок 5" descr="амфора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085" y="2792372"/>
            <a:ext cx="1771650" cy="1971675"/>
          </a:xfrm>
          <a:prstGeom prst="rect">
            <a:avLst/>
          </a:prstGeom>
        </p:spPr>
      </p:pic>
      <p:pic>
        <p:nvPicPr>
          <p:cNvPr id="7" name="Рисунок 6" descr="амфора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1785926"/>
            <a:ext cx="2540000" cy="3683000"/>
          </a:xfrm>
          <a:prstGeom prst="rect">
            <a:avLst/>
          </a:prstGeom>
        </p:spPr>
      </p:pic>
      <p:pic>
        <p:nvPicPr>
          <p:cNvPr id="8" name="Рисунок 7" descr="амфора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0910" y="3335260"/>
            <a:ext cx="1270000" cy="1485900"/>
          </a:xfrm>
          <a:prstGeom prst="rect">
            <a:avLst/>
          </a:prstGeom>
        </p:spPr>
      </p:pic>
      <p:pic>
        <p:nvPicPr>
          <p:cNvPr id="9" name="Рисунок 8" descr="амфора геракл и афин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3175000"/>
            <a:ext cx="2540000" cy="3683000"/>
          </a:xfrm>
          <a:prstGeom prst="rect">
            <a:avLst/>
          </a:prstGeom>
        </p:spPr>
      </p:pic>
      <p:pic>
        <p:nvPicPr>
          <p:cNvPr id="10" name="Рисунок 9" descr="амфора крит.bm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0085" y="3392372"/>
            <a:ext cx="1771650" cy="1971675"/>
          </a:xfrm>
          <a:prstGeom prst="rect">
            <a:avLst/>
          </a:prstGeom>
        </p:spPr>
      </p:pic>
      <p:pic>
        <p:nvPicPr>
          <p:cNvPr id="11" name="Рисунок 10" descr="бегуны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357826"/>
            <a:ext cx="1384300" cy="1054100"/>
          </a:xfrm>
          <a:prstGeom prst="rect">
            <a:avLst/>
          </a:prstGeom>
        </p:spPr>
      </p:pic>
      <p:pic>
        <p:nvPicPr>
          <p:cNvPr id="12" name="Рисунок 11" descr="ваза1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8926" y="5286388"/>
            <a:ext cx="1866900" cy="1308100"/>
          </a:xfrm>
          <a:prstGeom prst="rect">
            <a:avLst/>
          </a:prstGeom>
        </p:spPr>
      </p:pic>
      <p:pic>
        <p:nvPicPr>
          <p:cNvPr id="13" name="Рисунок 12" descr="ваза2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43306" y="2357430"/>
            <a:ext cx="2981325" cy="4191000"/>
          </a:xfrm>
          <a:prstGeom prst="rect">
            <a:avLst/>
          </a:prstGeom>
        </p:spPr>
      </p:pic>
      <p:pic>
        <p:nvPicPr>
          <p:cNvPr id="14" name="Рисунок 13" descr="ваза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2000240"/>
            <a:ext cx="1786146" cy="1321181"/>
          </a:xfrm>
          <a:prstGeom prst="rect">
            <a:avLst/>
          </a:prstGeom>
        </p:spPr>
      </p:pic>
      <p:pic>
        <p:nvPicPr>
          <p:cNvPr id="15" name="Рисунок 14" descr="ваза4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86446" y="2214554"/>
            <a:ext cx="1295392" cy="1943088"/>
          </a:xfrm>
          <a:prstGeom prst="rect">
            <a:avLst/>
          </a:prstGeom>
        </p:spPr>
      </p:pic>
      <p:pic>
        <p:nvPicPr>
          <p:cNvPr id="16" name="Рисунок 15" descr="виды ваз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43504" y="214290"/>
            <a:ext cx="1476040" cy="713879"/>
          </a:xfrm>
          <a:prstGeom prst="rect">
            <a:avLst/>
          </a:prstGeom>
        </p:spPr>
      </p:pic>
      <p:pic>
        <p:nvPicPr>
          <p:cNvPr id="17" name="Рисунок 16" descr="кентавр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57290" y="357166"/>
            <a:ext cx="2886075" cy="2914650"/>
          </a:xfrm>
          <a:prstGeom prst="rect">
            <a:avLst/>
          </a:prstGeom>
        </p:spPr>
      </p:pic>
      <p:pic>
        <p:nvPicPr>
          <p:cNvPr id="18" name="Рисунок 17" descr="керамика греция.bmp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3702" y="0"/>
            <a:ext cx="2066925" cy="1543050"/>
          </a:xfrm>
          <a:prstGeom prst="rect">
            <a:avLst/>
          </a:prstGeom>
        </p:spPr>
      </p:pic>
      <p:pic>
        <p:nvPicPr>
          <p:cNvPr id="19" name="Рисунок 18" descr="керамика греция2.bmp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1771650" cy="1971675"/>
          </a:xfrm>
          <a:prstGeom prst="rect">
            <a:avLst/>
          </a:prstGeom>
        </p:spPr>
      </p:pic>
      <p:pic>
        <p:nvPicPr>
          <p:cNvPr id="20" name="Рисунок 19" descr="кратер.jpe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86266" y="5678566"/>
            <a:ext cx="399288" cy="399288"/>
          </a:xfrm>
          <a:prstGeom prst="rect">
            <a:avLst/>
          </a:prstGeom>
        </p:spPr>
      </p:pic>
      <p:pic>
        <p:nvPicPr>
          <p:cNvPr id="21" name="Рисунок 20" descr="кратер1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429520" y="4429132"/>
            <a:ext cx="1331652" cy="1912252"/>
          </a:xfrm>
          <a:prstGeom prst="rect">
            <a:avLst/>
          </a:prstGeom>
        </p:spPr>
      </p:pic>
      <p:pic>
        <p:nvPicPr>
          <p:cNvPr id="22" name="Рисунок 21" descr="меандр.bmp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00496" y="428604"/>
            <a:ext cx="1771650" cy="1971675"/>
          </a:xfrm>
          <a:prstGeom prst="rect">
            <a:avLst/>
          </a:prstGeom>
        </p:spPr>
      </p:pic>
      <p:pic>
        <p:nvPicPr>
          <p:cNvPr id="23" name="Рисунок 22" descr="микенский кратер.jp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83510" y="6213910"/>
            <a:ext cx="304800" cy="228600"/>
          </a:xfrm>
          <a:prstGeom prst="rect">
            <a:avLst/>
          </a:prstGeom>
        </p:spPr>
      </p:pic>
      <p:pic>
        <p:nvPicPr>
          <p:cNvPr id="24" name="Рисунок 23" descr="одиссей и циклоп.jp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86446" y="5143512"/>
            <a:ext cx="1524000" cy="1270000"/>
          </a:xfrm>
          <a:prstGeom prst="rect">
            <a:avLst/>
          </a:prstGeom>
        </p:spPr>
      </p:pic>
      <p:pic>
        <p:nvPicPr>
          <p:cNvPr id="25" name="Рисунок 24" descr="ойнохойя.jp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643702" y="2786058"/>
            <a:ext cx="1524000" cy="2209800"/>
          </a:xfrm>
          <a:prstGeom prst="rect">
            <a:avLst/>
          </a:prstGeom>
        </p:spPr>
      </p:pic>
      <p:pic>
        <p:nvPicPr>
          <p:cNvPr id="27" name="Рисунок 26" descr="осминоги.jp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715008" y="928670"/>
            <a:ext cx="1074407" cy="1242575"/>
          </a:xfrm>
          <a:prstGeom prst="rect">
            <a:avLst/>
          </a:prstGeom>
        </p:spPr>
      </p:pic>
      <p:pic>
        <p:nvPicPr>
          <p:cNvPr id="28" name="Рисунок 27" descr="пелика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143768" y="1071546"/>
            <a:ext cx="1524000" cy="23114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42910" y="5572140"/>
            <a:ext cx="7656256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теперь вы попробуйте представить себя греческими мастерами ваз!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2143116"/>
            <a:ext cx="2804967" cy="201607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1431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   </a:t>
            </a:r>
            <a:r>
              <a:rPr lang="ru-RU" sz="3600" dirty="0" smtClean="0">
                <a:solidFill>
                  <a:schemeClr val="bg2"/>
                </a:solidFill>
              </a:rPr>
              <a:t>Слова «Сосуды», «посуда» на латинском – «Вазы». В Древней Греции они изготовлялись из обожженной глины.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pic>
        <p:nvPicPr>
          <p:cNvPr id="5" name="Рисунок 4" descr="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571744"/>
            <a:ext cx="1457906" cy="2474022"/>
          </a:xfrm>
          <a:prstGeom prst="rect">
            <a:avLst/>
          </a:prstGeom>
        </p:spPr>
      </p:pic>
      <p:pic>
        <p:nvPicPr>
          <p:cNvPr id="6" name="Рисунок 5" descr="amfora6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2571744"/>
            <a:ext cx="1524000" cy="2032000"/>
          </a:xfrm>
          <a:prstGeom prst="rect">
            <a:avLst/>
          </a:prstGeom>
        </p:spPr>
      </p:pic>
      <p:pic>
        <p:nvPicPr>
          <p:cNvPr id="7" name="Рисунок 6" descr="амфора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992" y="4286256"/>
            <a:ext cx="1771650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Чернофигурный стиль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 descr="http://www.s1128.ru/predmet/izo3/DrGrVaz/8m.jpg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00438"/>
            <a:ext cx="239555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estival.1september.ru/articles/410996/img1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7124" y="1785926"/>
            <a:ext cx="4262461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festival.1september.ru/articles/410996/img1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643050"/>
            <a:ext cx="221932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Краснофигурный стиль</a:t>
            </a:r>
            <a:endParaRPr lang="ru-RU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4" name="Содержимое 3" descr="http://festival.1september.ru/articles/410996/img1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407196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estival.1september.ru/articles/410996/img1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928802"/>
            <a:ext cx="350046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072462" cy="121444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Меандр – орнамент, в виде непрерывной изогнутой под прямым углом линией </a:t>
            </a:r>
            <a:endParaRPr lang="ru-RU" sz="32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Содержимое 3" descr="http://festival.1september.ru/articles/410996/img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71744"/>
            <a:ext cx="5057796" cy="3704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estival.1september.ru/articles/410996/Image141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5429264"/>
            <a:ext cx="2286016" cy="75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festival.1september.ru/articles/410996/Image1413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429132"/>
            <a:ext cx="2314575" cy="64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festival.1september.ru/articles/410996/img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000372"/>
            <a:ext cx="30194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ваза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57224" y="785794"/>
            <a:ext cx="2981325" cy="4191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143636" y="642918"/>
            <a:ext cx="1984248" cy="373380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...То вазы – гиганты,</a:t>
            </a:r>
            <a:br>
              <a:rPr lang="ru-RU" sz="2200" dirty="0" smtClean="0"/>
            </a:br>
            <a:r>
              <a:rPr lang="ru-RU" sz="2200" dirty="0" smtClean="0"/>
              <a:t>то карлики вазы,</a:t>
            </a:r>
            <a:br>
              <a:rPr lang="ru-RU" sz="2200" dirty="0" smtClean="0"/>
            </a:br>
            <a:r>
              <a:rPr lang="ru-RU" sz="2200" dirty="0" smtClean="0"/>
              <a:t>и каждая ваза с рисунком – рассказом!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Рисунок 8" descr="кратер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3929066"/>
            <a:ext cx="2500330" cy="25003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71472" y="500042"/>
            <a:ext cx="1785950" cy="1785950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429388" y="285728"/>
            <a:ext cx="2336660" cy="614366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Сюжетами для росписей служили легенды и мифы, сцены повседневной жизни, школьные уроки, соревнования атлетов.</a:t>
            </a:r>
          </a:p>
          <a:p>
            <a:r>
              <a:rPr lang="ru-RU" sz="1800" dirty="0" smtClean="0"/>
              <a:t>         Прекрасные расписные вазы были любимы греками и известны за пределами Греции.</a:t>
            </a:r>
          </a:p>
        </p:txBody>
      </p:sp>
      <p:pic>
        <p:nvPicPr>
          <p:cNvPr id="6" name="Рисунок 5" descr="керамика греция2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571480"/>
            <a:ext cx="1771650" cy="1971675"/>
          </a:xfrm>
          <a:prstGeom prst="rect">
            <a:avLst/>
          </a:prstGeom>
        </p:spPr>
      </p:pic>
      <p:pic>
        <p:nvPicPr>
          <p:cNvPr id="7" name="Рисунок 6" descr="бегуны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794" y="2071678"/>
            <a:ext cx="2322462" cy="1768480"/>
          </a:xfrm>
          <a:prstGeom prst="rect">
            <a:avLst/>
          </a:prstGeom>
        </p:spPr>
      </p:pic>
      <p:pic>
        <p:nvPicPr>
          <p:cNvPr id="8" name="Рисунок 7" descr="осминоги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3863614"/>
            <a:ext cx="2000264" cy="2313349"/>
          </a:xfrm>
          <a:prstGeom prst="rect">
            <a:avLst/>
          </a:prstGeom>
        </p:spPr>
      </p:pic>
      <p:pic>
        <p:nvPicPr>
          <p:cNvPr id="9" name="Рисунок 8" descr="ваза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4810" y="3643314"/>
            <a:ext cx="1790704" cy="26860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керамика греция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9607" y="857232"/>
            <a:ext cx="4325256" cy="3228993"/>
          </a:xfrm>
        </p:spPr>
      </p:pic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781800" y="642918"/>
            <a:ext cx="1984248" cy="4691082"/>
          </a:xfrm>
        </p:spPr>
        <p:txBody>
          <a:bodyPr/>
          <a:lstStyle/>
          <a:p>
            <a:r>
              <a:rPr lang="ru-RU" dirty="0" smtClean="0"/>
              <a:t>Сражается с Гектором  грозный Ахилл</a:t>
            </a:r>
            <a:br>
              <a:rPr lang="ru-RU" dirty="0" smtClean="0"/>
            </a:br>
            <a:r>
              <a:rPr lang="ru-RU" dirty="0" smtClean="0"/>
              <a:t>(и Гектор, как видно, лишается сил)...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478632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 вот Артемида, богиня охоты,</a:t>
            </a:r>
            <a:br>
              <a:rPr lang="ru-RU" dirty="0" smtClean="0"/>
            </a:br>
            <a:r>
              <a:rPr lang="ru-RU" dirty="0" smtClean="0"/>
              <a:t>их меткого лука стреляет в кого-то.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Содержимое 3" descr="меандр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3500438"/>
            <a:ext cx="1771650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ойнохойя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786182" y="2000240"/>
            <a:ext cx="1524000" cy="2209800"/>
          </a:xfrm>
        </p:spPr>
      </p:pic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А этой на лире играет Орфей.</a:t>
            </a:r>
            <a:br>
              <a:rPr lang="ru-RU" dirty="0" smtClean="0"/>
            </a:br>
            <a:r>
              <a:rPr lang="ru-RU" dirty="0" smtClean="0"/>
              <a:t>А это вручают спортивный трофей,</a:t>
            </a:r>
            <a:br>
              <a:rPr lang="ru-RU" dirty="0" smtClean="0"/>
            </a:br>
            <a:r>
              <a:rPr lang="ru-RU" dirty="0" smtClean="0"/>
              <a:t>А вот – Одиссей, подающий советы.</a:t>
            </a:r>
            <a:br>
              <a:rPr lang="ru-RU" dirty="0" smtClean="0"/>
            </a:br>
            <a:r>
              <a:rPr lang="ru-RU" dirty="0" smtClean="0"/>
              <a:t>А это – кентавры...</a:t>
            </a:r>
            <a:br>
              <a:rPr lang="ru-RU" dirty="0" smtClean="0"/>
            </a:br>
            <a:r>
              <a:rPr lang="ru-RU" dirty="0" smtClean="0"/>
              <a:t>А это...</a:t>
            </a:r>
            <a:br>
              <a:rPr lang="ru-RU" dirty="0" smtClean="0"/>
            </a:br>
            <a:r>
              <a:rPr lang="ru-RU" dirty="0" smtClean="0"/>
              <a:t>            А это....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11" descr="одиссей и цикло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4286256"/>
            <a:ext cx="1975505" cy="1646254"/>
          </a:xfrm>
          <a:prstGeom prst="rect">
            <a:avLst/>
          </a:prstGeom>
        </p:spPr>
      </p:pic>
      <p:pic>
        <p:nvPicPr>
          <p:cNvPr id="9" name="Рисунок 8" descr="кентав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3214686"/>
            <a:ext cx="2886075" cy="2914650"/>
          </a:xfrm>
          <a:prstGeom prst="rect">
            <a:avLst/>
          </a:prstGeom>
        </p:spPr>
      </p:pic>
      <p:pic>
        <p:nvPicPr>
          <p:cNvPr id="12" name="Содержимое 6" descr="пели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414" y="214290"/>
            <a:ext cx="1785950" cy="2708691"/>
          </a:xfrm>
          <a:prstGeom prst="rect">
            <a:avLst/>
          </a:prstGeom>
        </p:spPr>
      </p:pic>
      <p:pic>
        <p:nvPicPr>
          <p:cNvPr id="13" name="Рисунок 12" descr="амфора геракл и афин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3504" y="500042"/>
            <a:ext cx="1270000" cy="18415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Другая 1">
      <a:majorFont>
        <a:latin typeface="Broadway"/>
        <a:ea typeface=""/>
        <a:cs typeface=""/>
      </a:majorFont>
      <a:minorFont>
        <a:latin typeface="Calibri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88</Words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Литейная</vt:lpstr>
      <vt:lpstr>Древнегреческие вазы </vt:lpstr>
      <vt:lpstr>          Слова «Сосуды», «посуда» на латинском – «Вазы». В Древней Греции они изготовлялись из обожженной глины. </vt:lpstr>
      <vt:lpstr>Чернофигурный стиль</vt:lpstr>
      <vt:lpstr>Краснофигурный стиль</vt:lpstr>
      <vt:lpstr>Меандр – орнамент, в виде непрерывной изогнутой под прямым углом линией 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</cp:revision>
  <dcterms:modified xsi:type="dcterms:W3CDTF">2009-02-24T16:40:39Z</dcterms:modified>
</cp:coreProperties>
</file>