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9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71698113207547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социал-демократы</c:v>
                </c:pt>
                <c:pt idx="1">
                  <c:v>трудовики</c:v>
                </c:pt>
                <c:pt idx="2">
                  <c:v>беспартийные</c:v>
                </c:pt>
                <c:pt idx="3">
                  <c:v>октябристы</c:v>
                </c:pt>
                <c:pt idx="4">
                  <c:v>национальные партии и группы</c:v>
                </c:pt>
                <c:pt idx="5">
                  <c:v>кадеты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97</c:v>
                </c:pt>
                <c:pt idx="2">
                  <c:v>105</c:v>
                </c:pt>
                <c:pt idx="3">
                  <c:v>16</c:v>
                </c:pt>
                <c:pt idx="4">
                  <c:v>63</c:v>
                </c:pt>
                <c:pt idx="5">
                  <c:v>179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беспартийные</c:v>
                </c:pt>
                <c:pt idx="2">
                  <c:v>национальные партии и группы</c:v>
                </c:pt>
                <c:pt idx="3">
                  <c:v>октябристы и правые</c:v>
                </c:pt>
                <c:pt idx="4">
                  <c:v>кадеты</c:v>
                </c:pt>
                <c:pt idx="5">
                  <c:v>трудовики</c:v>
                </c:pt>
                <c:pt idx="6">
                  <c:v>народные социалисты</c:v>
                </c:pt>
                <c:pt idx="7">
                  <c:v>эсеры</c:v>
                </c:pt>
                <c:pt idx="8">
                  <c:v>социал-демократы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</c:v>
                </c:pt>
                <c:pt idx="1">
                  <c:v>50</c:v>
                </c:pt>
                <c:pt idx="2">
                  <c:v>76</c:v>
                </c:pt>
                <c:pt idx="3">
                  <c:v>54</c:v>
                </c:pt>
                <c:pt idx="4">
                  <c:v>98</c:v>
                </c:pt>
                <c:pt idx="5">
                  <c:v>104</c:v>
                </c:pt>
                <c:pt idx="6">
                  <c:v>16</c:v>
                </c:pt>
                <c:pt idx="7">
                  <c:v>37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03843916062213E-2"/>
          <c:y val="8.9863086144082741E-2"/>
          <c:w val="0.69889181955703827"/>
          <c:h val="0.705845967015317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2266009852216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2463054187192"/>
                      <c:h val="0.1620523367414893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71698113207547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0384391606218"/>
                      <c:h val="0.19368159203980101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социал-демократы</c:v>
                </c:pt>
                <c:pt idx="1">
                  <c:v>трудовики</c:v>
                </c:pt>
                <c:pt idx="2">
                  <c:v>беспартийные</c:v>
                </c:pt>
                <c:pt idx="3">
                  <c:v>октябристы</c:v>
                </c:pt>
                <c:pt idx="4">
                  <c:v>национальные партии и группы</c:v>
                </c:pt>
                <c:pt idx="5">
                  <c:v>кадеты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97</c:v>
                </c:pt>
                <c:pt idx="2">
                  <c:v>105</c:v>
                </c:pt>
                <c:pt idx="3">
                  <c:v>16</c:v>
                </c:pt>
                <c:pt idx="4">
                  <c:v>63</c:v>
                </c:pt>
                <c:pt idx="5">
                  <c:v>179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31122591889449"/>
          <c:y val="8.0221469151799063E-2"/>
          <c:w val="0.56447636239145993"/>
          <c:h val="0.723101365493870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беспартийные</c:v>
                </c:pt>
                <c:pt idx="2">
                  <c:v>национальные партии и группы</c:v>
                </c:pt>
                <c:pt idx="3">
                  <c:v>октябристы и правые</c:v>
                </c:pt>
                <c:pt idx="4">
                  <c:v>кадеты</c:v>
                </c:pt>
                <c:pt idx="5">
                  <c:v>трудовики</c:v>
                </c:pt>
                <c:pt idx="6">
                  <c:v>народные социалисты</c:v>
                </c:pt>
                <c:pt idx="7">
                  <c:v>эсеры</c:v>
                </c:pt>
                <c:pt idx="8">
                  <c:v>социал-демократы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</c:v>
                </c:pt>
                <c:pt idx="1">
                  <c:v>50</c:v>
                </c:pt>
                <c:pt idx="2">
                  <c:v>76</c:v>
                </c:pt>
                <c:pt idx="3">
                  <c:v>54</c:v>
                </c:pt>
                <c:pt idx="4">
                  <c:v>98</c:v>
                </c:pt>
                <c:pt idx="5">
                  <c:v>104</c:v>
                </c:pt>
                <c:pt idx="6">
                  <c:v>16</c:v>
                </c:pt>
                <c:pt idx="7">
                  <c:v>37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6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4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28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7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51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2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1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6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9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1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5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2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2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0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9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B7A8-5238-4FFE-9B20-60CD6B28EA28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DF6B73-08A6-46F8-A055-02E9EA2D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</a:t>
            </a:r>
            <a:r>
              <a:rPr lang="en-US" dirty="0" smtClean="0"/>
              <a:t>I </a:t>
            </a:r>
            <a:r>
              <a:rPr lang="ru-RU" dirty="0" smtClean="0"/>
              <a:t>и</a:t>
            </a:r>
            <a:r>
              <a:rPr lang="en-US" dirty="0" smtClean="0"/>
              <a:t> II</a:t>
            </a:r>
            <a:r>
              <a:rPr lang="ru-RU" dirty="0" smtClean="0"/>
              <a:t> Государственной Думы Российской империи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266700"/>
            <a:ext cx="9840912" cy="1016000"/>
          </a:xfrm>
        </p:spPr>
        <p:txBody>
          <a:bodyPr>
            <a:noAutofit/>
          </a:bodyPr>
          <a:lstStyle/>
          <a:p>
            <a:r>
              <a:rPr lang="ru-RU" sz="2000" b="1" dirty="0"/>
              <a:t>Из "Проекта основных положений" по аграрному вопросу, внесённому в I Государственную Думу трудовой группой (проект 104-х)</a:t>
            </a:r>
            <a:br>
              <a:rPr lang="ru-RU" sz="2000" b="1" dirty="0"/>
            </a:br>
            <a:r>
              <a:rPr lang="ru-RU" sz="2000" b="1" dirty="0"/>
              <a:t>23 мая 1906 г.</a:t>
            </a:r>
            <a:br>
              <a:rPr lang="ru-RU" sz="2000" b="1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800" dirty="0"/>
              <a:t>   </a:t>
            </a:r>
            <a:r>
              <a:rPr lang="ru-RU" sz="1800" dirty="0" smtClean="0"/>
              <a:t>1. </a:t>
            </a:r>
            <a:r>
              <a:rPr lang="ru-RU" sz="1800" dirty="0"/>
              <a:t>"Земельное законодательство должно стремиться к тому, чтобы установить такие порядки, при которых вся земля с её недрами и водами принадлежала бы всему народу. причём нужная земля для сельского хозяйства могла бы отдаваться в пользование тем, кто </a:t>
            </a:r>
            <a:r>
              <a:rPr lang="ru-RU" sz="1800" dirty="0" smtClean="0"/>
              <a:t>будет </a:t>
            </a:r>
            <a:r>
              <a:rPr lang="ru-RU" sz="1800" dirty="0"/>
              <a:t>её обрабатывать своим трудом. Все граждане должны иметь равное право на такое пользование ею."</a:t>
            </a:r>
            <a:br>
              <a:rPr lang="ru-RU" sz="1800" dirty="0"/>
            </a:br>
            <a:r>
              <a:rPr lang="ru-RU" sz="1800" dirty="0"/>
              <a:t>  </a:t>
            </a:r>
            <a:r>
              <a:rPr lang="ru-RU" sz="1800" dirty="0" smtClean="0"/>
              <a:t>2.  </a:t>
            </a:r>
            <a:r>
              <a:rPr lang="ru-RU" sz="1800" dirty="0"/>
              <a:t>"С этой целью должен быть образован общенародный земельный фонд, в который должны войти все казённые, удельные, кабинетские, монастырские и церковные земли; в тот же фонд должны быть принудительно отчуждены помещичьи и прочие частновладельческие земли..."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3. </a:t>
            </a:r>
            <a:r>
              <a:rPr lang="ru-RU" sz="1800" dirty="0"/>
              <a:t>"Надельные земли и те из частновладельческих, которые не </a:t>
            </a:r>
            <a:r>
              <a:rPr lang="ru-RU" sz="1800" dirty="0" smtClean="0"/>
              <a:t>превышают </a:t>
            </a:r>
            <a:r>
              <a:rPr lang="ru-RU" sz="1800" dirty="0"/>
              <a:t>трудовой нормы, </a:t>
            </a:r>
            <a:r>
              <a:rPr lang="ru-RU" sz="1800" dirty="0" smtClean="0"/>
              <a:t>остаются </a:t>
            </a:r>
            <a:r>
              <a:rPr lang="ru-RU" sz="1800" dirty="0"/>
              <a:t>за теперешними их владельцами, но должны быть приняты законодательные меры, чтобы предотвратить скопление земель выше трудовой нормы в одних руках и обеспечить постепенный переход их в общенародную собственность."</a:t>
            </a:r>
            <a:br>
              <a:rPr lang="ru-RU" sz="1800" dirty="0"/>
            </a:br>
            <a:r>
              <a:rPr lang="ru-RU" sz="1800" dirty="0"/>
              <a:t>    "Вознаграждение за принудительно отчуждаемые и добровольно уступаемые в общенародный фонд земли частного владения должно производиться за счёт государства..." </a:t>
            </a:r>
          </a:p>
        </p:txBody>
      </p:sp>
    </p:spTree>
    <p:extLst>
      <p:ext uri="{BB962C8B-B14F-4D97-AF65-F5344CB8AC3E}">
        <p14:creationId xmlns:p14="http://schemas.microsoft.com/office/powerpoint/2010/main" val="200749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52400"/>
            <a:ext cx="8911687" cy="1549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</a:t>
            </a:r>
            <a:r>
              <a:rPr lang="en-US" dirty="0" smtClean="0"/>
              <a:t>II</a:t>
            </a:r>
            <a:r>
              <a:rPr lang="ru-RU" dirty="0" smtClean="0"/>
              <a:t> Государственной Думы</a:t>
            </a:r>
            <a:br>
              <a:rPr lang="ru-RU" dirty="0" smtClean="0"/>
            </a:br>
            <a:r>
              <a:rPr lang="ru-RU" dirty="0" smtClean="0"/>
              <a:t>20 февраля 1907 – 3 июня 1907 </a:t>
            </a:r>
            <a:br>
              <a:rPr lang="ru-RU" dirty="0" smtClean="0"/>
            </a:br>
            <a:r>
              <a:rPr lang="ru-RU" dirty="0" smtClean="0"/>
              <a:t>Председатель – </a:t>
            </a:r>
            <a:r>
              <a:rPr lang="ru-RU" dirty="0" err="1" smtClean="0"/>
              <a:t>Ф.А.Головин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81509"/>
              </p:ext>
            </p:extLst>
          </p:nvPr>
        </p:nvGraphicFramePr>
        <p:xfrm>
          <a:off x="304800" y="1701800"/>
          <a:ext cx="116078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62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799" y="116110"/>
            <a:ext cx="10413999" cy="1280890"/>
          </a:xfrm>
        </p:spPr>
        <p:txBody>
          <a:bodyPr/>
          <a:lstStyle/>
          <a:p>
            <a:pPr algn="ctr"/>
            <a:r>
              <a:rPr lang="ru-RU" dirty="0" smtClean="0"/>
              <a:t>Сравните партийный состав </a:t>
            </a:r>
            <a:br>
              <a:rPr lang="ru-RU" dirty="0" smtClean="0"/>
            </a:br>
            <a:r>
              <a:rPr lang="en-US" dirty="0" smtClean="0"/>
              <a:t>I</a:t>
            </a:r>
            <a:r>
              <a:rPr lang="ru-RU" dirty="0" smtClean="0"/>
              <a:t> и </a:t>
            </a:r>
            <a:r>
              <a:rPr lang="en-US" dirty="0" smtClean="0"/>
              <a:t>II</a:t>
            </a:r>
            <a:r>
              <a:rPr lang="ru-RU" dirty="0" smtClean="0"/>
              <a:t> Государственных Дум.</a:t>
            </a:r>
            <a:endParaRPr lang="ru-RU" dirty="0"/>
          </a:p>
        </p:txBody>
      </p:sp>
      <p:graphicFrame>
        <p:nvGraphicFramePr>
          <p:cNvPr id="4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298386"/>
              </p:ext>
            </p:extLst>
          </p:nvPr>
        </p:nvGraphicFramePr>
        <p:xfrm>
          <a:off x="228600" y="1206500"/>
          <a:ext cx="515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573483"/>
              </p:ext>
            </p:extLst>
          </p:nvPr>
        </p:nvGraphicFramePr>
        <p:xfrm>
          <a:off x="5346700" y="1651000"/>
          <a:ext cx="64262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167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июня 1907 г. – новый избирательный закон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1 голос помещика = 4 голоса крупной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буржуазии = 65 голосов мелкой буржуазии =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260 голосов крестьян = 543 голоса рабочих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3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Итоги революции 1905 – 1907 гг.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Самостоятельно сформулируйте основные итоги Первой российской революции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076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00" y="0"/>
            <a:ext cx="52505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300" y="3543300"/>
            <a:ext cx="543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23 апреля 1906 г. император Николай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утвердил новую редакцию «Основных законов Российской империи».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888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0"/>
            <a:ext cx="43815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0" y="1003300"/>
            <a:ext cx="600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Высшее государственное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управление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Руководство внешней политикой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 объявления войны и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заключения мира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Верховный главнокомандующий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Назначение высших чиновников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3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4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624110"/>
            <a:ext cx="10299699" cy="1280890"/>
          </a:xfrm>
        </p:spPr>
        <p:txBody>
          <a:bodyPr/>
          <a:lstStyle/>
          <a:p>
            <a:pPr algn="ctr"/>
            <a:r>
              <a:rPr lang="ru-RU" b="1" dirty="0" smtClean="0"/>
              <a:t>Государственная Дума </a:t>
            </a:r>
            <a:br>
              <a:rPr lang="ru-RU" b="1" dirty="0" smtClean="0"/>
            </a:br>
            <a:r>
              <a:rPr lang="ru-RU" b="1" dirty="0" smtClean="0"/>
              <a:t>Российской империи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2133600"/>
            <a:ext cx="10871200" cy="37776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Депутаты избирались на 5 лет</a:t>
            </a:r>
          </a:p>
          <a:p>
            <a:r>
              <a:rPr lang="ru-RU" sz="2800" b="1" dirty="0" smtClean="0"/>
              <a:t>Право выступать с законодательной инициативой</a:t>
            </a:r>
          </a:p>
          <a:p>
            <a:r>
              <a:rPr lang="ru-RU" sz="2800" b="1" dirty="0" smtClean="0"/>
              <a:t>Утверждение государственного бюджета</a:t>
            </a:r>
          </a:p>
          <a:p>
            <a:r>
              <a:rPr lang="ru-RU" sz="2800" b="1" dirty="0" smtClean="0"/>
              <a:t>Одобрение законопроектов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4045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Выборы в Государственную Думу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1498600"/>
            <a:ext cx="10310812" cy="51943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Не прямые: для крестьян – </a:t>
            </a:r>
            <a:r>
              <a:rPr lang="ru-RU" sz="2800" b="1" dirty="0" err="1" smtClean="0"/>
              <a:t>четырехстепенные</a:t>
            </a:r>
            <a:r>
              <a:rPr lang="ru-RU" sz="2800" b="1" dirty="0" smtClean="0"/>
              <a:t>, для рабочих – </a:t>
            </a:r>
            <a:r>
              <a:rPr lang="ru-RU" sz="2800" b="1" dirty="0" err="1" smtClean="0"/>
              <a:t>трехстепенные</a:t>
            </a:r>
            <a:r>
              <a:rPr lang="ru-RU" sz="2800" b="1" dirty="0" smtClean="0"/>
              <a:t>, для буржуазии и помещиков - двухстепенные</a:t>
            </a:r>
          </a:p>
          <a:p>
            <a:r>
              <a:rPr lang="ru-RU" sz="2800" b="1" dirty="0" smtClean="0"/>
              <a:t>Не всеобщие ( женщины, военнослужащие, мужчины, моложе 25 лет, рабочие мелких предприятий, некоторые национальные меньшинства)</a:t>
            </a:r>
          </a:p>
          <a:p>
            <a:r>
              <a:rPr lang="ru-RU" sz="2800" b="1" dirty="0" smtClean="0"/>
              <a:t>Не равные</a:t>
            </a:r>
          </a:p>
          <a:p>
            <a:pPr marL="0" indent="0" algn="ctr">
              <a:buNone/>
            </a:pPr>
            <a:r>
              <a:rPr lang="ru-RU" sz="2800" b="1" dirty="0" smtClean="0"/>
              <a:t>1 голос помещика = 3 голоса буржуазии = </a:t>
            </a:r>
          </a:p>
          <a:p>
            <a:pPr marL="0" indent="0" algn="ctr">
              <a:buNone/>
            </a:pPr>
            <a:r>
              <a:rPr lang="ru-RU" sz="2800" b="1" dirty="0" smtClean="0"/>
              <a:t>15 голосов крестьян = 45 голосов рабочих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7523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Государственный Совет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2133600"/>
            <a:ext cx="10526712" cy="37776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Верхняя парламентская палата</a:t>
            </a:r>
          </a:p>
          <a:p>
            <a:r>
              <a:rPr lang="ru-RU" sz="2800" b="1" dirty="0" smtClean="0"/>
              <a:t>Право законодательной инициативы</a:t>
            </a:r>
          </a:p>
          <a:p>
            <a:r>
              <a:rPr lang="ru-RU" sz="2800" b="1" dirty="0" smtClean="0"/>
              <a:t>Половина членов назначалась императором, половина избиралась Синодом, дворянскими и земскими собраниями, крупными организациями промышленников и торговцев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5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Законодательная власть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346200"/>
            <a:ext cx="11009312" cy="50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Российский император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↑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Государственный Совет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↑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Государственная Дума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Император мог издавать законы в перерывах между сессиями Думы законы.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Имел право распустить Думу досрочно.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3200"/>
            <a:ext cx="8911687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</a:t>
            </a:r>
            <a:r>
              <a:rPr lang="en-US" dirty="0" smtClean="0"/>
              <a:t>I</a:t>
            </a:r>
            <a:r>
              <a:rPr lang="ru-RU" dirty="0" smtClean="0"/>
              <a:t> Государственной Думы</a:t>
            </a:r>
            <a:br>
              <a:rPr lang="ru-RU" dirty="0" smtClean="0"/>
            </a:br>
            <a:r>
              <a:rPr lang="ru-RU" dirty="0" smtClean="0"/>
              <a:t>27 апреля 1906 – 9 июля 1906 </a:t>
            </a:r>
            <a:br>
              <a:rPr lang="ru-RU" dirty="0" smtClean="0"/>
            </a:br>
            <a:r>
              <a:rPr lang="ru-RU" dirty="0" smtClean="0"/>
              <a:t>Председатель – </a:t>
            </a:r>
            <a:r>
              <a:rPr lang="ru-RU" dirty="0" err="1" smtClean="0"/>
              <a:t>С.А.Муромцев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197520"/>
              </p:ext>
            </p:extLst>
          </p:nvPr>
        </p:nvGraphicFramePr>
        <p:xfrm>
          <a:off x="876300" y="1765300"/>
          <a:ext cx="107696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388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280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Деятельность I и II Государственной Думы Российской империи</vt:lpstr>
      <vt:lpstr>Презентация PowerPoint</vt:lpstr>
      <vt:lpstr>Презентация PowerPoint</vt:lpstr>
      <vt:lpstr>Презентация PowerPoint</vt:lpstr>
      <vt:lpstr>Государственная Дума  Российской империи</vt:lpstr>
      <vt:lpstr>Выборы в Государственную Думу</vt:lpstr>
      <vt:lpstr>Государственный Совет</vt:lpstr>
      <vt:lpstr>Законодательная власть</vt:lpstr>
      <vt:lpstr>Деятельность I Государственной Думы 27 апреля 1906 – 9 июля 1906  Председатель – С.А.Муромцев</vt:lpstr>
      <vt:lpstr>Из "Проекта основных положений" по аграрному вопросу, внесённому в I Государственную Думу трудовой группой (проект 104-х) 23 мая 1906 г.     1. "Земельное законодательство должно стремиться к тому, чтобы установить такие порядки, при которых вся земля с её недрами и водами принадлежала бы всему народу. причём нужная земля для сельского хозяйства могла бы отдаваться в пользование тем, кто будет её обрабатывать своим трудом. Все граждане должны иметь равное право на такое пользование ею."   2.  "С этой целью должен быть образован общенародный земельный фонд, в который должны войти все казённые, удельные, кабинетские, монастырские и церковные земли; в тот же фонд должны быть принудительно отчуждены помещичьи и прочие частновладельческие земли..."  3. "Надельные земли и те из частновладельческих, которые не превышают трудовой нормы, остаются за теперешними их владельцами, но должны быть приняты законодательные меры, чтобы предотвратить скопление земель выше трудовой нормы в одних руках и обеспечить постепенный переход их в общенародную собственность."     "Вознаграждение за принудительно отчуждаемые и добровольно уступаемые в общенародный фонд земли частного владения должно производиться за счёт государства..." </vt:lpstr>
      <vt:lpstr>Деятельность II Государственной Думы 20 февраля 1907 – 3 июня 1907  Председатель – Ф.А.Головин</vt:lpstr>
      <vt:lpstr>Сравните партийный состав  I и II Государственных Дум.</vt:lpstr>
      <vt:lpstr>3 июня 1907 г. – новый избирательный закон</vt:lpstr>
      <vt:lpstr>Итоги революции 1905 – 1907 гг.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12</cp:revision>
  <dcterms:created xsi:type="dcterms:W3CDTF">2014-10-23T13:29:43Z</dcterms:created>
  <dcterms:modified xsi:type="dcterms:W3CDTF">2015-01-25T16:25:42Z</dcterms:modified>
</cp:coreProperties>
</file>