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1" r:id="rId4"/>
    <p:sldId id="288" r:id="rId5"/>
    <p:sldId id="285" r:id="rId6"/>
    <p:sldId id="286" r:id="rId7"/>
    <p:sldId id="291" r:id="rId8"/>
    <p:sldId id="273" r:id="rId9"/>
    <p:sldId id="292" r:id="rId10"/>
    <p:sldId id="293" r:id="rId11"/>
    <p:sldId id="284" r:id="rId12"/>
    <p:sldId id="279" r:id="rId13"/>
    <p:sldId id="295" r:id="rId14"/>
    <p:sldId id="296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у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9900CC"/>
    <a:srgbClr val="CC6600"/>
    <a:srgbClr val="D60093"/>
    <a:srgbClr val="669900"/>
    <a:srgbClr val="00CC00"/>
    <a:srgbClr val="FF3300"/>
    <a:srgbClr val="FFFF0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6F22-3529-4BEA-B5F3-AF0CEFB7072E}" type="datetimeFigureOut">
              <a:rPr lang="ru-RU" smtClean="0"/>
              <a:pPr/>
              <a:t>17.01.2011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57CC-CC34-4FB4-9AA9-2F66837BCE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57CC-CC34-4FB4-9AA9-2F66837BCE6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C8A42-E55B-4EB4-BE21-9DBD5FAD94A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1F07-3D59-4470-9E35-1717BD6341B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4B3CC-3A86-49A4-B3B9-9F782FDB32C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6D069-C7B4-4051-B871-508782DCC73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687578-D391-47EE-8BB4-0C15C12C211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236A3-894D-4641-97FA-141555C6736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64BE0-6EDA-43BA-A6A8-2A653645858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6C97B-D1AB-4F6A-8A89-401DEA09C73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D5BBE-5000-4D53-A061-77B5A6E16B7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7460-02D3-4FE2-A441-E3DDFD85C2D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62C0F-9B0F-4097-8894-F230652BBF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8CDD6-63B5-4E69-9750-A86C92107E6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4BF-484C-4A85-8BEB-E565CF8A26C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416E03-6E97-41D0-B3CA-F952ECA3D416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836712"/>
            <a:ext cx="6657592" cy="144655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Past Simple</a:t>
            </a:r>
            <a:endParaRPr lang="ru-RU" sz="88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420888"/>
            <a:ext cx="9324528" cy="373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209800" y="15240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800" b="1" i="1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419872" y="548680"/>
            <a:ext cx="1440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</a:t>
            </a:r>
            <a:r>
              <a:rPr lang="en-US" sz="4000" dirty="0"/>
              <a:t> </a:t>
            </a:r>
            <a:endParaRPr lang="ru-RU" sz="4000" dirty="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860032" y="548680"/>
            <a:ext cx="1368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178733" y="548680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home.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410981" y="548680"/>
            <a:ext cx="7330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304800" y="12954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0" y="54868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</a:t>
            </a:r>
            <a:endParaRPr lang="ru-RU" sz="4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The party was great.</a:t>
            </a:r>
            <a:endParaRPr lang="ru-RU" sz="2400" b="1" i="1" dirty="0"/>
          </a:p>
        </p:txBody>
      </p:sp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251520" y="3645024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They were in London. </a:t>
            </a:r>
            <a:endParaRPr lang="ru-RU" sz="2400" b="1" i="1" dirty="0"/>
          </a:p>
        </p:txBody>
      </p:sp>
      <p:sp>
        <p:nvSpPr>
          <p:cNvPr id="5135" name="Text Box 21"/>
          <p:cNvSpPr txBox="1">
            <a:spLocks noChangeArrowheads="1"/>
          </p:cNvSpPr>
          <p:nvPr/>
        </p:nvSpPr>
        <p:spPr bwMode="auto">
          <a:xfrm>
            <a:off x="0" y="4437112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His parents were in the office.</a:t>
            </a:r>
            <a:endParaRPr lang="ru-RU" sz="2400" b="1" i="1" dirty="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427984" y="2852936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660066"/>
                </a:solidFill>
              </a:rPr>
              <a:t>Was the party great?</a:t>
            </a:r>
            <a:endParaRPr lang="ru-RU" sz="2400" b="1" i="1" dirty="0">
              <a:solidFill>
                <a:srgbClr val="660066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067944" y="3645024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660066"/>
                </a:solidFill>
              </a:rPr>
              <a:t>Were they in London?</a:t>
            </a:r>
            <a:endParaRPr lang="ru-RU" sz="2400" b="1" i="1" dirty="0">
              <a:solidFill>
                <a:srgbClr val="660066"/>
              </a:solidFill>
            </a:endParaRPr>
          </a:p>
        </p:txBody>
      </p:sp>
      <p:sp>
        <p:nvSpPr>
          <p:cNvPr id="5139" name="Text Box 25"/>
          <p:cNvSpPr txBox="1">
            <a:spLocks noChangeArrowheads="1"/>
          </p:cNvSpPr>
          <p:nvPr/>
        </p:nvSpPr>
        <p:spPr bwMode="auto">
          <a:xfrm>
            <a:off x="4876800" y="480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 i="1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495800" y="4437112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660066"/>
                </a:solidFill>
              </a:rPr>
              <a:t>Were his parents in the office?</a:t>
            </a:r>
            <a:endParaRPr lang="ru-RU" sz="2400" b="1" i="1" dirty="0">
              <a:solidFill>
                <a:srgbClr val="660066"/>
              </a:solidFill>
            </a:endParaRPr>
          </a:p>
        </p:txBody>
      </p:sp>
      <p:pic>
        <p:nvPicPr>
          <p:cNvPr id="78850" name="Picture 2" descr="C:\Users\Tamara\Desktop\Динозаврики\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630" y="4725144"/>
            <a:ext cx="2098911" cy="2132856"/>
          </a:xfrm>
          <a:prstGeom prst="rect">
            <a:avLst/>
          </a:prstGeom>
          <a:noFill/>
        </p:spPr>
      </p:pic>
      <p:pic>
        <p:nvPicPr>
          <p:cNvPr id="78851" name="Picture 3" descr="C:\Users\Tamara\Desktop\Динозаврики\012.gif"/>
          <p:cNvPicPr>
            <a:picLocks noChangeAspect="1" noChangeArrowheads="1"/>
          </p:cNvPicPr>
          <p:nvPr/>
        </p:nvPicPr>
        <p:blipFill>
          <a:blip r:embed="rId4" cstate="print"/>
          <a:srcRect l="29558" t="13422" r="22232" b="6798"/>
          <a:stretch>
            <a:fillRect/>
          </a:stretch>
        </p:blipFill>
        <p:spPr bwMode="auto">
          <a:xfrm>
            <a:off x="7420033" y="1268760"/>
            <a:ext cx="1723967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439 L -0.3125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4" grpId="0"/>
      <p:bldP spid="7190" grpId="0"/>
      <p:bldP spid="7191" grpId="0"/>
      <p:bldP spid="7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She          busy.</a:t>
            </a:r>
            <a:endParaRPr lang="ru-RU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6474" y="2564904"/>
            <a:ext cx="875752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He was at home with my sister yesterday.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SimSun" pitchFamily="2" charset="-122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2) My mother was in the office on Monday.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3) They were best friends two weeks ago.</a:t>
            </a: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95536" y="3284984"/>
            <a:ext cx="8280920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67544" y="4725144"/>
            <a:ext cx="8280920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67544" y="6021288"/>
            <a:ext cx="8280920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404664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was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476672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44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03704E-6 L -0.2757 7.0370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209800" y="15240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800" b="1" i="1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491880" y="1340768"/>
            <a:ext cx="1440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860032" y="1340768"/>
            <a:ext cx="1584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were</a:t>
            </a:r>
            <a:endParaRPr lang="ru-RU" sz="47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248400" y="1340768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home.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460432" y="1340768"/>
            <a:ext cx="683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304800" y="12954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0" y="1340768"/>
            <a:ext cx="205172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</a:t>
            </a:r>
            <a:endParaRPr lang="ru-RU" sz="47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39" name="Text Box 25"/>
          <p:cNvSpPr txBox="1">
            <a:spLocks noChangeArrowheads="1"/>
          </p:cNvSpPr>
          <p:nvPr/>
        </p:nvSpPr>
        <p:spPr bwMode="auto">
          <a:xfrm>
            <a:off x="4876800" y="480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 i="1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04056" y="3212976"/>
            <a:ext cx="3200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</a:t>
            </a:r>
            <a:endParaRPr lang="ru-RU" sz="9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491880" y="3356992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</a:t>
            </a:r>
            <a:endParaRPr lang="ru-RU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3789040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home ?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979712" y="188640"/>
            <a:ext cx="4945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were at home.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439 L -0.3125 0.004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4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gaps. Use </a:t>
            </a:r>
            <a:r>
              <a:rPr lang="en-US" dirty="0" smtClean="0">
                <a:solidFill>
                  <a:srgbClr val="FF0000"/>
                </a:solidFill>
              </a:rPr>
              <a:t>was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were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They  …   here ten minutes ago.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He  …  at the  cinema  yesterday.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We …  in  Moscow  last spring.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They … in the country last week.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It  … many  years  ago.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I  …  at the theatre  last  weekends</a:t>
            </a:r>
            <a:r>
              <a:rPr lang="en-US" sz="2800" dirty="0" smtClean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Hi , where  </a:t>
            </a:r>
            <a:r>
              <a:rPr lang="en-US" dirty="0" smtClean="0">
                <a:solidFill>
                  <a:srgbClr val="FF0000"/>
                </a:solidFill>
              </a:rPr>
              <a:t>were</a:t>
            </a:r>
            <a:r>
              <a:rPr lang="en-US" dirty="0" smtClean="0"/>
              <a:t>  you  yesterday?</a:t>
            </a:r>
          </a:p>
          <a:p>
            <a:r>
              <a:rPr lang="en-US" dirty="0" smtClean="0"/>
              <a:t>- I </a:t>
            </a:r>
            <a:r>
              <a:rPr lang="en-US" dirty="0" smtClean="0">
                <a:solidFill>
                  <a:srgbClr val="FF0000"/>
                </a:solidFill>
              </a:rPr>
              <a:t>was </a:t>
            </a:r>
            <a:r>
              <a:rPr lang="en-US" dirty="0" smtClean="0"/>
              <a:t> in the shop.</a:t>
            </a:r>
          </a:p>
          <a:p>
            <a:r>
              <a:rPr lang="en-US" dirty="0" smtClean="0"/>
              <a:t>- Oh! I </a:t>
            </a:r>
            <a:r>
              <a:rPr lang="en-US" dirty="0" smtClean="0">
                <a:solidFill>
                  <a:srgbClr val="FF0000"/>
                </a:solidFill>
              </a:rPr>
              <a:t>was</a:t>
            </a:r>
            <a:r>
              <a:rPr lang="en-US" dirty="0" smtClean="0"/>
              <a:t> at  home  yesterday. I </a:t>
            </a:r>
            <a:r>
              <a:rPr lang="en-US" dirty="0" smtClean="0">
                <a:solidFill>
                  <a:srgbClr val="FF0000"/>
                </a:solidFill>
              </a:rPr>
              <a:t>wasn’t</a:t>
            </a:r>
            <a:r>
              <a:rPr lang="en-US" dirty="0" smtClean="0"/>
              <a:t> well.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en-US" dirty="0" smtClean="0"/>
              <a:t> My daughter  </a:t>
            </a:r>
            <a:r>
              <a:rPr lang="en-US" dirty="0" smtClean="0">
                <a:solidFill>
                  <a:srgbClr val="FF0000"/>
                </a:solidFill>
              </a:rPr>
              <a:t>wasn’t </a:t>
            </a:r>
            <a:r>
              <a:rPr lang="en-US" dirty="0" smtClean="0"/>
              <a:t> at school yesterday, because she </a:t>
            </a:r>
            <a:r>
              <a:rPr lang="en-US" dirty="0" smtClean="0">
                <a:solidFill>
                  <a:srgbClr val="FF0000"/>
                </a:solidFill>
              </a:rPr>
              <a:t>wasn’t</a:t>
            </a:r>
            <a:r>
              <a:rPr lang="en-US" dirty="0" smtClean="0"/>
              <a:t> well </a:t>
            </a:r>
            <a:r>
              <a:rPr lang="en-US" dirty="0" smtClean="0"/>
              <a:t>e</a:t>
            </a:r>
            <a:r>
              <a:rPr lang="en-US" dirty="0" smtClean="0"/>
              <a:t>ither.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2276872"/>
            <a:ext cx="7643813" cy="1900238"/>
          </a:xfrm>
          <a:ln/>
        </p:spPr>
        <p:txBody>
          <a:bodyPr>
            <a:prstTxWarp prst="textArchUp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The End!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3" descr="C:\Users\Tamara\Desktop\Динозаврики\005.gif"/>
          <p:cNvPicPr>
            <a:picLocks noChangeAspect="1" noChangeArrowheads="1"/>
          </p:cNvPicPr>
          <p:nvPr/>
        </p:nvPicPr>
        <p:blipFill>
          <a:blip r:embed="rId3" cstate="print"/>
          <a:srcRect r="7024" b="-2679"/>
          <a:stretch>
            <a:fillRect/>
          </a:stretch>
        </p:blipFill>
        <p:spPr bwMode="auto">
          <a:xfrm>
            <a:off x="0" y="404664"/>
            <a:ext cx="1996509" cy="2204864"/>
          </a:xfrm>
          <a:prstGeom prst="rect">
            <a:avLst/>
          </a:prstGeom>
          <a:noFill/>
        </p:spPr>
      </p:pic>
      <p:pic>
        <p:nvPicPr>
          <p:cNvPr id="12" name="Picture 2" descr="C:\Users\Tamara\Desktop\Динозаврики\007.gif"/>
          <p:cNvPicPr>
            <a:picLocks noChangeAspect="1" noChangeArrowheads="1"/>
          </p:cNvPicPr>
          <p:nvPr/>
        </p:nvPicPr>
        <p:blipFill>
          <a:blip r:embed="rId4" cstate="print"/>
          <a:srcRect r="7064" b="-5739"/>
          <a:stretch>
            <a:fillRect/>
          </a:stretch>
        </p:blipFill>
        <p:spPr bwMode="auto">
          <a:xfrm flipH="1">
            <a:off x="7236296" y="3789040"/>
            <a:ext cx="190770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187450" y="6092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22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568952" cy="609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548680"/>
            <a:ext cx="705678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hat,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ere,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e,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hen, to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ant,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hy,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as,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here,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qu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estions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3568" y="2852936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What, when, where, was, were why are the words we often say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when we want to ask questions</a:t>
            </a:r>
            <a:r>
              <a:rPr kumimoji="0" lang="en-US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2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4" cstate="print">
            <a:lum bright="65000" contrast="100000"/>
          </a:blip>
          <a:srcRect/>
          <a:stretch>
            <a:fillRect/>
          </a:stretch>
        </p:blipFill>
        <p:spPr bwMode="auto">
          <a:xfrm>
            <a:off x="611560" y="1052736"/>
            <a:ext cx="338437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5" cstate="print">
            <a:lum bright="65000" contrast="100000"/>
          </a:blip>
          <a:srcRect/>
          <a:stretch>
            <a:fillRect/>
          </a:stretch>
        </p:blipFill>
        <p:spPr bwMode="auto">
          <a:xfrm>
            <a:off x="5292080" y="1052736"/>
            <a:ext cx="338437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64251" y="0"/>
            <a:ext cx="1979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be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5298" name="Picture 2" descr="C:\Users\Tamara\Desktop\Динозаврики\010.gif"/>
          <p:cNvPicPr>
            <a:picLocks noChangeAspect="1" noChangeArrowheads="1"/>
          </p:cNvPicPr>
          <p:nvPr/>
        </p:nvPicPr>
        <p:blipFill>
          <a:blip r:embed="rId6" cstate="print"/>
          <a:srcRect t="11596" b="19792"/>
          <a:stretch>
            <a:fillRect/>
          </a:stretch>
        </p:blipFill>
        <p:spPr bwMode="auto">
          <a:xfrm>
            <a:off x="7236296" y="5647220"/>
            <a:ext cx="1907704" cy="12107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052736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 Simple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052736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Past Simple</a:t>
            </a:r>
            <a:endParaRPr lang="ru-RU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5300" name="Picture 4" descr="C:\Users\Tamara\Desktop\Динозаврики\011.gif"/>
          <p:cNvPicPr>
            <a:picLocks noChangeAspect="1" noChangeArrowheads="1"/>
          </p:cNvPicPr>
          <p:nvPr/>
        </p:nvPicPr>
        <p:blipFill>
          <a:blip r:embed="rId7" cstate="print"/>
          <a:srcRect t="23161" b="6574"/>
          <a:stretch>
            <a:fillRect/>
          </a:stretch>
        </p:blipFill>
        <p:spPr bwMode="auto">
          <a:xfrm>
            <a:off x="0" y="5661248"/>
            <a:ext cx="1872208" cy="119675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55576" y="4725144"/>
            <a:ext cx="3024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4293096"/>
            <a:ext cx="30963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3501008"/>
            <a:ext cx="3024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5462" y="2204864"/>
            <a:ext cx="32284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it__________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3068960"/>
            <a:ext cx="2808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2636912"/>
            <a:ext cx="32403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He_________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1700808"/>
            <a:ext cx="29333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I__________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5157192"/>
            <a:ext cx="3024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They_______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4941168"/>
            <a:ext cx="3024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36096" y="4509120"/>
            <a:ext cx="30963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64088" y="3717032"/>
            <a:ext cx="3024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75982" y="2420888"/>
            <a:ext cx="32284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it__________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64088" y="3284984"/>
            <a:ext cx="2808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64088" y="2852936"/>
            <a:ext cx="32403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He_________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8064" y="1916832"/>
            <a:ext cx="30053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I__________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5373216"/>
            <a:ext cx="3024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They_______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" name="MS900069280[1].wav">
            <a:hlinkClick r:id="" action="ppaction://media"/>
          </p:cNvPr>
          <p:cNvPicPr>
            <a:picLocks noRot="1" noChangeAspect="1"/>
          </p:cNvPicPr>
          <p:nvPr>
            <a:wavAudioFile r:embed="rId1" name="MS900069280[1].wav"/>
          </p:nvPr>
        </p:nvPicPr>
        <p:blipFill>
          <a:blip r:embed="rId8" cstate="print"/>
          <a:stretch>
            <a:fillRect/>
          </a:stretch>
        </p:blipFill>
        <p:spPr>
          <a:xfrm>
            <a:off x="4283968" y="6057528"/>
            <a:ext cx="800472" cy="8004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 descr="C:\Users\Tamara\Desktop\Динозаврики\007.gif"/>
          <p:cNvPicPr>
            <a:picLocks noChangeAspect="1" noChangeArrowheads="1"/>
          </p:cNvPicPr>
          <p:nvPr/>
        </p:nvPicPr>
        <p:blipFill>
          <a:blip r:embed="rId4" cstate="print"/>
          <a:srcRect r="7064" b="7416"/>
          <a:stretch>
            <a:fillRect/>
          </a:stretch>
        </p:blipFill>
        <p:spPr bwMode="auto">
          <a:xfrm flipH="1">
            <a:off x="0" y="4502937"/>
            <a:ext cx="2375248" cy="2355063"/>
          </a:xfrm>
          <a:prstGeom prst="rect">
            <a:avLst/>
          </a:prstGeom>
          <a:noFill/>
        </p:spPr>
      </p:pic>
      <p:pic>
        <p:nvPicPr>
          <p:cNvPr id="56323" name="Picture 3" descr="C:\Users\Tamara\Desktop\Динозаврики\005.gif"/>
          <p:cNvPicPr>
            <a:picLocks noChangeAspect="1" noChangeArrowheads="1"/>
          </p:cNvPicPr>
          <p:nvPr/>
        </p:nvPicPr>
        <p:blipFill>
          <a:blip r:embed="rId5" cstate="print"/>
          <a:srcRect r="7024" b="7381"/>
          <a:stretch>
            <a:fillRect/>
          </a:stretch>
        </p:blipFill>
        <p:spPr bwMode="auto">
          <a:xfrm>
            <a:off x="6767736" y="4490864"/>
            <a:ext cx="2376264" cy="2367136"/>
          </a:xfrm>
          <a:prstGeom prst="rect">
            <a:avLst/>
          </a:prstGeom>
          <a:noFill/>
        </p:spPr>
      </p:pic>
      <p:pic>
        <p:nvPicPr>
          <p:cNvPr id="56324" name="Picture 4" descr="C:\Users\Tamara\Desktop\Динозаврики\013.gif"/>
          <p:cNvPicPr>
            <a:picLocks noChangeAspect="1" noChangeArrowheads="1"/>
          </p:cNvPicPr>
          <p:nvPr/>
        </p:nvPicPr>
        <p:blipFill>
          <a:blip r:embed="rId6" cstate="print"/>
          <a:srcRect l="12135" r="11123"/>
          <a:stretch>
            <a:fillRect/>
          </a:stretch>
        </p:blipFill>
        <p:spPr bwMode="auto">
          <a:xfrm>
            <a:off x="6156176" y="1209833"/>
            <a:ext cx="2664296" cy="3471731"/>
          </a:xfrm>
          <a:prstGeom prst="rect">
            <a:avLst/>
          </a:prstGeom>
          <a:noFill/>
        </p:spPr>
      </p:pic>
      <p:pic>
        <p:nvPicPr>
          <p:cNvPr id="56325" name="Picture 5" descr="C:\Users\Tamara\Desktop\Динозаврики\015.gif"/>
          <p:cNvPicPr>
            <a:picLocks noChangeAspect="1" noChangeArrowheads="1"/>
          </p:cNvPicPr>
          <p:nvPr/>
        </p:nvPicPr>
        <p:blipFill>
          <a:blip r:embed="rId7" cstate="print"/>
          <a:srcRect l="12207" t="11111" r="7793"/>
          <a:stretch>
            <a:fillRect/>
          </a:stretch>
        </p:blipFill>
        <p:spPr bwMode="auto">
          <a:xfrm>
            <a:off x="1115616" y="1268760"/>
            <a:ext cx="2592288" cy="288032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1840571" y="4255975"/>
            <a:ext cx="2304256" cy="1652543"/>
            <a:chOff x="1840571" y="4255975"/>
            <a:chExt cx="2304256" cy="1652543"/>
          </a:xfrm>
        </p:grpSpPr>
        <p:sp>
          <p:nvSpPr>
            <p:cNvPr id="10" name="Овальная выноска 9"/>
            <p:cNvSpPr/>
            <p:nvPr/>
          </p:nvSpPr>
          <p:spPr>
            <a:xfrm rot="2322075">
              <a:off x="1840571" y="4255975"/>
              <a:ext cx="2304256" cy="1652543"/>
            </a:xfrm>
            <a:prstGeom prst="wedgeEllipseCallout">
              <a:avLst>
                <a:gd name="adj1" fmla="val -38876"/>
                <a:gd name="adj2" fmla="val 1113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23728" y="4581128"/>
              <a:ext cx="16016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Was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4678395" y="4285181"/>
            <a:ext cx="2301210" cy="1652543"/>
            <a:chOff x="4678395" y="4285181"/>
            <a:chExt cx="2301210" cy="1652543"/>
          </a:xfrm>
        </p:grpSpPr>
        <p:sp>
          <p:nvSpPr>
            <p:cNvPr id="13" name="Овальная выноска 12"/>
            <p:cNvSpPr/>
            <p:nvPr/>
          </p:nvSpPr>
          <p:spPr>
            <a:xfrm rot="18949435">
              <a:off x="4678395" y="4285181"/>
              <a:ext cx="2301210" cy="1652543"/>
            </a:xfrm>
            <a:prstGeom prst="wedgeEllipseCallout">
              <a:avLst>
                <a:gd name="adj1" fmla="val 42707"/>
                <a:gd name="adj2" fmla="val 1361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32040" y="4653136"/>
              <a:ext cx="189058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Were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79512" y="1916832"/>
            <a:ext cx="1082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836712"/>
            <a:ext cx="1473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5736" y="4046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620688"/>
            <a:ext cx="383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86966" y="1772816"/>
            <a:ext cx="1460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40264" y="476672"/>
            <a:ext cx="1826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They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69659" y="548680"/>
            <a:ext cx="1223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1034988" y="3392996"/>
            <a:ext cx="685800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187450" y="6092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22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4896544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309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1196752"/>
            <a:ext cx="4968875" cy="4826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Yesterday</a:t>
            </a: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Last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week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Last month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Last year</a:t>
            </a: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days ago</a:t>
            </a: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months ago</a:t>
            </a: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…years ago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0" y="1471630"/>
            <a:ext cx="9144000" cy="5386370"/>
            <a:chOff x="0" y="1471630"/>
            <a:chExt cx="9144000" cy="5386370"/>
          </a:xfrm>
        </p:grpSpPr>
        <p:pic>
          <p:nvPicPr>
            <p:cNvPr id="21" name="Picture 11" descr="Z:\newtek\_backgrounds_1.02\Tim\powerpoint templates\61-80\sheet_music\semi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0" y="1471630"/>
              <a:ext cx="9144000" cy="5386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347864" y="5949280"/>
              <a:ext cx="496887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347864" y="5229200"/>
              <a:ext cx="496887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347864" y="4581128"/>
              <a:ext cx="496887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3347864" y="3284984"/>
              <a:ext cx="496887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347864" y="2636912"/>
              <a:ext cx="496887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3347864" y="1988840"/>
              <a:ext cx="496887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347864" y="3933056"/>
              <a:ext cx="496887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916832"/>
            <a:ext cx="2880320" cy="455423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3399"/>
                </a:solidFill>
                <a:latin typeface="Comic Sans MS" pitchFamily="66" charset="0"/>
              </a:rPr>
              <a:t>ten days </a:t>
            </a:r>
            <a:r>
              <a:rPr lang="en-US" sz="2800" b="1" dirty="0" smtClean="0">
                <a:solidFill>
                  <a:srgbClr val="003399"/>
                </a:solidFill>
                <a:latin typeface="Comic Sans MS" pitchFamily="66" charset="0"/>
              </a:rPr>
              <a:t>ago</a:t>
            </a:r>
          </a:p>
          <a:p>
            <a:pPr>
              <a:buFontTx/>
              <a:buNone/>
            </a:pPr>
            <a:r>
              <a:rPr lang="en-US" sz="800" b="1" dirty="0" smtClean="0">
                <a:solidFill>
                  <a:srgbClr val="003399"/>
                </a:solidFill>
                <a:latin typeface="Comic Sans MS" pitchFamily="66" charset="0"/>
              </a:rPr>
              <a:t>  </a:t>
            </a:r>
            <a:endParaRPr lang="en-US" sz="800" b="1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dirty="0">
                <a:solidFill>
                  <a:srgbClr val="003399"/>
                </a:solidFill>
                <a:latin typeface="Comic Sans MS" pitchFamily="66" charset="0"/>
              </a:rPr>
              <a:t>last </a:t>
            </a:r>
            <a:r>
              <a:rPr lang="en-US" sz="2800" b="1" dirty="0" smtClean="0">
                <a:solidFill>
                  <a:srgbClr val="003399"/>
                </a:solidFill>
                <a:latin typeface="Comic Sans MS" pitchFamily="66" charset="0"/>
              </a:rPr>
              <a:t>week</a:t>
            </a:r>
          </a:p>
          <a:p>
            <a:pPr>
              <a:buFontTx/>
              <a:buNone/>
            </a:pPr>
            <a:endParaRPr lang="en-US" sz="800" b="1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003399"/>
                </a:solidFill>
                <a:latin typeface="Comic Sans MS" pitchFamily="66" charset="0"/>
              </a:rPr>
              <a:t>Yesterday</a:t>
            </a:r>
          </a:p>
          <a:p>
            <a:pPr>
              <a:buFontTx/>
              <a:buNone/>
            </a:pPr>
            <a:endParaRPr lang="en-US" sz="800" b="1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dirty="0">
                <a:solidFill>
                  <a:srgbClr val="003399"/>
                </a:solidFill>
                <a:latin typeface="Comic Sans MS" pitchFamily="66" charset="0"/>
              </a:rPr>
              <a:t>a </a:t>
            </a:r>
            <a:r>
              <a:rPr lang="en-US" sz="2800" b="1" dirty="0" smtClean="0">
                <a:solidFill>
                  <a:srgbClr val="003399"/>
                </a:solidFill>
                <a:latin typeface="Comic Sans MS" pitchFamily="66" charset="0"/>
              </a:rPr>
              <a:t>month ago</a:t>
            </a:r>
          </a:p>
          <a:p>
            <a:pPr>
              <a:buFontTx/>
              <a:buNone/>
            </a:pPr>
            <a:endParaRPr lang="en-US" sz="800" b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003399"/>
                </a:solidFill>
                <a:latin typeface="Comic Sans MS" pitchFamily="66" charset="0"/>
              </a:rPr>
              <a:t>last year</a:t>
            </a:r>
          </a:p>
          <a:p>
            <a:pPr>
              <a:buFontTx/>
              <a:buNone/>
            </a:pPr>
            <a:endParaRPr lang="en-US" sz="800" b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003399"/>
                </a:solidFill>
                <a:latin typeface="Comic Sans MS" pitchFamily="66" charset="0"/>
              </a:rPr>
              <a:t>last month</a:t>
            </a:r>
          </a:p>
          <a:p>
            <a:pPr>
              <a:buFontTx/>
              <a:buNone/>
            </a:pPr>
            <a:endParaRPr lang="en-US" sz="800" b="1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003399"/>
                </a:solidFill>
                <a:latin typeface="Comic Sans MS" pitchFamily="66" charset="0"/>
              </a:rPr>
              <a:t>five years ago</a:t>
            </a:r>
            <a:endParaRPr lang="en-US" sz="2800" b="1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1767" y="188640"/>
            <a:ext cx="2901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10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дней назад,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59645" y="188640"/>
            <a:ext cx="1350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вчера,</a:t>
            </a:r>
            <a:endParaRPr lang="ru-RU" sz="2800" b="1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17697" y="188640"/>
            <a:ext cx="3884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 прошлой неделе,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692696"/>
            <a:ext cx="25699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9900CC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месяц назад,</a:t>
            </a:r>
            <a:endParaRPr lang="ru-RU" sz="2800" b="1" cap="none" spc="0" dirty="0">
              <a:ln w="1905"/>
              <a:solidFill>
                <a:srgbClr val="9900CC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692696"/>
            <a:ext cx="32912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прошлом году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59832" y="1124744"/>
            <a:ext cx="3752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прошлом месяце,</a:t>
            </a:r>
            <a:endParaRPr lang="ru-RU" sz="2800" b="1" cap="none" spc="0" dirty="0">
              <a:ln w="1905"/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96136" y="692696"/>
            <a:ext cx="29819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00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пять лет назад.</a:t>
            </a:r>
            <a:endParaRPr lang="ru-RU" sz="2800" b="1" cap="none" spc="0" dirty="0">
              <a:ln w="1905"/>
              <a:solidFill>
                <a:srgbClr val="0066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6" name="Picture 3" descr="C:\Users\Tamara\Desktop\Динозаврики\008.gif"/>
          <p:cNvPicPr>
            <a:picLocks noChangeAspect="1" noChangeArrowheads="1"/>
          </p:cNvPicPr>
          <p:nvPr/>
        </p:nvPicPr>
        <p:blipFill>
          <a:blip r:embed="rId3" cstate="print"/>
          <a:srcRect l="9226" t="8148" r="4663" b="13084"/>
          <a:stretch>
            <a:fillRect/>
          </a:stretch>
        </p:blipFill>
        <p:spPr bwMode="auto">
          <a:xfrm>
            <a:off x="6710626" y="4337720"/>
            <a:ext cx="243337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52601E-6 L 0.47188 0.255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16185E-6 L -0.0552 0.3461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2601E-6 L 0.24427 0.44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26012E-6 L 0.48021 0.4615 " pathEditMode="relative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2428E-7 L 0.17431 0.559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35838E-7 L 0.06302 0.58728 " pathEditMode="relative" ptsTypes="AA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2428E-7 L -0.24167 0.7484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8064896" cy="373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I _______in the park yesterday.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It _______ cold last month.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We _______ busy yesterday.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You _______ late for school yesterday.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They _______ happy yesterday.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SimSun" pitchFamily="2" charset="-122"/>
                <a:cs typeface="Times New Roman" pitchFamily="18" charset="0"/>
              </a:rPr>
              <a:t>She _______ home last summer.</a:t>
            </a: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01726" cy="92333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         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busy yesterday.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607472" cy="92333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        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busy yesterday.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340768"/>
            <a:ext cx="1890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were</a:t>
            </a:r>
            <a:r>
              <a:rPr lang="en-US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60648"/>
            <a:ext cx="1492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</a:t>
            </a:r>
            <a:endParaRPr lang="ru-RU" sz="5400" dirty="0"/>
          </a:p>
        </p:txBody>
      </p:sp>
      <p:pic>
        <p:nvPicPr>
          <p:cNvPr id="11" name="Picture 3" descr="C:\Users\Tamara\Desktop\Динозаврики\005.gif"/>
          <p:cNvPicPr>
            <a:picLocks noChangeAspect="1" noChangeArrowheads="1"/>
          </p:cNvPicPr>
          <p:nvPr/>
        </p:nvPicPr>
        <p:blipFill>
          <a:blip r:embed="rId3" cstate="print"/>
          <a:srcRect r="7024" b="7381"/>
          <a:stretch>
            <a:fillRect/>
          </a:stretch>
        </p:blipFill>
        <p:spPr bwMode="auto">
          <a:xfrm>
            <a:off x="7147491" y="4869160"/>
            <a:ext cx="1996509" cy="1988840"/>
          </a:xfrm>
          <a:prstGeom prst="rect">
            <a:avLst/>
          </a:prstGeom>
          <a:noFill/>
        </p:spPr>
      </p:pic>
      <p:pic>
        <p:nvPicPr>
          <p:cNvPr id="12" name="Picture 2" descr="C:\Users\Tamara\Desktop\Динозаврики\007.gif"/>
          <p:cNvPicPr>
            <a:picLocks noChangeAspect="1" noChangeArrowheads="1"/>
          </p:cNvPicPr>
          <p:nvPr/>
        </p:nvPicPr>
        <p:blipFill>
          <a:blip r:embed="rId4" cstate="print"/>
          <a:srcRect r="7064" b="7416"/>
          <a:stretch>
            <a:fillRect/>
          </a:stretch>
        </p:blipFill>
        <p:spPr bwMode="auto">
          <a:xfrm flipH="1">
            <a:off x="-1" y="4966507"/>
            <a:ext cx="1907704" cy="1891493"/>
          </a:xfrm>
          <a:prstGeom prst="rect">
            <a:avLst/>
          </a:prstGeom>
          <a:noFill/>
        </p:spPr>
      </p:pic>
      <p:pic>
        <p:nvPicPr>
          <p:cNvPr id="13" name="Picture 4" descr="C:\Users\Tamara\Desktop\Динозаврики\013.gif"/>
          <p:cNvPicPr>
            <a:picLocks noChangeAspect="1" noChangeArrowheads="1"/>
          </p:cNvPicPr>
          <p:nvPr/>
        </p:nvPicPr>
        <p:blipFill>
          <a:blip r:embed="rId5" cstate="print"/>
          <a:srcRect l="12135" r="11123"/>
          <a:stretch>
            <a:fillRect/>
          </a:stretch>
        </p:blipFill>
        <p:spPr bwMode="auto">
          <a:xfrm>
            <a:off x="7524328" y="2492896"/>
            <a:ext cx="1292815" cy="1684612"/>
          </a:xfrm>
          <a:prstGeom prst="rect">
            <a:avLst/>
          </a:prstGeom>
          <a:noFill/>
        </p:spPr>
      </p:pic>
      <p:pic>
        <p:nvPicPr>
          <p:cNvPr id="14" name="Picture 5" descr="C:\Users\Tamara\Desktop\Динозаврики\015.gif"/>
          <p:cNvPicPr>
            <a:picLocks noChangeAspect="1" noChangeArrowheads="1"/>
          </p:cNvPicPr>
          <p:nvPr/>
        </p:nvPicPr>
        <p:blipFill>
          <a:blip r:embed="rId6" cstate="print"/>
          <a:srcRect l="12207" t="11111" r="7793"/>
          <a:stretch>
            <a:fillRect/>
          </a:stretch>
        </p:blipFill>
        <p:spPr bwMode="auto">
          <a:xfrm>
            <a:off x="0" y="2708920"/>
            <a:ext cx="1440160" cy="16001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51720" y="2924944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itchFamily="2" charset="-122"/>
                <a:cs typeface="Times New Roman" pitchFamily="18" charset="0"/>
              </a:rPr>
              <a:t>was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537321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itchFamily="2" charset="-122"/>
                <a:cs typeface="Times New Roman" pitchFamily="18" charset="0"/>
              </a:rPr>
              <a:t>was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3429000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itchFamily="2" charset="-122"/>
                <a:cs typeface="Times New Roman" pitchFamily="18" charset="0"/>
              </a:rPr>
              <a:t>was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393305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itchFamily="2" charset="-122"/>
                <a:cs typeface="Times New Roman" pitchFamily="18" charset="0"/>
              </a:rPr>
              <a:t>were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4437112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itchFamily="2" charset="-122"/>
                <a:cs typeface="Times New Roman" pitchFamily="18" charset="0"/>
              </a:rPr>
              <a:t>were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4869160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itchFamily="2" charset="-122"/>
                <a:cs typeface="Times New Roman" pitchFamily="18" charset="0"/>
              </a:rPr>
              <a:t>were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Z:\newtek\_backgrounds_1.02\Tim\powerpoint templates\61-80\sheet_music\se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842493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601726" cy="92333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          busy yesterday.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607472" cy="92333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         busy yesterday.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340768"/>
            <a:ext cx="1890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were</a:t>
            </a:r>
            <a:r>
              <a:rPr lang="en-US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60648"/>
            <a:ext cx="1492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</a:t>
            </a:r>
            <a:endParaRPr lang="ru-RU" sz="5400" dirty="0"/>
          </a:p>
        </p:txBody>
      </p:sp>
      <p:pic>
        <p:nvPicPr>
          <p:cNvPr id="11" name="Picture 3" descr="C:\Users\Tamara\Desktop\Динозаврики\005.gif"/>
          <p:cNvPicPr>
            <a:picLocks noChangeAspect="1" noChangeArrowheads="1"/>
          </p:cNvPicPr>
          <p:nvPr/>
        </p:nvPicPr>
        <p:blipFill>
          <a:blip r:embed="rId5" cstate="print"/>
          <a:srcRect r="7024" b="7381"/>
          <a:stretch>
            <a:fillRect/>
          </a:stretch>
        </p:blipFill>
        <p:spPr bwMode="auto">
          <a:xfrm>
            <a:off x="7798062" y="5517232"/>
            <a:ext cx="1345938" cy="1340768"/>
          </a:xfrm>
          <a:prstGeom prst="rect">
            <a:avLst/>
          </a:prstGeom>
          <a:noFill/>
        </p:spPr>
      </p:pic>
      <p:pic>
        <p:nvPicPr>
          <p:cNvPr id="12" name="Picture 2" descr="C:\Users\Tamara\Desktop\Динозаврики\007.gif"/>
          <p:cNvPicPr>
            <a:picLocks noChangeAspect="1" noChangeArrowheads="1"/>
          </p:cNvPicPr>
          <p:nvPr/>
        </p:nvPicPr>
        <p:blipFill>
          <a:blip r:embed="rId6" cstate="print"/>
          <a:srcRect r="7064" b="7416"/>
          <a:stretch>
            <a:fillRect/>
          </a:stretch>
        </p:blipFill>
        <p:spPr bwMode="auto">
          <a:xfrm flipH="1">
            <a:off x="0" y="5661248"/>
            <a:ext cx="1207009" cy="119675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99592" y="2708920"/>
            <a:ext cx="79208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lvl="0" indent="-514350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Sister, </a:t>
            </a:r>
            <a:r>
              <a:rPr kumimoji="0" lang="en-US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I, at ,with,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was,</a:t>
            </a:r>
            <a:r>
              <a:rPr kumimoji="0" lang="en-US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 my, yesterday,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home</a:t>
            </a:r>
            <a:r>
              <a:rPr kumimoji="0" lang="en-US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SimSun" pitchFamily="2" charset="-122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SimSun" pitchFamily="2" charset="-122"/>
              <a:cs typeface="Times New Roman" pitchFamily="18" charset="0"/>
            </a:endParaRPr>
          </a:p>
          <a:p>
            <a:pPr lvl="0" eaLnBrk="0" hangingPunct="0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In, </a:t>
            </a:r>
            <a:r>
              <a:rPr kumimoji="0" lang="en-US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was, office, Monday,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my, on, the, mother </a:t>
            </a:r>
            <a:r>
              <a:rPr kumimoji="0" lang="en-US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SimSun" pitchFamily="2" charset="-122"/>
              <a:cs typeface="Times New Roman" pitchFamily="18" charset="0"/>
            </a:endParaRPr>
          </a:p>
          <a:p>
            <a:pPr lvl="0" eaLnBrk="0" hangingPunct="0"/>
            <a:r>
              <a:rPr kumimoji="0" lang="en-US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Were, best,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weeks</a:t>
            </a:r>
            <a:r>
              <a:rPr kumimoji="0" lang="en-US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SimSun" pitchFamily="2" charset="-122"/>
                <a:cs typeface="Times New Roman" pitchFamily="18" charset="0"/>
              </a:rPr>
              <a:t>, they, friends, two, ago</a:t>
            </a:r>
            <a:r>
              <a:rPr kumimoji="0" lang="en-US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27584" y="3356992"/>
            <a:ext cx="7632848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827584" y="4581128"/>
            <a:ext cx="7632848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827584" y="5877272"/>
            <a:ext cx="7632848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pic>
        <p:nvPicPr>
          <p:cNvPr id="2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3491880" y="2204864"/>
            <a:ext cx="2232248" cy="468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501008"/>
            <a:ext cx="9144000" cy="3139321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1154162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                   She was at school yesterday.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She </a:t>
            </a:r>
            <a:r>
              <a:rPr kumimoji="0" lang="en-US" sz="32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                          </a:t>
            </a: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at school yesterday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717032"/>
            <a:ext cx="55801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</a:t>
            </a:r>
            <a:r>
              <a:rPr kumimoji="0" lang="en-US" sz="28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It was warm yesterday.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 You were busy yesterday.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 We were happy yesterday.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4. I was late yesterday.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5. 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They were hungry yesterday.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371703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It </a:t>
            </a:r>
            <a:r>
              <a:rPr kumimoji="0" lang="en-US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wasn't </a:t>
            </a: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warm yesterday.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4149080"/>
            <a:ext cx="4488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You </a:t>
            </a:r>
            <a:r>
              <a:rPr kumimoji="0" lang="en-US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weren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’t</a:t>
            </a:r>
            <a:r>
              <a:rPr kumimoji="0" lang="en-US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busy yesterday.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29275" y="4581128"/>
            <a:ext cx="4614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 </a:t>
            </a:r>
            <a:r>
              <a:rPr kumimoji="0" lang="en-US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weren’t</a:t>
            </a: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happy yesterday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5013176"/>
            <a:ext cx="370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 </a:t>
            </a:r>
            <a:r>
              <a:rPr kumimoji="0" lang="en-US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wasn’t</a:t>
            </a: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late yesterday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5877272"/>
            <a:ext cx="5065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They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were</a:t>
            </a:r>
            <a:r>
              <a:rPr kumimoji="0" lang="en-US" sz="2800" b="1" i="0" u="none" strike="noStrike" normalizeH="0" baseline="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n’t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hungry yesterday.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1196752"/>
            <a:ext cx="3308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was not/ wasn't</a:t>
            </a: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1154162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                   They were at school yesterday.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They       </a:t>
            </a:r>
            <a:r>
              <a:rPr kumimoji="0" lang="en-US" sz="32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                          </a:t>
            </a: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at school yesterday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9394" name="Picture 2" descr="C:\Users\Tamara\Desktop\Динозаврики\006.gif"/>
          <p:cNvPicPr>
            <a:picLocks noChangeAspect="1" noChangeArrowheads="1"/>
          </p:cNvPicPr>
          <p:nvPr/>
        </p:nvPicPr>
        <p:blipFill>
          <a:blip r:embed="rId2" cstate="print"/>
          <a:srcRect l="15254"/>
          <a:stretch>
            <a:fillRect/>
          </a:stretch>
        </p:blipFill>
        <p:spPr bwMode="auto">
          <a:xfrm>
            <a:off x="0" y="0"/>
            <a:ext cx="2771800" cy="220486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475656" y="2348880"/>
            <a:ext cx="3629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were not/ weren't</a:t>
            </a: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19" name="Picture 2" descr="C:\Users\Tamara\Desktop\Динозаврики\006.gif"/>
          <p:cNvPicPr>
            <a:picLocks noChangeAspect="1" noChangeArrowheads="1"/>
          </p:cNvPicPr>
          <p:nvPr/>
        </p:nvPicPr>
        <p:blipFill>
          <a:blip r:embed="rId2" cstate="print"/>
          <a:srcRect l="15254"/>
          <a:stretch>
            <a:fillRect/>
          </a:stretch>
        </p:blipFill>
        <p:spPr bwMode="auto">
          <a:xfrm flipH="1">
            <a:off x="6948264" y="4900398"/>
            <a:ext cx="2195736" cy="195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545</Words>
  <Application>Microsoft Office PowerPoint</Application>
  <PresentationFormat>Экран (4:3)</PresentationFormat>
  <Paragraphs>154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She          busy.</vt:lpstr>
      <vt:lpstr>Слайд 12</vt:lpstr>
      <vt:lpstr>Fill in the gaps. Use was or were.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94</cp:revision>
  <dcterms:created xsi:type="dcterms:W3CDTF">2010-01-24T13:56:58Z</dcterms:created>
  <dcterms:modified xsi:type="dcterms:W3CDTF">2011-01-17T05:48:07Z</dcterms:modified>
</cp:coreProperties>
</file>