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57" r:id="rId4"/>
    <p:sldId id="259" r:id="rId5"/>
    <p:sldId id="260" r:id="rId6"/>
    <p:sldId id="268" r:id="rId7"/>
    <p:sldId id="263" r:id="rId8"/>
    <p:sldId id="264" r:id="rId9"/>
    <p:sldId id="286" r:id="rId10"/>
    <p:sldId id="288" r:id="rId11"/>
    <p:sldId id="262" r:id="rId12"/>
    <p:sldId id="290" r:id="rId13"/>
    <p:sldId id="289" r:id="rId14"/>
    <p:sldId id="291" r:id="rId15"/>
    <p:sldId id="292" r:id="rId16"/>
    <p:sldId id="293" r:id="rId17"/>
    <p:sldId id="294" r:id="rId18"/>
    <p:sldId id="269" r:id="rId19"/>
    <p:sldId id="271" r:id="rId20"/>
    <p:sldId id="272" r:id="rId21"/>
    <p:sldId id="270" r:id="rId22"/>
    <p:sldId id="273" r:id="rId23"/>
    <p:sldId id="277" r:id="rId24"/>
    <p:sldId id="279" r:id="rId25"/>
    <p:sldId id="278" r:id="rId26"/>
    <p:sldId id="285" r:id="rId27"/>
    <p:sldId id="298" r:id="rId28"/>
    <p:sldId id="299" r:id="rId29"/>
    <p:sldId id="281" r:id="rId30"/>
    <p:sldId id="282" r:id="rId31"/>
    <p:sldId id="283" r:id="rId32"/>
    <p:sldId id="284" r:id="rId33"/>
    <p:sldId id="29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3" autoAdjust="0"/>
    <p:restoredTop sz="9466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A4D28-1E29-457D-B57C-209D1D3D5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F0CDF-0344-4432-9DF3-9DA3773AF3BC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6A8D24-EF65-4221-9D00-438A04F5A8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F5F0CDF-0344-4432-9DF3-9DA3773AF3BC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6A8D24-EF65-4221-9D00-438A04F5A8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7772400" cy="85725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+mn-lt"/>
              </a:rPr>
              <a:t>Муниципальное общеобразовательное учреждение «Средняя общеобразовательная школа № 27»</a:t>
            </a:r>
            <a:endParaRPr lang="ru-RU" sz="2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571876"/>
            <a:ext cx="1985954" cy="207170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Азот </a:t>
            </a: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N</a:t>
            </a:r>
          </a:p>
          <a:p>
            <a:pPr algn="l"/>
            <a:r>
              <a:rPr lang="ru-RU" sz="2400" b="1" dirty="0" smtClean="0"/>
              <a:t>Фосфор </a:t>
            </a:r>
            <a:r>
              <a:rPr lang="en-GB" sz="2400" b="1" dirty="0" smtClean="0">
                <a:solidFill>
                  <a:srgbClr val="FF0000"/>
                </a:solidFill>
              </a:rPr>
              <a:t>P</a:t>
            </a:r>
          </a:p>
          <a:p>
            <a:pPr algn="l"/>
            <a:r>
              <a:rPr lang="ru-RU" sz="2400" b="1" dirty="0" smtClean="0"/>
              <a:t>Мышьяк </a:t>
            </a:r>
            <a:r>
              <a:rPr lang="en-GB" sz="2400" b="1" dirty="0" smtClean="0">
                <a:solidFill>
                  <a:srgbClr val="FF0000"/>
                </a:solidFill>
              </a:rPr>
              <a:t>As</a:t>
            </a:r>
          </a:p>
          <a:p>
            <a:pPr algn="l"/>
            <a:r>
              <a:rPr lang="ru-RU" sz="2400" b="1" dirty="0" smtClean="0"/>
              <a:t>Сурьма </a:t>
            </a:r>
            <a:r>
              <a:rPr lang="en-US" sz="2400" b="1" dirty="0" err="1" smtClean="0">
                <a:solidFill>
                  <a:srgbClr val="FF0000"/>
                </a:solidFill>
              </a:rPr>
              <a:t>Sb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l"/>
            <a:r>
              <a:rPr lang="ru-RU" sz="2400" b="1" dirty="0" smtClean="0"/>
              <a:t>Висмут </a:t>
            </a:r>
            <a:r>
              <a:rPr lang="en-GB" sz="2400" b="1" dirty="0" smtClean="0">
                <a:solidFill>
                  <a:srgbClr val="FF0000"/>
                </a:solidFill>
              </a:rPr>
              <a:t>Bi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571612"/>
            <a:ext cx="8143932" cy="12618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Урок-семинар  в 9 классе по теме </a:t>
            </a:r>
            <a:r>
              <a:rPr lang="ru-RU" sz="4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"Подгруппа азота" </a:t>
            </a:r>
            <a:endParaRPr lang="ru-RU" sz="3200" b="1" spc="50" dirty="0" smtClean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3000372"/>
            <a:ext cx="2143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Подготовила учитель химии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Панова Л.Ю.</a:t>
            </a:r>
          </a:p>
        </p:txBody>
      </p:sp>
      <p:pic>
        <p:nvPicPr>
          <p:cNvPr id="7" name="Picture 2" descr="C:\Documents and Settings\админ\Рабочий стол\theor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143380"/>
            <a:ext cx="4040802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200400" y="304800"/>
            <a:ext cx="27432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Применение</a:t>
            </a:r>
          </a:p>
        </p:txBody>
      </p:sp>
      <p:sp>
        <p:nvSpPr>
          <p:cNvPr id="1638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9063" y="304800"/>
            <a:ext cx="27432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Свойства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895600" y="609600"/>
            <a:ext cx="3048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0" y="152400"/>
            <a:ext cx="1371600" cy="1143000"/>
            <a:chOff x="4752" y="96"/>
            <a:chExt cx="864" cy="720"/>
          </a:xfrm>
        </p:grpSpPr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4752" y="96"/>
              <a:ext cx="864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4848" y="240"/>
              <a:ext cx="6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990033"/>
                  </a:solidFill>
                </a:rPr>
                <a:t>NH</a:t>
              </a:r>
              <a:r>
                <a:rPr lang="en-US" sz="4000" b="1" baseline="-25000">
                  <a:solidFill>
                    <a:srgbClr val="990033"/>
                  </a:solidFill>
                </a:rPr>
                <a:t>3</a:t>
              </a:r>
              <a:endParaRPr lang="ru-RU" sz="4000" b="1" baseline="-25000">
                <a:solidFill>
                  <a:srgbClr val="990033"/>
                </a:solidFill>
              </a:endParaRPr>
            </a:p>
          </p:txBody>
        </p:sp>
      </p:grpSp>
      <p:graphicFrame>
        <p:nvGraphicFramePr>
          <p:cNvPr id="16446" name="Group 62"/>
          <p:cNvGraphicFramePr>
            <a:graphicFrameLocks noGrp="1"/>
          </p:cNvGraphicFramePr>
          <p:nvPr/>
        </p:nvGraphicFramePr>
        <p:xfrm>
          <a:off x="457200" y="1397000"/>
          <a:ext cx="8153400" cy="4775200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238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Рассчитайте массовую долю азота в аммиачной селитре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Запишите уравнение реакции разложения гидрокарбоната аммония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Рассчитайте объем аммиака для приготовления 50г 5% -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ного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нашатырного спирта (при н.у.)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Как осуществить превращения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→ NO → NO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HNO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Составьте окислительно-восстановительную реакцию взаимодействия хлорида аммония с оксидом меди.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Какой объем при нормальных условиях будет занимать 1 кг жидкого аммиака.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33400" y="1524000"/>
            <a:ext cx="2590800" cy="2133600"/>
            <a:chOff x="336" y="960"/>
            <a:chExt cx="1632" cy="1344"/>
          </a:xfrm>
        </p:grpSpPr>
        <p:sp>
          <p:nvSpPr>
            <p:cNvPr id="16410" name="Rectangle 26"/>
            <p:cNvSpPr>
              <a:spLocks noChangeArrowheads="1"/>
            </p:cNvSpPr>
            <p:nvPr/>
          </p:nvSpPr>
          <p:spPr bwMode="auto">
            <a:xfrm>
              <a:off x="336" y="960"/>
              <a:ext cx="1632" cy="13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ru-RU"/>
                <a:t>Аммиак </a:t>
              </a:r>
            </a:p>
            <a:p>
              <a:pPr algn="r"/>
              <a:r>
                <a:rPr lang="ru-RU"/>
                <a:t>содержит </a:t>
              </a:r>
            </a:p>
            <a:p>
              <a:pPr algn="r"/>
              <a:r>
                <a:rPr lang="ru-RU"/>
                <a:t>ценный для </a:t>
              </a:r>
            </a:p>
            <a:p>
              <a:pPr algn="r"/>
              <a:r>
                <a:rPr lang="ru-RU"/>
                <a:t>растений элемент </a:t>
              </a:r>
            </a:p>
            <a:p>
              <a:pPr algn="r"/>
              <a:r>
                <a:rPr lang="ru-RU"/>
                <a:t>- азот.</a:t>
              </a:r>
            </a:p>
          </p:txBody>
        </p:sp>
        <p:pic>
          <p:nvPicPr>
            <p:cNvPr id="16409" name="Picture 25" descr="12192218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1056"/>
              <a:ext cx="466" cy="624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</p:spPr>
        </p:pic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3276600" y="1524000"/>
            <a:ext cx="2514600" cy="2133600"/>
            <a:chOff x="2064" y="960"/>
            <a:chExt cx="1584" cy="1344"/>
          </a:xfrm>
        </p:grpSpPr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2064" y="960"/>
              <a:ext cx="1584" cy="13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b"/>
            <a:lstStyle/>
            <a:p>
              <a:pPr algn="ctr"/>
              <a:r>
                <a:rPr lang="ru-RU"/>
                <a:t>Аммиак -  газ.</a:t>
              </a:r>
            </a:p>
          </p:txBody>
        </p:sp>
        <p:pic>
          <p:nvPicPr>
            <p:cNvPr id="16415" name="Picture 31" descr="90291455dca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52" y="1056"/>
              <a:ext cx="1008" cy="756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</p:spPr>
        </p:pic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5943600" y="1524000"/>
            <a:ext cx="2590800" cy="2133600"/>
            <a:chOff x="3744" y="960"/>
            <a:chExt cx="1632" cy="1344"/>
          </a:xfrm>
        </p:grpSpPr>
        <p:sp>
          <p:nvSpPr>
            <p:cNvPr id="16423" name="Rectangle 39"/>
            <p:cNvSpPr>
              <a:spLocks noChangeArrowheads="1"/>
            </p:cNvSpPr>
            <p:nvPr/>
          </p:nvSpPr>
          <p:spPr bwMode="auto">
            <a:xfrm>
              <a:off x="3744" y="960"/>
              <a:ext cx="1632" cy="13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  <a:p>
              <a:pPr algn="ctr"/>
              <a:endParaRPr lang="ru-RU"/>
            </a:p>
            <a:p>
              <a:pPr algn="ctr"/>
              <a:endParaRPr lang="ru-RU"/>
            </a:p>
            <a:p>
              <a:pPr algn="ctr"/>
              <a:endParaRPr lang="ru-RU"/>
            </a:p>
            <a:p>
              <a:pPr algn="ctr"/>
              <a:endParaRPr lang="ru-RU"/>
            </a:p>
            <a:p>
              <a:pPr algn="ctr"/>
              <a:r>
                <a:rPr lang="ru-RU"/>
                <a:t>Аммиак имеет </a:t>
              </a:r>
            </a:p>
            <a:p>
              <a:pPr algn="ctr"/>
              <a:r>
                <a:rPr lang="ru-RU"/>
                <a:t>резкий запах.</a:t>
              </a:r>
            </a:p>
          </p:txBody>
        </p:sp>
        <p:pic>
          <p:nvPicPr>
            <p:cNvPr id="16425" name="Picture 41" descr="13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32" y="1056"/>
              <a:ext cx="1056" cy="704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</p:spPr>
        </p:pic>
      </p:grpSp>
      <p:sp>
        <p:nvSpPr>
          <p:cNvPr id="16431" name="Line 47"/>
          <p:cNvSpPr>
            <a:spLocks noChangeShapeType="1"/>
          </p:cNvSpPr>
          <p:nvPr/>
        </p:nvSpPr>
        <p:spPr bwMode="auto">
          <a:xfrm flipH="1">
            <a:off x="2286000" y="5029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533400" y="3886200"/>
            <a:ext cx="2590800" cy="2133600"/>
            <a:chOff x="336" y="2448"/>
            <a:chExt cx="1632" cy="1344"/>
          </a:xfrm>
        </p:grpSpPr>
        <p:sp>
          <p:nvSpPr>
            <p:cNvPr id="16432" name="Rectangle 48"/>
            <p:cNvSpPr>
              <a:spLocks noChangeArrowheads="1"/>
            </p:cNvSpPr>
            <p:nvPr/>
          </p:nvSpPr>
          <p:spPr bwMode="auto">
            <a:xfrm>
              <a:off x="336" y="2448"/>
              <a:ext cx="1632" cy="13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b"/>
            <a:lstStyle/>
            <a:p>
              <a:pPr algn="ctr"/>
              <a:r>
                <a:rPr lang="ru-RU"/>
                <a:t>Взаимодействует с </a:t>
              </a:r>
            </a:p>
            <a:p>
              <a:pPr algn="ctr"/>
              <a:r>
                <a:rPr lang="ru-RU"/>
                <a:t>Кислородом.</a:t>
              </a:r>
            </a:p>
          </p:txBody>
        </p:sp>
        <p:pic>
          <p:nvPicPr>
            <p:cNvPr id="16433" name="Picture 49" descr="25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8" y="2523"/>
              <a:ext cx="747" cy="900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</p:spPr>
        </p:pic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3276600" y="3886200"/>
            <a:ext cx="2514600" cy="2133600"/>
            <a:chOff x="2064" y="2448"/>
            <a:chExt cx="1584" cy="1344"/>
          </a:xfrm>
        </p:grpSpPr>
        <p:sp>
          <p:nvSpPr>
            <p:cNvPr id="16438" name="Rectangle 54"/>
            <p:cNvSpPr>
              <a:spLocks noChangeArrowheads="1"/>
            </p:cNvSpPr>
            <p:nvPr/>
          </p:nvSpPr>
          <p:spPr bwMode="auto">
            <a:xfrm>
              <a:off x="2064" y="2448"/>
              <a:ext cx="1584" cy="13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  <a:p>
              <a:pPr algn="ctr"/>
              <a:endParaRPr lang="ru-RU"/>
            </a:p>
            <a:p>
              <a:pPr algn="ctr"/>
              <a:endParaRPr lang="ru-RU"/>
            </a:p>
            <a:p>
              <a:pPr algn="ctr"/>
              <a:endParaRPr lang="ru-RU"/>
            </a:p>
            <a:p>
              <a:pPr algn="ctr"/>
              <a:r>
                <a:rPr lang="ru-RU"/>
                <a:t>Аммиак-</a:t>
              </a:r>
            </a:p>
            <a:p>
              <a:pPr algn="ctr"/>
              <a:r>
                <a:rPr lang="ru-RU"/>
                <a:t> хороший </a:t>
              </a:r>
            </a:p>
            <a:p>
              <a:pPr algn="ctr"/>
              <a:r>
                <a:rPr lang="ru-RU"/>
                <a:t>восстановитель</a:t>
              </a:r>
            </a:p>
          </p:txBody>
        </p:sp>
        <p:pic>
          <p:nvPicPr>
            <p:cNvPr id="16440" name="Picture 56"/>
            <p:cNvPicPr>
              <a:picLocks noChangeAspect="1" noChangeArrowheads="1"/>
            </p:cNvPicPr>
            <p:nvPr/>
          </p:nvPicPr>
          <p:blipFill>
            <a:blip r:embed="rId7"/>
            <a:srcRect t="11111"/>
            <a:stretch>
              <a:fillRect/>
            </a:stretch>
          </p:blipFill>
          <p:spPr bwMode="auto">
            <a:xfrm>
              <a:off x="2352" y="2592"/>
              <a:ext cx="1038" cy="384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</p:spPr>
        </p:pic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6019800" y="3886200"/>
            <a:ext cx="2438400" cy="2133600"/>
            <a:chOff x="3792" y="2448"/>
            <a:chExt cx="1536" cy="1344"/>
          </a:xfrm>
        </p:grpSpPr>
        <p:sp>
          <p:nvSpPr>
            <p:cNvPr id="16447" name="Rectangle 63"/>
            <p:cNvSpPr>
              <a:spLocks noChangeArrowheads="1"/>
            </p:cNvSpPr>
            <p:nvPr/>
          </p:nvSpPr>
          <p:spPr bwMode="auto">
            <a:xfrm>
              <a:off x="3792" y="2448"/>
              <a:ext cx="1536" cy="13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ru-RU"/>
                <a:t>При </a:t>
              </a:r>
            </a:p>
            <a:p>
              <a:pPr algn="r"/>
              <a:r>
                <a:rPr lang="ru-RU"/>
                <a:t>испарении </a:t>
              </a:r>
            </a:p>
            <a:p>
              <a:pPr algn="r"/>
              <a:r>
                <a:rPr lang="ru-RU"/>
                <a:t>жидкого </a:t>
              </a:r>
            </a:p>
            <a:p>
              <a:pPr algn="r"/>
              <a:r>
                <a:rPr lang="ru-RU"/>
                <a:t>аммиака </a:t>
              </a:r>
            </a:p>
            <a:p>
              <a:pPr algn="r"/>
              <a:r>
                <a:rPr lang="ru-RU"/>
                <a:t>поглощается </a:t>
              </a:r>
            </a:p>
            <a:p>
              <a:pPr algn="r"/>
              <a:r>
                <a:rPr lang="ru-RU"/>
                <a:t>большое </a:t>
              </a:r>
            </a:p>
            <a:p>
              <a:pPr algn="r"/>
              <a:r>
                <a:rPr lang="ru-RU"/>
                <a:t>количество  теплоты.</a:t>
              </a:r>
            </a:p>
          </p:txBody>
        </p:sp>
        <p:pic>
          <p:nvPicPr>
            <p:cNvPr id="16448" name="Picture 64" descr="PH0492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88" y="2544"/>
              <a:ext cx="498" cy="587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Азотная кислота</a:t>
            </a:r>
            <a:endParaRPr lang="ru-RU" sz="4400" b="1" dirty="0"/>
          </a:p>
        </p:txBody>
      </p:sp>
      <p:pic>
        <p:nvPicPr>
          <p:cNvPr id="4098" name="Picture 2" descr="C:\Documents and Settings\админ\Рабочий стол\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5214974" cy="452475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5126" name="Rectangle 14"/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sp>
        <p:nvSpPr>
          <p:cNvPr id="5140" name="UpRibbonSharp"/>
          <p:cNvSpPr>
            <a:spLocks noEditPoints="1" noChangeArrowheads="1"/>
          </p:cNvSpPr>
          <p:nvPr/>
        </p:nvSpPr>
        <p:spPr bwMode="auto">
          <a:xfrm>
            <a:off x="0" y="4581525"/>
            <a:ext cx="9144000" cy="1439863"/>
          </a:xfrm>
          <a:custGeom>
            <a:avLst/>
            <a:gdLst>
              <a:gd name="G0" fmla="+- 0 0 0"/>
              <a:gd name="G1" fmla="+- 3101 0 0"/>
              <a:gd name="G2" fmla="+- 3101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5801" y="21600"/>
                </a:lnTo>
                <a:lnTo>
                  <a:pt x="5801" y="18900"/>
                </a:lnTo>
                <a:lnTo>
                  <a:pt x="15799" y="18900"/>
                </a:lnTo>
                <a:lnTo>
                  <a:pt x="15799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8499" y="2700"/>
                </a:lnTo>
                <a:lnTo>
                  <a:pt x="18499" y="0"/>
                </a:lnTo>
                <a:lnTo>
                  <a:pt x="3101" y="0"/>
                </a:lnTo>
                <a:lnTo>
                  <a:pt x="3101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5801" y="18900"/>
                </a:moveTo>
                <a:lnTo>
                  <a:pt x="3101" y="18900"/>
                </a:lnTo>
                <a:lnTo>
                  <a:pt x="3101" y="2700"/>
                </a:lnTo>
              </a:path>
              <a:path w="21600" h="21600" fill="none" extrusionOk="0">
                <a:moveTo>
                  <a:pt x="3101" y="18900"/>
                </a:moveTo>
                <a:lnTo>
                  <a:pt x="5801" y="21600"/>
                </a:lnTo>
              </a:path>
              <a:path w="21600" h="21600" fill="none" extrusionOk="0">
                <a:moveTo>
                  <a:pt x="15799" y="18900"/>
                </a:moveTo>
                <a:lnTo>
                  <a:pt x="18499" y="18900"/>
                </a:lnTo>
                <a:lnTo>
                  <a:pt x="18499" y="2700"/>
                </a:lnTo>
              </a:path>
              <a:path w="21600" h="21600" fill="none" extrusionOk="0">
                <a:moveTo>
                  <a:pt x="18499" y="18900"/>
                </a:moveTo>
                <a:lnTo>
                  <a:pt x="15799" y="21600"/>
                </a:lnTo>
              </a:path>
            </a:pathLst>
          </a:custGeom>
          <a:solidFill>
            <a:srgbClr val="62A8F4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Одна связь с кислородом образуется по донорно-акцепторному механизму,  но из-за близости расположения атомов в молекуле становятся равноценными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>
              <a:defRPr/>
            </a:pPr>
            <a:endParaRPr 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62563"/>
            <a:ext cx="1871663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WordArt 18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47211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1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Строение</a:t>
            </a:r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2484438" y="1341438"/>
            <a:ext cx="3600450" cy="3024187"/>
          </a:xfrm>
          <a:prstGeom prst="roundRect">
            <a:avLst>
              <a:gd name="adj" fmla="val 16667"/>
            </a:avLst>
          </a:prstGeom>
          <a:solidFill>
            <a:srgbClr val="72EE9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42" name="Picture 22" descr="nitricacid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484313"/>
            <a:ext cx="33940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 animBg="1"/>
      <p:bldP spid="5138" grpId="0" animBg="1"/>
      <p:bldP spid="51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_isN_121671678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50825" y="5516563"/>
            <a:ext cx="8713788" cy="1081087"/>
          </a:xfrm>
          <a:prstGeom prst="roundRect">
            <a:avLst>
              <a:gd name="adj" fmla="val 16667"/>
            </a:avLst>
          </a:prstGeom>
          <a:solidFill>
            <a:srgbClr val="F0FDA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5288" y="5589588"/>
            <a:ext cx="8207375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Азотная кислота широко используется для производства азотных удобрений, искусственных волокон, органических красителей, лаков и взрывчатых веществ. 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3059113" y="260350"/>
            <a:ext cx="2705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Применение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/>
      <p:bldP spid="184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600" smtClean="0"/>
              <a:t>неметалл, </a:t>
            </a:r>
            <a:endParaRPr lang="en-US" sz="1600" smtClean="0"/>
          </a:p>
          <a:p>
            <a:pPr eaLnBrk="1" hangingPunct="1">
              <a:defRPr/>
            </a:pPr>
            <a:r>
              <a:rPr lang="en-US" sz="1600" smtClean="0"/>
              <a:t>Ar=31</a:t>
            </a:r>
          </a:p>
          <a:p>
            <a:pPr eaLnBrk="1" hangingPunct="1">
              <a:defRPr/>
            </a:pPr>
            <a:r>
              <a:rPr lang="en-US" sz="1600" smtClean="0"/>
              <a:t>V </a:t>
            </a:r>
            <a:r>
              <a:rPr lang="ru-RU" sz="1600" smtClean="0"/>
              <a:t>группа, главная подгруппа</a:t>
            </a:r>
          </a:p>
          <a:p>
            <a:pPr eaLnBrk="1" hangingPunct="1">
              <a:defRPr/>
            </a:pPr>
            <a:r>
              <a:rPr lang="ru-RU" sz="1600" smtClean="0"/>
              <a:t>3 период, 3 ряд</a:t>
            </a:r>
          </a:p>
          <a:p>
            <a:pPr eaLnBrk="1" hangingPunct="1">
              <a:defRPr/>
            </a:pPr>
            <a:r>
              <a:rPr lang="ru-RU" sz="1600" smtClean="0"/>
              <a:t>степени окисления -3.0,+1,+3,+5.</a:t>
            </a:r>
          </a:p>
          <a:p>
            <a:pPr eaLnBrk="1" hangingPunct="1">
              <a:defRPr/>
            </a:pPr>
            <a:r>
              <a:rPr lang="ru-RU" sz="1600" smtClean="0"/>
              <a:t>оксиды   </a:t>
            </a:r>
            <a:r>
              <a:rPr lang="ru-RU" sz="1600" b="1" smtClean="0"/>
              <a:t>Р</a:t>
            </a:r>
            <a:r>
              <a:rPr lang="ru-RU" sz="1200" b="1" smtClean="0"/>
              <a:t>2</a:t>
            </a:r>
            <a:r>
              <a:rPr lang="ru-RU" sz="1600" b="1" smtClean="0"/>
              <a:t>О</a:t>
            </a:r>
            <a:r>
              <a:rPr lang="ru-RU" sz="1200" b="1" smtClean="0"/>
              <a:t>3</a:t>
            </a:r>
            <a:r>
              <a:rPr lang="ru-RU" sz="1600" smtClean="0"/>
              <a:t>  и   Р</a:t>
            </a:r>
            <a:r>
              <a:rPr lang="ru-RU" sz="1200" smtClean="0"/>
              <a:t>2</a:t>
            </a:r>
            <a:r>
              <a:rPr lang="ru-RU" sz="1600" smtClean="0"/>
              <a:t>О</a:t>
            </a:r>
            <a:r>
              <a:rPr lang="ru-RU" sz="1200" smtClean="0"/>
              <a:t>5</a:t>
            </a:r>
            <a:r>
              <a:rPr lang="ru-RU" sz="1600" smtClean="0"/>
              <a:t>   - оба оксида кислотные</a:t>
            </a:r>
          </a:p>
          <a:p>
            <a:pPr eaLnBrk="1" hangingPunct="1">
              <a:defRPr/>
            </a:pPr>
            <a:r>
              <a:rPr lang="ru-RU" sz="1600" smtClean="0"/>
              <a:t>Кислоты:   </a:t>
            </a:r>
          </a:p>
          <a:p>
            <a:pPr eaLnBrk="1" hangingPunct="1">
              <a:defRPr/>
            </a:pPr>
            <a:r>
              <a:rPr lang="en-US" sz="1600" b="1" smtClean="0"/>
              <a:t>H </a:t>
            </a:r>
            <a:r>
              <a:rPr lang="ru-RU" sz="1200" b="1" smtClean="0"/>
              <a:t>3</a:t>
            </a:r>
            <a:r>
              <a:rPr lang="en-US" sz="1600" b="1" smtClean="0"/>
              <a:t>PO</a:t>
            </a:r>
            <a:r>
              <a:rPr lang="ru-RU" sz="1200" b="1" smtClean="0"/>
              <a:t>3</a:t>
            </a:r>
            <a:r>
              <a:rPr lang="ru-RU" sz="1600" b="1" smtClean="0"/>
              <a:t> –фосфористая кислота</a:t>
            </a:r>
            <a:r>
              <a:rPr lang="ru-RU" sz="1600" smtClean="0"/>
              <a:t> </a:t>
            </a:r>
            <a:r>
              <a:rPr lang="en-US" sz="1600" b="1" smtClean="0"/>
              <a:t>H</a:t>
            </a:r>
            <a:r>
              <a:rPr lang="ru-RU" sz="1200" b="1" smtClean="0"/>
              <a:t>3</a:t>
            </a:r>
            <a:r>
              <a:rPr lang="en-US" sz="1600" b="1" smtClean="0"/>
              <a:t>PO</a:t>
            </a:r>
            <a:r>
              <a:rPr lang="ru-RU" sz="1200" b="1" smtClean="0"/>
              <a:t>4 </a:t>
            </a:r>
            <a:r>
              <a:rPr lang="ru-RU" sz="1600" b="1" smtClean="0"/>
              <a:t>–фосфорная кислота</a:t>
            </a:r>
            <a:endParaRPr lang="ru-RU" sz="1600" smtClean="0"/>
          </a:p>
          <a:p>
            <a:pPr eaLnBrk="1" hangingPunct="1">
              <a:defRPr/>
            </a:pPr>
            <a:r>
              <a:rPr lang="ru-RU" sz="1600" smtClean="0"/>
              <a:t>летучее водородное соединение   </a:t>
            </a:r>
            <a:r>
              <a:rPr lang="ru-RU" sz="1600" b="1" smtClean="0"/>
              <a:t>РН</a:t>
            </a:r>
            <a:r>
              <a:rPr lang="ru-RU" sz="1200" b="1" smtClean="0"/>
              <a:t>3</a:t>
            </a:r>
            <a:r>
              <a:rPr lang="ru-RU" sz="1600" smtClean="0"/>
              <a:t>-газ фосфин ( связь ковалентная почти неполярная)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smtClean="0"/>
              <a:t>Р  </a:t>
            </a:r>
            <a:r>
              <a:rPr lang="ru-RU" sz="3600" b="1" i="1" smtClean="0"/>
              <a:t>Фосфор </a:t>
            </a:r>
          </a:p>
          <a:p>
            <a:pPr eaLnBrk="1" hangingPunct="1">
              <a:defRPr/>
            </a:pPr>
            <a:r>
              <a:rPr lang="ru-RU" sz="2400" b="1" i="1" smtClean="0"/>
              <a:t>( </a:t>
            </a:r>
            <a:r>
              <a:rPr lang="en-US" sz="2400" b="1" i="1" smtClean="0"/>
              <a:t>Phosphorus</a:t>
            </a:r>
            <a:r>
              <a:rPr lang="ru-RU" sz="2400" b="1" i="1" smtClean="0"/>
              <a:t>-</a:t>
            </a:r>
            <a:r>
              <a:rPr lang="en-US" sz="2400" b="1" i="1" smtClean="0"/>
              <a:t>C</a:t>
            </a:r>
            <a:r>
              <a:rPr lang="ru-RU" sz="2400" b="1" i="1" smtClean="0"/>
              <a:t>ветоносец)</a:t>
            </a:r>
          </a:p>
          <a:p>
            <a:pPr eaLnBrk="1" hangingPunct="1">
              <a:defRPr/>
            </a:pPr>
            <a:endParaRPr lang="ru-RU" sz="8000" b="1" i="1" smtClean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 </a:t>
            </a:r>
          </a:p>
        </p:txBody>
      </p:sp>
      <p:pic>
        <p:nvPicPr>
          <p:cNvPr id="58376" name="Picture 8" descr="Фосфор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292600"/>
            <a:ext cx="23764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2976" y="21429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Фосфор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8.Применение.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Белый фосфор применяют для получения других его </a:t>
            </a:r>
            <a:r>
              <a:rPr lang="ru-RU" sz="2400" dirty="0" err="1" smtClean="0"/>
              <a:t>аллотропных</a:t>
            </a:r>
            <a:r>
              <a:rPr lang="ru-RU" sz="2400" dirty="0" smtClean="0"/>
              <a:t> модификаций, фосфорных кислот, фосфатов, как боевое зажигательное вещество, для изготовления  ядохимикатов и медикаментов.</a:t>
            </a:r>
          </a:p>
        </p:txBody>
      </p:sp>
      <p:pic>
        <p:nvPicPr>
          <p:cNvPr id="19460" name="Picture 7" descr="iфосфор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1844675"/>
            <a:ext cx="2447925" cy="316865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mtClean="0"/>
              <a:t>Красный фосфор применяют для изготовления спичек и как наполнитель (пары) в лампах накаливания для производства удобрений и кормовых добавок для животных.</a:t>
            </a:r>
          </a:p>
        </p:txBody>
      </p:sp>
      <p:pic>
        <p:nvPicPr>
          <p:cNvPr id="85000" name="Picture 8" descr="iфосфор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16688" y="333375"/>
            <a:ext cx="2087562" cy="2016125"/>
          </a:xfrm>
        </p:spPr>
      </p:pic>
      <p:pic>
        <p:nvPicPr>
          <p:cNvPr id="85001" name="Picture 9" descr="фосфор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492375"/>
            <a:ext cx="23034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2" name="Picture 10" descr="азот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4941888"/>
            <a:ext cx="2782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История </a:t>
            </a:r>
            <a:r>
              <a:rPr lang="ru-RU" b="1" dirty="0" smtClean="0"/>
              <a:t>открытия.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 </a:t>
            </a:r>
            <a:r>
              <a:rPr lang="ru-RU" sz="2400" smtClean="0"/>
              <a:t>поисках “философского камня” немецкий алхимик  Х. Бранд занимался перегонкой сухого остатка от выпаривания мочи. В приемнике оказалось вещество, испускавшее голубоватый свет. Так в 1669 году был открыт белый фосфор.</a:t>
            </a:r>
          </a:p>
        </p:txBody>
      </p:sp>
      <p:pic>
        <p:nvPicPr>
          <p:cNvPr id="87046" name="Picture 6" descr="фосфор2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916113"/>
            <a:ext cx="3671888" cy="374491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+mn-lt"/>
              </a:rPr>
              <a:t>2 </a:t>
            </a:r>
            <a:r>
              <a:rPr lang="ru-RU" sz="4800" b="1" dirty="0" smtClean="0">
                <a:solidFill>
                  <a:srgbClr val="C00000"/>
                </a:solidFill>
                <a:latin typeface="+mn-lt"/>
              </a:rPr>
              <a:t>конкурс</a:t>
            </a:r>
            <a:r>
              <a:rPr lang="ru-RU" sz="4800" b="1" dirty="0" smtClean="0">
                <a:latin typeface="+mn-lt"/>
              </a:rPr>
              <a:t/>
            </a:r>
            <a:br>
              <a:rPr lang="ru-RU" sz="4800" b="1" dirty="0" smtClean="0">
                <a:latin typeface="+mn-lt"/>
              </a:rPr>
            </a:br>
            <a:r>
              <a:rPr lang="ru-RU" sz="4800" b="1" dirty="0" smtClean="0">
                <a:solidFill>
                  <a:srgbClr val="FFC000"/>
                </a:solidFill>
                <a:latin typeface="+mn-lt"/>
              </a:rPr>
              <a:t>«Самый быстрый»</a:t>
            </a:r>
            <a:endParaRPr lang="ru-RU" sz="48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571612"/>
            <a:ext cx="792965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dirty="0" smtClean="0"/>
              <a:t>1.  Почему Даниэль Резерфорд назвал открытый им газ «зловредным», а </a:t>
            </a:r>
            <a:r>
              <a:rPr lang="ru-RU" sz="3200" dirty="0" err="1" smtClean="0"/>
              <a:t>Антуан</a:t>
            </a:r>
            <a:r>
              <a:rPr lang="ru-RU" sz="3200" dirty="0" smtClean="0"/>
              <a:t> Лавуазье дал ему общее название - азот, т.е. «безжизненный»?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3714752"/>
            <a:ext cx="792958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dirty="0" smtClean="0"/>
              <a:t>2. Чем обусловлена химическая инертность азота?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857760"/>
            <a:ext cx="792961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dirty="0" smtClean="0"/>
              <a:t>3. В какое соединение превращается азот в верхних слоях атмосферы во время грозовых разрядов? 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+mn-lt"/>
              </a:rPr>
              <a:t>2 </a:t>
            </a:r>
            <a:r>
              <a:rPr lang="ru-RU" sz="4800" b="1" dirty="0" smtClean="0">
                <a:solidFill>
                  <a:srgbClr val="C00000"/>
                </a:solidFill>
                <a:latin typeface="+mn-lt"/>
              </a:rPr>
              <a:t>конкурс</a:t>
            </a:r>
            <a:r>
              <a:rPr lang="ru-RU" sz="4800" b="1" dirty="0" smtClean="0">
                <a:latin typeface="+mn-lt"/>
              </a:rPr>
              <a:t/>
            </a:r>
            <a:br>
              <a:rPr lang="ru-RU" sz="4800" b="1" dirty="0" smtClean="0">
                <a:latin typeface="+mn-lt"/>
              </a:rPr>
            </a:br>
            <a:r>
              <a:rPr lang="ru-RU" sz="4800" b="1" dirty="0" smtClean="0">
                <a:solidFill>
                  <a:srgbClr val="FFC000"/>
                </a:solidFill>
                <a:latin typeface="+mn-lt"/>
              </a:rPr>
              <a:t>«Самый быстрый»</a:t>
            </a:r>
            <a:endParaRPr lang="ru-RU" sz="48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714488"/>
            <a:ext cx="792961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dirty="0" smtClean="0"/>
              <a:t>4. Как получают азот в промышленности?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2357430"/>
            <a:ext cx="792961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dirty="0" smtClean="0"/>
              <a:t>5. Почему азот называют «элементом жизни»?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3500438"/>
            <a:ext cx="792961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dirty="0" smtClean="0"/>
              <a:t>6. Что такое «нашатырный спирт»? Для чего его используют?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643446"/>
            <a:ext cx="792961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dirty="0" smtClean="0"/>
              <a:t>7. Какие свойства аммиака лежат в основе его применения в холодильных установках? 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1285852" y="500042"/>
            <a:ext cx="7500958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/>
              <a:t>Цели урока:</a:t>
            </a:r>
            <a:endParaRPr lang="ru-RU" dirty="0"/>
          </a:p>
          <a:p>
            <a:pPr lvl="0"/>
            <a:r>
              <a:rPr lang="ru-RU" dirty="0"/>
              <a:t>В занимательной форме обобщить, закрепить, систематизировать и проверить степень усвоения знаний о свойствах азота, фосфора и их соединений; </a:t>
            </a:r>
            <a:endParaRPr lang="ru-RU" dirty="0" smtClean="0"/>
          </a:p>
          <a:p>
            <a:pPr lvl="0">
              <a:buNone/>
            </a:pPr>
            <a:endParaRPr lang="ru-RU" dirty="0"/>
          </a:p>
          <a:p>
            <a:pPr lvl="0"/>
            <a:r>
              <a:rPr lang="ru-RU" dirty="0"/>
              <a:t>Умение в составлении ионных уравнений, окислительно-восстановительных реакций; </a:t>
            </a:r>
            <a:endParaRPr lang="ru-RU" dirty="0" smtClean="0"/>
          </a:p>
          <a:p>
            <a:pPr lvl="0">
              <a:buNone/>
            </a:pPr>
            <a:endParaRPr lang="ru-RU" dirty="0"/>
          </a:p>
          <a:p>
            <a:pPr lvl="0"/>
            <a:r>
              <a:rPr lang="ru-RU" dirty="0"/>
              <a:t>Навыки в решении расчётных и экспериментальных задач. 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2 конкурс</a:t>
            </a: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«Самый быстрый»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785926"/>
            <a:ext cx="792961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dirty="0" smtClean="0"/>
              <a:t>8. Каким способом следует собирать аммиак? Почему?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928934"/>
            <a:ext cx="792961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dirty="0" smtClean="0"/>
              <a:t>9. Как можно распознать аммиак?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571876"/>
            <a:ext cx="792961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dirty="0" smtClean="0"/>
              <a:t>10. Что такое нашатырь? Для чего его используют?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4714884"/>
            <a:ext cx="7929618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dirty="0" smtClean="0"/>
              <a:t>11.Какое применение находит карбонат и гидрокарбонат аммония?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5857892"/>
            <a:ext cx="792961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dirty="0" smtClean="0"/>
              <a:t>12. Какие вещества называют селитрами? 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2 конкурс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«Самый быстрый»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785926"/>
            <a:ext cx="792961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dirty="0" smtClean="0"/>
              <a:t>13. Какой газ называют «бурым»?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428868"/>
            <a:ext cx="792961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dirty="0" smtClean="0"/>
              <a:t>14. Что такое «ляпис»?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071810"/>
            <a:ext cx="79296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dirty="0" smtClean="0"/>
              <a:t>15. Что такое «царская водка»?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714752"/>
            <a:ext cx="7929618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ru-RU" sz="3200" dirty="0" smtClean="0"/>
              <a:t>16. Какая из модификаций фосфора светится в темноте?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4857761"/>
            <a:ext cx="7929618" cy="15234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ru-RU" sz="3100" dirty="0" smtClean="0"/>
              <a:t>17. На каком свойстве основано применение оксида фосфора (V) в химической промышленности в качестве осушителя? </a:t>
            </a:r>
            <a:endParaRPr lang="ru-RU" sz="31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285992"/>
            <a:ext cx="7358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одному представителю от каждой команды выбирают конверт с условием задачи и решают её у доски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Оценка конкурса: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Правильно решённая задача оценивается в 5 баллов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За каждую ошибку снижается по 1 баллу.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3 конкурс капитанов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«Реши задачу»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642918"/>
            <a:ext cx="7429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Все члены команд разгадывают кроссворд. Команда, первая отгадавшая кроссворд поднимает руку и оформляет ответы на доске. (3 балла).</a:t>
            </a:r>
          </a:p>
          <a:p>
            <a:endParaRPr lang="ru-RU" sz="2800" dirty="0" smtClean="0"/>
          </a:p>
          <a:p>
            <a:r>
              <a:rPr lang="ru-RU" sz="2800" dirty="0" smtClean="0"/>
              <a:t>Возможные ошибки при ответе исправляются членами команды или командой соперника (1 балл). Отвечающий получает индивидуальный балл: «5», «4», «3». Команда соответственно получает такое же количество баллов (5, 4, 3).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1026" name="Рисунок 2" descr="http://festival.1september.ru/articles/41385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786058"/>
            <a:ext cx="5500726" cy="359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928670"/>
            <a:ext cx="3380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ru-RU" dirty="0" smtClean="0"/>
              <a:t>1 . Учёный, открывший фосфор.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3572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None/>
            </a:pPr>
            <a:r>
              <a:rPr lang="ru-RU" dirty="0" smtClean="0"/>
              <a:t>2.  Какой элемент академик А. Е. Ферсман назвал «элементом жизни и мысли»?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000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None/>
            </a:pPr>
            <a:r>
              <a:rPr lang="ru-RU" dirty="0" smtClean="0"/>
              <a:t>3.   Как называют нитраты щелочных и щелочноземельных металлов?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571744"/>
            <a:ext cx="3167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dirty="0" smtClean="0"/>
              <a:t>4.   Какой фосфор светится в темноте?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286124"/>
            <a:ext cx="335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dirty="0" smtClean="0"/>
              <a:t>5.   Газ, образующийся при разложении солей аммония.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4286256"/>
            <a:ext cx="2859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dirty="0" smtClean="0"/>
              <a:t>6.   Второе название хлорида аммония.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072074"/>
            <a:ext cx="3214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dirty="0" smtClean="0"/>
              <a:t>7.   Общее называние веществ, используемых в качестве подкормки для растений?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6072206"/>
            <a:ext cx="238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dirty="0" smtClean="0"/>
              <a:t>8.   Газ, составная часть воздуха.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2071678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Какая из команд быстрее и больше заметит ошибок, допущенных в прочитанном тексте.</a:t>
            </a:r>
          </a:p>
          <a:p>
            <a:endParaRPr lang="ru-RU" sz="3200" dirty="0" smtClean="0"/>
          </a:p>
          <a:p>
            <a:r>
              <a:rPr lang="ru-RU" sz="3200" dirty="0" smtClean="0"/>
              <a:t>Оценка конкурса: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По 1 баллу за «пойманную» ошибку.</a:t>
            </a: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4 конкурс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«Лови ошибку»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42852"/>
            <a:ext cx="771530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ТЕКСТ</a:t>
            </a:r>
            <a:r>
              <a:rPr lang="ru-RU" dirty="0" smtClean="0"/>
              <a:t>:</a:t>
            </a:r>
          </a:p>
          <a:p>
            <a:r>
              <a:rPr lang="ru-RU" sz="2400" dirty="0" smtClean="0"/>
              <a:t>«…Азот образует несколько соединений с водородом, из них наибольшее значение имеет аммиак. Это бесцветный газ, без запаха, почти в два раза тяжелее воздуха, хорошо растворимый в воде. Водный раствор аммиака называется нашатырём. В химическом отношении аммиак довольно активен, он вступает во взаимодействие со многими веществами, проявляя при этом как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окислительные, так и восстановительные свойства. Водный раствор аммиака в воде проявляет кислотные</a:t>
            </a:r>
            <a:r>
              <a:rPr lang="ru-RU" sz="2400" u="sng" dirty="0" smtClean="0"/>
              <a:t> </a:t>
            </a:r>
            <a:r>
              <a:rPr lang="ru-RU" sz="2400" dirty="0" smtClean="0"/>
              <a:t>свойства и не изменяет окраску фенолфталеина. При взаимодействии аммиака с кислотами образуются соли аммония. Это твёрдые кристаллические вещества, плохо растворимые в воде. При нагревании они разлагаются с образованием кислорода. Соли аммония находят широкое применение в народном хозяйстве, большая часть из них используется для получения азотной кислоты»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428736"/>
            <a:ext cx="3657600" cy="50006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Задача № 1</a:t>
            </a:r>
          </a:p>
          <a:p>
            <a:pPr>
              <a:buNone/>
            </a:pPr>
            <a:r>
              <a:rPr lang="ru-RU" dirty="0" smtClean="0"/>
              <a:t>Дано: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428736"/>
            <a:ext cx="3657600" cy="50006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Задача № 1</a:t>
            </a:r>
          </a:p>
          <a:p>
            <a:pPr>
              <a:buNone/>
            </a:pPr>
            <a:r>
              <a:rPr lang="ru-RU" dirty="0" smtClean="0"/>
              <a:t>Дано: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4000504"/>
            <a:ext cx="62864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Оценка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конкурса: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Команды, которые первые справились с заданием, сообщают результаты опытов, записывают на доске уравнения реакций, получают по 5 баллов.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85852" y="1928802"/>
            <a:ext cx="61436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Команды получают экспериментальное задание: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две команды должны доказать опытным путём</a:t>
            </a:r>
            <a:r>
              <a:rPr lang="ru-RU" sz="1600" dirty="0" smtClean="0">
                <a:ea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5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конкурс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«Экспериментальный»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071546"/>
            <a:ext cx="7443782" cy="4572032"/>
          </a:xfrm>
        </p:spPr>
        <p:txBody>
          <a:bodyPr>
            <a:noAutofit/>
          </a:bodyPr>
          <a:lstStyle/>
          <a:p>
            <a:r>
              <a:rPr lang="ru-RU" sz="4000" b="1" dirty="0"/>
              <a:t>Девиз урока</a:t>
            </a:r>
            <a:r>
              <a:rPr lang="ru-RU" sz="4000" b="1" dirty="0" smtClean="0"/>
              <a:t>:</a:t>
            </a:r>
            <a:br>
              <a:rPr lang="ru-RU" sz="4000" b="1" dirty="0" smtClean="0"/>
            </a:br>
            <a:r>
              <a:rPr lang="ru-RU" sz="5400" b="1" i="1" dirty="0" smtClean="0">
                <a:solidFill>
                  <a:srgbClr val="C00000"/>
                </a:solidFill>
              </a:rPr>
              <a:t>« </a:t>
            </a:r>
            <a:r>
              <a:rPr lang="ru-RU" sz="5400" b="1" i="1" dirty="0">
                <a:solidFill>
                  <a:srgbClr val="C00000"/>
                </a:solidFill>
              </a:rPr>
              <a:t>Мало знать, надо и применять. Мало хотеть, надо и делать» 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Гёте</a:t>
            </a:r>
            <a:endParaRPr lang="ru-RU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428604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1. Доказать, что в состав сульфата аммония входят ионы аммония NH</a:t>
            </a:r>
            <a:r>
              <a:rPr lang="ru-RU" sz="3200" baseline="-25000" dirty="0" smtClean="0"/>
              <a:t>4</a:t>
            </a:r>
            <a:r>
              <a:rPr lang="ru-RU" sz="3200" baseline="30000" dirty="0" smtClean="0"/>
              <a:t>+</a:t>
            </a:r>
            <a:r>
              <a:rPr lang="ru-RU" sz="3200" dirty="0" smtClean="0"/>
              <a:t> и </a:t>
            </a:r>
            <a:r>
              <a:rPr lang="ru-RU" sz="3200" dirty="0" err="1" smtClean="0"/>
              <a:t>сульфат-ионы</a:t>
            </a:r>
            <a:r>
              <a:rPr lang="ru-RU" sz="3200" dirty="0" smtClean="0"/>
              <a:t> SO</a:t>
            </a:r>
            <a:r>
              <a:rPr lang="ru-RU" sz="3200" baseline="-25000" dirty="0" smtClean="0"/>
              <a:t>4</a:t>
            </a:r>
            <a:r>
              <a:rPr lang="ru-RU" sz="3200" baseline="30000" dirty="0" smtClean="0"/>
              <a:t>2-</a:t>
            </a:r>
            <a:r>
              <a:rPr lang="ru-RU" sz="3200" dirty="0" smtClean="0"/>
              <a:t>;</a:t>
            </a:r>
            <a:endParaRPr lang="ru-RU" sz="3200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357290" y="2643182"/>
            <a:ext cx="7358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2. Распознать среди выданных веществ: фосфат натрия, сульфат натрия, хлорид натрия.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85852" y="4429132"/>
          <a:ext cx="7429551" cy="138462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76517"/>
                <a:gridCol w="2476517"/>
                <a:gridCol w="2476517"/>
              </a:tblGrid>
              <a:tr h="69231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пробирка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 пробирка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 пробирка</a:t>
                      </a:r>
                      <a:endParaRPr lang="ru-RU" sz="2800" dirty="0"/>
                    </a:p>
                  </a:txBody>
                  <a:tcPr anchor="ctr"/>
                </a:tc>
              </a:tr>
              <a:tr h="6923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8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1785926"/>
            <a:ext cx="628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Командам предлагается для эстафеты выбрать цепочку превращений и приступить к её решению у доски. </a:t>
            </a:r>
            <a:endParaRPr lang="ru-RU" sz="2800" dirty="0"/>
          </a:p>
        </p:txBody>
      </p:sp>
      <p:pic>
        <p:nvPicPr>
          <p:cNvPr id="1026" name="Рисунок 3" descr="http://festival.1september.ru/articles/413855/img2.JPG"/>
          <p:cNvPicPr>
            <a:picLocks noChangeAspect="1" noChangeArrowheads="1"/>
          </p:cNvPicPr>
          <p:nvPr/>
        </p:nvPicPr>
        <p:blipFill>
          <a:blip r:embed="rId2"/>
          <a:srcRect r="25362" b="82841"/>
          <a:stretch>
            <a:fillRect/>
          </a:stretch>
        </p:blipFill>
        <p:spPr bwMode="auto">
          <a:xfrm>
            <a:off x="1714480" y="3357562"/>
            <a:ext cx="5308996" cy="61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6 конкурс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«Эстафета»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9" name="Рисунок 3" descr="http://festival.1september.ru/articles/413855/img2.JPG"/>
          <p:cNvPicPr>
            <a:picLocks noChangeAspect="1" noChangeArrowheads="1"/>
          </p:cNvPicPr>
          <p:nvPr/>
        </p:nvPicPr>
        <p:blipFill>
          <a:blip r:embed="rId2"/>
          <a:srcRect l="-1724" t="82363" r="15517" b="478"/>
          <a:stretch>
            <a:fillRect/>
          </a:stretch>
        </p:blipFill>
        <p:spPr bwMode="auto">
          <a:xfrm>
            <a:off x="1571604" y="4929198"/>
            <a:ext cx="571504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" descr="http://festival.1september.ru/articles/413855/img2.JPG"/>
          <p:cNvPicPr>
            <a:picLocks noChangeAspect="1" noChangeArrowheads="1"/>
          </p:cNvPicPr>
          <p:nvPr/>
        </p:nvPicPr>
        <p:blipFill>
          <a:blip r:embed="rId2"/>
          <a:srcRect t="48045" r="24138" b="34796"/>
          <a:stretch>
            <a:fillRect/>
          </a:stretch>
        </p:blipFill>
        <p:spPr bwMode="auto">
          <a:xfrm>
            <a:off x="1714479" y="4357694"/>
            <a:ext cx="502923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" descr="http://festival.1september.ru/articles/413855/img2.JPG"/>
          <p:cNvPicPr>
            <a:picLocks noChangeAspect="1" noChangeArrowheads="1"/>
          </p:cNvPicPr>
          <p:nvPr/>
        </p:nvPicPr>
        <p:blipFill>
          <a:blip r:embed="rId2"/>
          <a:srcRect t="13727" r="34483" b="72546"/>
          <a:stretch>
            <a:fillRect/>
          </a:stretch>
        </p:blipFill>
        <p:spPr bwMode="auto">
          <a:xfrm>
            <a:off x="1714480" y="3857628"/>
            <a:ext cx="4286281" cy="4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1571612"/>
            <a:ext cx="6858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Каждому участнику семинара выполнить тестовую работу на выданных карточках. Необходимо выделить правильный ответ.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Заключение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371475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Например:</a:t>
            </a:r>
          </a:p>
          <a:p>
            <a:endParaRPr lang="ru-RU" sz="1000" dirty="0" smtClean="0"/>
          </a:p>
          <a:p>
            <a:pPr marL="342900" indent="-342900">
              <a:buAutoNum type="arabicPeriod"/>
            </a:pPr>
            <a:r>
              <a:rPr lang="ru-RU" sz="2800" i="1" dirty="0" smtClean="0"/>
              <a:t>Вопрос</a:t>
            </a:r>
          </a:p>
          <a:p>
            <a:pPr marL="342900" indent="-342900"/>
            <a:r>
              <a:rPr lang="ru-RU" sz="2800" dirty="0" smtClean="0"/>
              <a:t>А)      Б)      В)      Г)</a:t>
            </a:r>
            <a:endParaRPr lang="ru-RU" sz="2800" dirty="0"/>
          </a:p>
        </p:txBody>
      </p:sp>
      <p:sp>
        <p:nvSpPr>
          <p:cNvPr id="9" name="Овал 8"/>
          <p:cNvSpPr/>
          <p:nvPr/>
        </p:nvSpPr>
        <p:spPr>
          <a:xfrm>
            <a:off x="3500430" y="4643446"/>
            <a:ext cx="428628" cy="42862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/>
      <p:bldP spid="8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714620"/>
            <a:ext cx="78613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УРОК!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749808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Приветствуем участников игры: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285992"/>
            <a:ext cx="7498080" cy="3195646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>
                <a:solidFill>
                  <a:srgbClr val="0070C0"/>
                </a:solidFill>
              </a:rPr>
              <a:t>1 команда </a:t>
            </a:r>
            <a:r>
              <a:rPr lang="ru-RU" sz="4000" dirty="0">
                <a:solidFill>
                  <a:srgbClr val="0070C0"/>
                </a:solidFill>
              </a:rPr>
              <a:t>«Азот»; </a:t>
            </a:r>
          </a:p>
          <a:p>
            <a:pPr lvl="0"/>
            <a:r>
              <a:rPr lang="ru-RU" sz="4000" dirty="0" smtClean="0">
                <a:solidFill>
                  <a:srgbClr val="00B050"/>
                </a:solidFill>
              </a:rPr>
              <a:t>2 команда </a:t>
            </a:r>
            <a:r>
              <a:rPr lang="ru-RU" sz="4000" dirty="0">
                <a:solidFill>
                  <a:srgbClr val="00B050"/>
                </a:solidFill>
              </a:rPr>
              <a:t>«Аммиак»; </a:t>
            </a:r>
          </a:p>
          <a:p>
            <a:pPr lvl="0"/>
            <a:r>
              <a:rPr lang="ru-RU" sz="4000" dirty="0" smtClean="0">
                <a:solidFill>
                  <a:srgbClr val="FF0000"/>
                </a:solidFill>
              </a:rPr>
              <a:t>3 команда </a:t>
            </a:r>
            <a:r>
              <a:rPr lang="ru-RU" sz="4000" dirty="0">
                <a:solidFill>
                  <a:srgbClr val="FF0000"/>
                </a:solidFill>
              </a:rPr>
              <a:t>«Азотная кислота»; </a:t>
            </a:r>
          </a:p>
          <a:p>
            <a:pPr lvl="0"/>
            <a:r>
              <a:rPr lang="ru-RU" sz="4000" dirty="0" smtClean="0">
                <a:solidFill>
                  <a:srgbClr val="FFC000"/>
                </a:solidFill>
              </a:rPr>
              <a:t>4 команда </a:t>
            </a:r>
            <a:r>
              <a:rPr lang="ru-RU" sz="4000" dirty="0">
                <a:solidFill>
                  <a:srgbClr val="FFC000"/>
                </a:solidFill>
              </a:rPr>
              <a:t>«Фосфор».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1 </a:t>
            </a:r>
            <a:r>
              <a:rPr lang="ru-RU" sz="4800" b="1" dirty="0" smtClean="0">
                <a:solidFill>
                  <a:srgbClr val="C00000"/>
                </a:solidFill>
              </a:rPr>
              <a:t>конкурс</a:t>
            </a:r>
            <a:r>
              <a:rPr lang="ru-RU" sz="4800" b="1" dirty="0">
                <a:solidFill>
                  <a:srgbClr val="C00000"/>
                </a:solidFill>
              </a:rPr>
              <a:t/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FFC000"/>
                </a:solidFill>
              </a:rPr>
              <a:t>«Презентация команд»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4305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Придумать </a:t>
            </a:r>
            <a:r>
              <a:rPr lang="ru-RU" dirty="0"/>
              <a:t>девиз и сделать сообщение </a:t>
            </a:r>
            <a:r>
              <a:rPr lang="ru-RU" dirty="0" smtClean="0"/>
              <a:t>о веществе</a:t>
            </a:r>
            <a:r>
              <a:rPr lang="ru-RU" dirty="0"/>
              <a:t>, которым названа ваша команда, рассказать об интересных моментах его открытия и физических </a:t>
            </a:r>
            <a:r>
              <a:rPr lang="ru-RU" dirty="0" smtClean="0"/>
              <a:t>свойствах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Оценка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конкурса: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 балл за сообщение;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 балл за девиз.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ru-RU" sz="2800" dirty="0" smtClean="0">
                <a:solidFill>
                  <a:srgbClr val="CC00FF"/>
                </a:solidFill>
              </a:rPr>
              <a:t>        </a:t>
            </a:r>
            <a:r>
              <a:rPr lang="ru-RU" sz="2400" b="1" i="1" dirty="0" smtClean="0">
                <a:solidFill>
                  <a:srgbClr val="CC00FF"/>
                </a:solidFill>
              </a:rPr>
              <a:t>Пять знаменитых химиков </a:t>
            </a:r>
            <a:r>
              <a:rPr lang="en-US" sz="2400" b="1" i="1" dirty="0" smtClean="0">
                <a:solidFill>
                  <a:srgbClr val="CC00FF"/>
                </a:solidFill>
              </a:rPr>
              <a:t>XVIII </a:t>
            </a:r>
            <a:r>
              <a:rPr lang="ru-RU" sz="2400" b="1" i="1" dirty="0" smtClean="0">
                <a:solidFill>
                  <a:srgbClr val="CC00FF"/>
                </a:solidFill>
              </a:rPr>
              <a:t>в. дали некоему неметаллу, который в виде простого вещества представляет собой газ и состоит из двухатомных молекул, пять разных имен.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0" y="1412875"/>
            <a:ext cx="4572000" cy="4968875"/>
          </a:xfrm>
        </p:spPr>
        <p:txBody>
          <a:bodyPr>
            <a:normAutofit lnSpcReduction="10000"/>
          </a:bodyPr>
          <a:lstStyle/>
          <a:p>
            <a:pPr eaLnBrk="1" hangingPunct="1"/>
            <a:endParaRPr lang="ru-RU" sz="2400" b="1" dirty="0" smtClean="0"/>
          </a:p>
          <a:p>
            <a:pPr eaLnBrk="1" hangingPunct="1">
              <a:buFontTx/>
              <a:buNone/>
            </a:pPr>
            <a:r>
              <a:rPr lang="ru-RU" sz="2400" b="1" dirty="0" smtClean="0"/>
              <a:t>                  </a:t>
            </a:r>
            <a:r>
              <a:rPr lang="ru-RU" sz="2000" b="1" dirty="0" smtClean="0"/>
              <a:t>- «ядовитый воздух»</a:t>
            </a:r>
          </a:p>
          <a:p>
            <a:pPr eaLnBrk="1" hangingPunct="1">
              <a:buFontTx/>
              <a:buNone/>
            </a:pPr>
            <a:endParaRPr lang="ru-RU" sz="2000" b="1" dirty="0" smtClean="0"/>
          </a:p>
          <a:p>
            <a:pPr eaLnBrk="1" hangingPunct="1">
              <a:buFontTx/>
              <a:buNone/>
            </a:pPr>
            <a:r>
              <a:rPr lang="ru-RU" sz="2000" b="1" dirty="0" smtClean="0"/>
              <a:t>                 - «</a:t>
            </a:r>
            <a:r>
              <a:rPr lang="ru-RU" sz="2000" b="1" dirty="0" err="1" smtClean="0"/>
              <a:t>дефлогистированный</a:t>
            </a:r>
            <a:r>
              <a:rPr lang="ru-RU" sz="20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ru-RU" sz="2000" b="1" dirty="0" smtClean="0"/>
              <a:t>                    воздух»</a:t>
            </a:r>
          </a:p>
          <a:p>
            <a:pPr eaLnBrk="1" hangingPunct="1">
              <a:buFontTx/>
              <a:buNone/>
            </a:pPr>
            <a:endParaRPr lang="ru-RU" sz="2000" b="1" dirty="0" smtClean="0"/>
          </a:p>
          <a:p>
            <a:pPr eaLnBrk="1" hangingPunct="1">
              <a:buFontTx/>
              <a:buNone/>
            </a:pPr>
            <a:r>
              <a:rPr lang="ru-RU" sz="2000" b="1" dirty="0" smtClean="0"/>
              <a:t>                 - «испорченный воздух»</a:t>
            </a:r>
          </a:p>
          <a:p>
            <a:pPr eaLnBrk="1" hangingPunct="1">
              <a:buFontTx/>
              <a:buNone/>
            </a:pPr>
            <a:endParaRPr lang="ru-RU" sz="2000" b="1" dirty="0" smtClean="0"/>
          </a:p>
          <a:p>
            <a:pPr eaLnBrk="1" hangingPunct="1">
              <a:buFontTx/>
              <a:buNone/>
            </a:pPr>
            <a:r>
              <a:rPr lang="ru-RU" sz="20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ru-RU" sz="2000" b="1" dirty="0" smtClean="0"/>
              <a:t>                   - «удушливый воздух»</a:t>
            </a:r>
          </a:p>
          <a:p>
            <a:pPr eaLnBrk="1" hangingPunct="1">
              <a:buFontTx/>
              <a:buNone/>
            </a:pPr>
            <a:endParaRPr lang="ru-RU" sz="2000" b="1" dirty="0" smtClean="0"/>
          </a:p>
          <a:p>
            <a:pPr eaLnBrk="1" hangingPunct="1">
              <a:buFontTx/>
              <a:buNone/>
            </a:pPr>
            <a:r>
              <a:rPr lang="ru-RU" sz="2000" b="1" dirty="0" smtClean="0"/>
              <a:t>                - «безжизненный воздух»</a:t>
            </a:r>
          </a:p>
          <a:p>
            <a:pPr eaLnBrk="1" hangingPunct="1">
              <a:buFontTx/>
              <a:buNone/>
            </a:pPr>
            <a:r>
              <a:rPr lang="ru-RU" sz="2000" b="1" dirty="0" smtClean="0"/>
              <a:t> </a:t>
            </a:r>
          </a:p>
          <a:p>
            <a:pPr eaLnBrk="1" hangingPunct="1">
              <a:buFontTx/>
              <a:buNone/>
            </a:pPr>
            <a:endParaRPr lang="ru-RU" sz="2000" b="1" dirty="0" smtClean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619250" y="1700213"/>
            <a:ext cx="41751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В 1772 году шотландский химик, </a:t>
            </a:r>
          </a:p>
          <a:p>
            <a:pPr algn="ctr"/>
            <a:r>
              <a:rPr lang="ru-RU" b="1"/>
              <a:t>ботаник и врач </a:t>
            </a:r>
            <a:r>
              <a:rPr lang="ru-RU" b="1">
                <a:solidFill>
                  <a:srgbClr val="FF0066"/>
                </a:solidFill>
              </a:rPr>
              <a:t>Даниел Резерфорд</a:t>
            </a:r>
            <a:endParaRPr lang="ru-RU" b="1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403350" y="2636838"/>
            <a:ext cx="4175125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В 1772 году английский химик</a:t>
            </a:r>
          </a:p>
          <a:p>
            <a:pPr algn="ctr"/>
            <a:r>
              <a:rPr lang="ru-RU" b="1">
                <a:solidFill>
                  <a:srgbClr val="FF0066"/>
                </a:solidFill>
              </a:rPr>
              <a:t>Джозеф Пристли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619250" y="3573463"/>
            <a:ext cx="367347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В 1773 году шведский химик-</a:t>
            </a:r>
          </a:p>
          <a:p>
            <a:pPr algn="ctr"/>
            <a:r>
              <a:rPr lang="ru-RU" b="1"/>
              <a:t>аптекарь </a:t>
            </a:r>
            <a:r>
              <a:rPr lang="ru-RU" b="1">
                <a:solidFill>
                  <a:srgbClr val="FF0066"/>
                </a:solidFill>
              </a:rPr>
              <a:t>Карл Шееле</a:t>
            </a:r>
            <a:endParaRPr lang="ru-RU" b="1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331913" y="4581525"/>
            <a:ext cx="3816350" cy="717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В 1774 году английский химик</a:t>
            </a:r>
          </a:p>
          <a:p>
            <a:pPr algn="ctr"/>
            <a:r>
              <a:rPr lang="ru-RU" b="1">
                <a:solidFill>
                  <a:srgbClr val="FF0066"/>
                </a:solidFill>
              </a:rPr>
              <a:t>Генри Кавендиш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900113" y="5661025"/>
            <a:ext cx="3673475" cy="769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В 1776 году французский химик</a:t>
            </a:r>
          </a:p>
          <a:p>
            <a:pPr algn="ctr"/>
            <a:r>
              <a:rPr lang="ru-RU" b="1">
                <a:solidFill>
                  <a:srgbClr val="FF0066"/>
                </a:solidFill>
              </a:rPr>
              <a:t>Антуан Лавуазье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651500" y="6092825"/>
            <a:ext cx="3313113" cy="581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rgbClr val="FF0066"/>
                </a:solidFill>
              </a:rPr>
              <a:t>И  это все об азоте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4221163"/>
            <a:ext cx="990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300663"/>
            <a:ext cx="97313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276475"/>
            <a:ext cx="93345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286124"/>
            <a:ext cx="755231" cy="120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FF3300"/>
                </a:solidFill>
              </a:rPr>
              <a:t>Азот образует прочные двухатомные молекулы</a:t>
            </a:r>
            <a:r>
              <a:rPr lang="en-US" sz="3200" b="1" dirty="0" smtClean="0">
                <a:solidFill>
                  <a:srgbClr val="FF3300"/>
                </a:solidFill>
              </a:rPr>
              <a:t> N</a:t>
            </a:r>
            <a:r>
              <a:rPr lang="en-US" sz="3200" b="1" baseline="-20000" dirty="0" smtClean="0">
                <a:solidFill>
                  <a:srgbClr val="FF3300"/>
                </a:solidFill>
              </a:rPr>
              <a:t>2</a:t>
            </a:r>
            <a:r>
              <a:rPr lang="en-US" sz="3200" b="1" dirty="0" smtClean="0">
                <a:solidFill>
                  <a:srgbClr val="FF3300"/>
                </a:solidFill>
              </a:rPr>
              <a:t> </a:t>
            </a:r>
            <a:r>
              <a:rPr lang="ru-RU" sz="3200" b="1" dirty="0" smtClean="0">
                <a:solidFill>
                  <a:srgbClr val="FF3300"/>
                </a:solidFill>
              </a:rPr>
              <a:t>с малым расстоянием </a:t>
            </a:r>
            <a:br>
              <a:rPr lang="ru-RU" sz="3200" b="1" dirty="0" smtClean="0">
                <a:solidFill>
                  <a:srgbClr val="FF3300"/>
                </a:solidFill>
              </a:rPr>
            </a:br>
            <a:r>
              <a:rPr lang="ru-RU" sz="3200" b="1" dirty="0" smtClean="0">
                <a:solidFill>
                  <a:srgbClr val="FF3300"/>
                </a:solidFill>
              </a:rPr>
              <a:t>между ядрами</a:t>
            </a:r>
          </a:p>
        </p:txBody>
      </p:sp>
      <p:pic>
        <p:nvPicPr>
          <p:cNvPr id="5" name="Picture 6" descr="атом и молекула зота"/>
          <p:cNvPicPr>
            <a:picLocks noChangeAspect="1" noChangeArrowheads="1"/>
          </p:cNvPicPr>
          <p:nvPr/>
        </p:nvPicPr>
        <p:blipFill>
          <a:blip r:embed="rId2"/>
          <a:srcRect l="4442" t="6255" r="6712" b="10343"/>
          <a:stretch>
            <a:fillRect/>
          </a:stretch>
        </p:blipFill>
        <p:spPr bwMode="auto">
          <a:xfrm>
            <a:off x="2214546" y="2000240"/>
            <a:ext cx="6107948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000636"/>
            <a:ext cx="8763000" cy="1704964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00B050"/>
                </a:solidFill>
              </a:rPr>
              <a:t>    </a:t>
            </a:r>
            <a:r>
              <a:rPr lang="ru-RU" b="1" dirty="0" smtClean="0">
                <a:solidFill>
                  <a:srgbClr val="00B050"/>
                </a:solidFill>
              </a:rPr>
              <a:t>Азот в соединениях может проявлять как 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отрицательную, так и положительную СО.    </a:t>
            </a:r>
          </a:p>
        </p:txBody>
      </p:sp>
      <p:pic>
        <p:nvPicPr>
          <p:cNvPr id="8195" name="Picture 4" descr="степени окисления нат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2400" y="4191000"/>
            <a:ext cx="1981200" cy="2362200"/>
            <a:chOff x="576" y="864"/>
            <a:chExt cx="1248" cy="1488"/>
          </a:xfrm>
        </p:grpSpPr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>
              <a:off x="576" y="864"/>
              <a:ext cx="1248" cy="1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dirty="0"/>
                <a:t>Газ, </a:t>
              </a:r>
            </a:p>
            <a:p>
              <a:pPr algn="ctr"/>
              <a:r>
                <a:rPr lang="ru-RU" dirty="0"/>
                <a:t>с характерным </a:t>
              </a:r>
            </a:p>
            <a:p>
              <a:pPr algn="ctr"/>
              <a:r>
                <a:rPr lang="ru-RU" dirty="0"/>
                <a:t>запахом.</a:t>
              </a:r>
            </a:p>
          </p:txBody>
        </p:sp>
        <p:sp>
          <p:nvSpPr>
            <p:cNvPr id="10248" name="AutoShape 8"/>
            <p:cNvSpPr>
              <a:spLocks noChangeArrowheads="1"/>
            </p:cNvSpPr>
            <p:nvPr/>
          </p:nvSpPr>
          <p:spPr bwMode="auto">
            <a:xfrm>
              <a:off x="1008" y="2064"/>
              <a:ext cx="336" cy="19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10250" name="AutoShape 10"/>
            <p:cNvCxnSpPr>
              <a:cxnSpLocks noChangeShapeType="1"/>
              <a:stCxn id="10248" idx="0"/>
            </p:cNvCxnSpPr>
            <p:nvPr/>
          </p:nvCxnSpPr>
          <p:spPr bwMode="auto">
            <a:xfrm rot="16200000" flipH="1" flipV="1">
              <a:off x="828" y="2004"/>
              <a:ext cx="288" cy="408"/>
            </a:xfrm>
            <a:prstGeom prst="curvedConnector4">
              <a:avLst>
                <a:gd name="adj1" fmla="val -50000"/>
                <a:gd name="adj2" fmla="val 70588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</p:cxnSp>
      </p:grp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200400" y="1371600"/>
            <a:ext cx="5486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Легче воздуха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200400" y="4267200"/>
            <a:ext cx="5486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Хорошо растворим в воде</a:t>
            </a:r>
          </a:p>
        </p:txBody>
      </p:sp>
      <p:pic>
        <p:nvPicPr>
          <p:cNvPr id="10255" name="Picture 15" descr="45gl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981200"/>
            <a:ext cx="1905000" cy="21717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057400"/>
            <a:ext cx="1123950" cy="18669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4648200" y="5791200"/>
            <a:ext cx="2286000" cy="533400"/>
          </a:xfrm>
          <a:custGeom>
            <a:avLst/>
            <a:gdLst>
              <a:gd name="G0" fmla="+- 4485 0 0"/>
              <a:gd name="G1" fmla="+- 21600 0 4485"/>
              <a:gd name="G2" fmla="*/ 4485 1 2"/>
              <a:gd name="G3" fmla="+- 21600 0 G2"/>
              <a:gd name="G4" fmla="+/ 4485 21600 2"/>
              <a:gd name="G5" fmla="+/ G1 0 2"/>
              <a:gd name="G6" fmla="*/ 21600 21600 4485"/>
              <a:gd name="G7" fmla="*/ G6 1 2"/>
              <a:gd name="G8" fmla="+- 21600 0 G7"/>
              <a:gd name="G9" fmla="*/ 21600 1 2"/>
              <a:gd name="G10" fmla="+- 4485 0 G9"/>
              <a:gd name="G11" fmla="?: G10 G8 0"/>
              <a:gd name="G12" fmla="?: G10 G7 21600"/>
              <a:gd name="T0" fmla="*/ 19357 w 21600"/>
              <a:gd name="T1" fmla="*/ 10800 h 21600"/>
              <a:gd name="T2" fmla="*/ 10800 w 21600"/>
              <a:gd name="T3" fmla="*/ 21600 h 21600"/>
              <a:gd name="T4" fmla="*/ 2243 w 21600"/>
              <a:gd name="T5" fmla="*/ 10800 h 21600"/>
              <a:gd name="T6" fmla="*/ 10800 w 21600"/>
              <a:gd name="T7" fmla="*/ 0 h 21600"/>
              <a:gd name="T8" fmla="*/ 4043 w 21600"/>
              <a:gd name="T9" fmla="*/ 4043 h 21600"/>
              <a:gd name="T10" fmla="*/ 17557 w 21600"/>
              <a:gd name="T11" fmla="*/ 1755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485" y="21600"/>
                </a:lnTo>
                <a:lnTo>
                  <a:pt x="17115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O</a:t>
            </a:r>
            <a:endParaRPr lang="ru-RU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 rot="10800000">
            <a:off x="5629275" y="4876800"/>
            <a:ext cx="304800" cy="1143000"/>
          </a:xfrm>
          <a:prstGeom prst="can">
            <a:avLst>
              <a:gd name="adj" fmla="val 47917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4419600" y="5562600"/>
            <a:ext cx="2743200" cy="762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rot="10800000">
            <a:off x="5627688" y="5257800"/>
            <a:ext cx="304800" cy="762000"/>
          </a:xfrm>
          <a:prstGeom prst="can">
            <a:avLst>
              <a:gd name="adj" fmla="val 3194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5553075" y="4899025"/>
            <a:ext cx="460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1">
                <a:solidFill>
                  <a:srgbClr val="0033CC"/>
                </a:solidFill>
              </a:rPr>
              <a:t>NH</a:t>
            </a:r>
            <a:r>
              <a:rPr lang="en-US" sz="1200" b="1" baseline="-25000">
                <a:solidFill>
                  <a:srgbClr val="0033CC"/>
                </a:solidFill>
              </a:rPr>
              <a:t>3</a:t>
            </a:r>
            <a:endParaRPr lang="ru-RU" sz="1200" b="1" baseline="-25000">
              <a:solidFill>
                <a:srgbClr val="0033CC"/>
              </a:solidFill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620000" y="152400"/>
            <a:ext cx="1371600" cy="1143000"/>
            <a:chOff x="4752" y="96"/>
            <a:chExt cx="864" cy="720"/>
          </a:xfrm>
        </p:grpSpPr>
        <p:sp>
          <p:nvSpPr>
            <p:cNvPr id="10266" name="Oval 26"/>
            <p:cNvSpPr>
              <a:spLocks noChangeArrowheads="1"/>
            </p:cNvSpPr>
            <p:nvPr/>
          </p:nvSpPr>
          <p:spPr bwMode="auto">
            <a:xfrm>
              <a:off x="4752" y="96"/>
              <a:ext cx="864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7" name="Rectangle 27"/>
            <p:cNvSpPr>
              <a:spLocks noChangeArrowheads="1"/>
            </p:cNvSpPr>
            <p:nvPr/>
          </p:nvSpPr>
          <p:spPr bwMode="auto">
            <a:xfrm>
              <a:off x="4848" y="240"/>
              <a:ext cx="6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rgbClr val="990033"/>
                  </a:solidFill>
                </a:rPr>
                <a:t>NH</a:t>
              </a:r>
              <a:r>
                <a:rPr lang="en-US" sz="4000" b="1" baseline="-25000">
                  <a:solidFill>
                    <a:srgbClr val="990033"/>
                  </a:solidFill>
                </a:rPr>
                <a:t>3</a:t>
              </a:r>
              <a:endParaRPr lang="ru-RU" sz="4000" b="1" baseline="-25000">
                <a:solidFill>
                  <a:srgbClr val="990033"/>
                </a:solidFill>
              </a:endParaRPr>
            </a:p>
          </p:txBody>
        </p:sp>
      </p:grpSp>
      <p:sp>
        <p:nvSpPr>
          <p:cNvPr id="10270" name="AutoShape 30"/>
          <p:cNvSpPr>
            <a:spLocks noChangeArrowheads="1"/>
          </p:cNvSpPr>
          <p:nvPr/>
        </p:nvSpPr>
        <p:spPr bwMode="auto">
          <a:xfrm>
            <a:off x="214282" y="3071810"/>
            <a:ext cx="27432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Молекулярная </a:t>
            </a:r>
          </a:p>
          <a:p>
            <a:pPr algn="ctr"/>
            <a:r>
              <a:rPr lang="ru-RU" b="1" dirty="0"/>
              <a:t>кристаллическая </a:t>
            </a:r>
          </a:p>
          <a:p>
            <a:pPr algn="ctr"/>
            <a:r>
              <a:rPr lang="ru-RU" b="1" dirty="0"/>
              <a:t>решетка</a:t>
            </a:r>
          </a:p>
        </p:txBody>
      </p:sp>
      <p:pic>
        <p:nvPicPr>
          <p:cNvPr id="10272" name="Picture 32" descr="12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334000"/>
            <a:ext cx="1295400" cy="1181100"/>
          </a:xfrm>
          <a:prstGeom prst="rect">
            <a:avLst/>
          </a:prstGeom>
          <a:noFill/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1000100" y="0"/>
            <a:ext cx="3214710" cy="64291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Аммиак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9366E-7 C 0.0309 -0.0192 0.0618 -0.0384 0.07048 -0.07518 C 0.07916 -0.11196 0.05208 -0.17048 0.05173 -0.22091 C 0.05138 -0.27134 0.06753 -0.34097 0.06823 -0.37775 C 0.06892 -0.41453 0.06267 -0.42841 0.05642 -0.44205 " pathEditMode="relative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10253" grpId="0" animBg="1"/>
      <p:bldP spid="10258" grpId="0" animBg="1"/>
      <p:bldP spid="10259" grpId="0" animBg="1"/>
      <p:bldP spid="10260" grpId="0" animBg="1"/>
      <p:bldP spid="10263" grpId="0" animBg="1"/>
      <p:bldP spid="10264" grpId="0"/>
      <p:bldP spid="1027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1285</Words>
  <Application>Microsoft Office PowerPoint</Application>
  <PresentationFormat>Экран (4:3)</PresentationFormat>
  <Paragraphs>202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Муниципальное общеобразовательное учреждение «Средняя общеобразовательная школа № 27»</vt:lpstr>
      <vt:lpstr>Слайд 2</vt:lpstr>
      <vt:lpstr>Девиз урока: « Мало знать, надо и применять. Мало хотеть, надо и делать»  Гёте</vt:lpstr>
      <vt:lpstr>Приветствуем участников игры:</vt:lpstr>
      <vt:lpstr>1 конкурс «Презентация команд»</vt:lpstr>
      <vt:lpstr>        Пять знаменитых химиков XVIII в. дали некоему неметаллу, который в виде простого вещества представляет собой газ и состоит из двухатомных молекул, пять разных имен.</vt:lpstr>
      <vt:lpstr>Азот образует прочные двухатомные молекулы N2 с малым расстоянием  между ядрами</vt:lpstr>
      <vt:lpstr>Слайд 8</vt:lpstr>
      <vt:lpstr>Слайд 9</vt:lpstr>
      <vt:lpstr>Слайд 10</vt:lpstr>
      <vt:lpstr>Азотная кислота</vt:lpstr>
      <vt:lpstr> </vt:lpstr>
      <vt:lpstr>Слайд 13</vt:lpstr>
      <vt:lpstr>Слайд 14</vt:lpstr>
      <vt:lpstr>8.Применение.</vt:lpstr>
      <vt:lpstr>Слайд 16</vt:lpstr>
      <vt:lpstr>История открытия.</vt:lpstr>
      <vt:lpstr>2 конкурс «Самый быстрый»</vt:lpstr>
      <vt:lpstr>2 конкурс «Самый быстрый»</vt:lpstr>
      <vt:lpstr>Слайд 20</vt:lpstr>
      <vt:lpstr>Слайд 21</vt:lpstr>
      <vt:lpstr>Слайд 22</vt:lpstr>
      <vt:lpstr>Слайд 23</vt:lpstr>
      <vt:lpstr>КРОССВОРД</vt:lpstr>
      <vt:lpstr>Слайд 25</vt:lpstr>
      <vt:lpstr>Слайд 26</vt:lpstr>
      <vt:lpstr>Решение задач:</vt:lpstr>
      <vt:lpstr>Решение задач:</vt:lpstr>
      <vt:lpstr>Слайд 29</vt:lpstr>
      <vt:lpstr>Слайд 30</vt:lpstr>
      <vt:lpstr>Слайд 31</vt:lpstr>
      <vt:lpstr>Слайд 32</vt:lpstr>
      <vt:lpstr>Слайд 33</vt:lpstr>
    </vt:vector>
  </TitlesOfParts>
  <Company>школа27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«Средняя общеобразовательная школа № 27»</dc:title>
  <dc:creator>директор</dc:creator>
  <cp:lastModifiedBy>директор</cp:lastModifiedBy>
  <cp:revision>63</cp:revision>
  <dcterms:created xsi:type="dcterms:W3CDTF">2011-12-20T13:40:59Z</dcterms:created>
  <dcterms:modified xsi:type="dcterms:W3CDTF">2011-12-24T15:04:51Z</dcterms:modified>
</cp:coreProperties>
</file>