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4" r:id="rId5"/>
    <p:sldId id="281" r:id="rId6"/>
    <p:sldId id="282" r:id="rId7"/>
    <p:sldId id="283" r:id="rId8"/>
    <p:sldId id="284" r:id="rId9"/>
    <p:sldId id="265" r:id="rId10"/>
    <p:sldId id="266" r:id="rId11"/>
    <p:sldId id="259" r:id="rId12"/>
    <p:sldId id="275" r:id="rId13"/>
    <p:sldId id="276" r:id="rId14"/>
    <p:sldId id="277" r:id="rId15"/>
    <p:sldId id="278" r:id="rId16"/>
    <p:sldId id="279" r:id="rId17"/>
    <p:sldId id="280" r:id="rId18"/>
    <p:sldId id="261" r:id="rId19"/>
    <p:sldId id="262" r:id="rId20"/>
    <p:sldId id="267" r:id="rId21"/>
    <p:sldId id="268" r:id="rId22"/>
    <p:sldId id="270" r:id="rId23"/>
    <p:sldId id="271" r:id="rId24"/>
    <p:sldId id="272" r:id="rId25"/>
    <p:sldId id="273" r:id="rId26"/>
    <p:sldId id="274" r:id="rId27"/>
    <p:sldId id="26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4" autoAdjust="0"/>
  </p:normalViewPr>
  <p:slideViewPr>
    <p:cSldViewPr>
      <p:cViewPr varScale="1">
        <p:scale>
          <a:sx n="71" d="100"/>
          <a:sy n="71" d="100"/>
        </p:scale>
        <p:origin x="-48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DF265-3B54-4F41-968A-2E26829769DD}" type="datetimeFigureOut">
              <a:rPr lang="ru-RU" smtClean="0"/>
              <a:pPr/>
              <a:t>06.11.2011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9C50F-09F1-41D4-B690-D91206813E32}" type="slidenum">
              <a:rPr lang="ru-RU" smtClean="0"/>
              <a:pPr/>
              <a:t>‹#›</a:t>
            </a:fld>
            <a:endParaRPr lang="ru-RU"/>
          </a:p>
        </p:txBody>
      </p:sp>
    </p:spTree>
    <p:extLst>
      <p:ext uri="{BB962C8B-B14F-4D97-AF65-F5344CB8AC3E}">
        <p14:creationId xmlns:p14="http://schemas.microsoft.com/office/powerpoint/2010/main" val="209403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Возникновение</a:t>
            </a:r>
            <a:r>
              <a:rPr lang="ru-RU" baseline="0" dirty="0" smtClean="0"/>
              <a:t> новой культуры – </a:t>
            </a:r>
            <a:r>
              <a:rPr lang="ru-RU" baseline="0" dirty="0" err="1" smtClean="0"/>
              <a:t>культуры</a:t>
            </a:r>
            <a:r>
              <a:rPr lang="ru-RU" baseline="0" dirty="0" smtClean="0"/>
              <a:t> Возрождения – было связано с расцветом итальянских городов.  Большинство горожан были не только грамотны, но хорошо образованны, данное сословие как правило не имело ничего общего к феодальному классу, наживая состояния на торговле, денежном деле, производстве товаров, а не на грабежах и захвате земель.  Богачи по-новому оценивали мир, в котором жили, спеша </a:t>
            </a:r>
            <a:r>
              <a:rPr lang="ru-RU" baseline="0" dirty="0" err="1" smtClean="0"/>
              <a:t>получчить</a:t>
            </a:r>
            <a:r>
              <a:rPr lang="ru-RU" baseline="0" dirty="0" smtClean="0"/>
              <a:t> как можно больше радостей  в земной, а не загробной жизни. Они соперничали друг с другом в великолепии дворцов, домашней обстановки, одежды. По заказам богатых горожан архитекторы строили просторные дома, а скульпторы и живописцы украшали здания картинками и статуями. В городах возникла особая группа людей, занимающаяся умственным трудом.</a:t>
            </a:r>
            <a:endParaRPr lang="ru-RU" dirty="0" smtClean="0"/>
          </a:p>
          <a:p>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Отличительной чертой культуры эпохи Возрождения явилось осмысление и углубление индивидуалистических устремлений человека. Опорой этого процесса явилась античность, чем и вызван особый интерес к ней у деятелей Возрождения. </a:t>
            </a:r>
          </a:p>
          <a:p>
            <a:r>
              <a:rPr lang="ru-RU" sz="1200" b="0" i="0" kern="1200" dirty="0" smtClean="0">
                <a:solidFill>
                  <a:schemeClr val="tx1"/>
                </a:solidFill>
                <a:latin typeface="+mn-lt"/>
                <a:ea typeface="+mn-ea"/>
                <a:cs typeface="+mn-cs"/>
              </a:rPr>
              <a:t>Теперь</a:t>
            </a:r>
            <a:r>
              <a:rPr lang="ru-RU" sz="1200" b="0" i="0" kern="1200" baseline="0" dirty="0" smtClean="0">
                <a:solidFill>
                  <a:schemeClr val="tx1"/>
                </a:solidFill>
                <a:latin typeface="+mn-lt"/>
                <a:ea typeface="+mn-ea"/>
                <a:cs typeface="+mn-cs"/>
              </a:rPr>
              <a:t> в центре всего стоит человек</a:t>
            </a:r>
          </a:p>
          <a:p>
            <a:r>
              <a:rPr lang="ru-RU" sz="1200" b="0" i="0" kern="1200" dirty="0" smtClean="0">
                <a:solidFill>
                  <a:schemeClr val="tx1"/>
                </a:solidFill>
                <a:latin typeface="+mn-lt"/>
                <a:ea typeface="+mn-ea"/>
                <a:cs typeface="+mn-cs"/>
              </a:rPr>
              <a:t>Люди Возрождения не перестали быть людьми средневековья, хотя время заставило их осознать свою значимость и ответственность за самих себя. Не потеряв Бога и веру, они лишь по-новому взглянули на себя. А модификация средневекового сознания накладывалась на пристальный интерес к античности. Что и создавало уникальную и неповторимую культуру, которая во многом была прерогативой верхов общества. Во всех проявлениях жизни царила, хотя и расшатанная, католическая церковность.</a:t>
            </a:r>
          </a:p>
          <a:p>
            <a:r>
              <a:rPr lang="ru-RU" sz="1200" b="0" i="0" kern="1200" dirty="0" smtClean="0">
                <a:solidFill>
                  <a:schemeClr val="tx1"/>
                </a:solidFill>
                <a:latin typeface="+mn-lt"/>
                <a:ea typeface="+mn-ea"/>
                <a:cs typeface="+mn-cs"/>
              </a:rPr>
              <a:t>Ощущение человеком трагичности своего существования. В эту эпоху совершилось небывалое столкновение языческих и христианских начал человеческой природы. Именно это послужило причиной глубокого раздвоения человека. Христианское сознание греховности этого мира и христианская жажда искупления плюс теургическое задание художникам.</a:t>
            </a:r>
          </a:p>
          <a:p>
            <a:r>
              <a:rPr lang="ru-RU" sz="1200" b="0" i="0" kern="1200" dirty="0" smtClean="0">
                <a:solidFill>
                  <a:schemeClr val="tx1"/>
                </a:solidFill>
                <a:latin typeface="+mn-lt"/>
                <a:ea typeface="+mn-ea"/>
                <a:cs typeface="+mn-cs"/>
              </a:rPr>
              <a:t>Историческое значение эпохи возрождения связывают с идеологией и художественной практикой гуманизма, провозгласившего величие и достоинство человека, его красоту и совершенство, и утвердившего незыблемость прав человека на счастливую жизнь, творческую деятельность. Гуманисты подчеркнули </a:t>
            </a:r>
            <a:r>
              <a:rPr lang="ru-RU" sz="1200" b="0" i="0" kern="1200" dirty="0" err="1" smtClean="0">
                <a:solidFill>
                  <a:schemeClr val="tx1"/>
                </a:solidFill>
                <a:latin typeface="+mn-lt"/>
                <a:ea typeface="+mn-ea"/>
                <a:cs typeface="+mn-cs"/>
              </a:rPr>
              <a:t>самоценность</a:t>
            </a:r>
            <a:r>
              <a:rPr lang="ru-RU" sz="1200" b="0" i="0" kern="1200" dirty="0" smtClean="0">
                <a:solidFill>
                  <a:schemeClr val="tx1"/>
                </a:solidFill>
                <a:latin typeface="+mn-lt"/>
                <a:ea typeface="+mn-ea"/>
                <a:cs typeface="+mn-cs"/>
              </a:rPr>
              <a:t> человеческой личности, независимость достоинства личности от происхождения и родовитости, способность человека к постоянному совершенствованию и уверенность в его безграничных способностях. Гуманисты воспринимали человека как наиболее прекрасное и совершенное творение Бога. Они видели его предназначение в активном созидательном действии, познании и преобразовании, в украшении своим трудом, развитии искусств, наук и ремесел.</a:t>
            </a:r>
          </a:p>
          <a:p>
            <a:r>
              <a:rPr lang="ru-RU" sz="1200" b="0" i="0" kern="1200" dirty="0" smtClean="0">
                <a:solidFill>
                  <a:schemeClr val="tx1"/>
                </a:solidFill>
                <a:latin typeface="+mn-lt"/>
                <a:ea typeface="+mn-ea"/>
                <a:cs typeface="+mn-cs"/>
              </a:rPr>
              <a:t>Кроме Итальянского Возрождения следует поговорить и о Северном, отразившемся, прежде всего, на культуре Франции, Германии и Нидерландов.  Здесь также экономический фактор сыграл не малую роль. Все более глубокое проникновение в хозяйство товарно-денежных отношений, включенность в общеевропейские рыночные процессы касались больших масс людей и меняли их сознание. Влияние античности здесь менее заметно, северное возрождение больше связано с реформацией. Лидирующим видом искусств была живопись. Поэтому  для искусства  </a:t>
            </a:r>
            <a:r>
              <a:rPr lang="ru-RU" sz="1200" b="0" i="0" kern="1200" dirty="0" err="1" smtClean="0">
                <a:solidFill>
                  <a:schemeClr val="tx1"/>
                </a:solidFill>
                <a:latin typeface="+mn-lt"/>
                <a:ea typeface="+mn-ea"/>
                <a:cs typeface="+mn-cs"/>
              </a:rPr>
              <a:t>немечцого</a:t>
            </a:r>
            <a:r>
              <a:rPr lang="ru-RU" sz="1200" b="0" i="0" kern="1200" dirty="0" smtClean="0">
                <a:solidFill>
                  <a:schemeClr val="tx1"/>
                </a:solidFill>
                <a:latin typeface="+mn-lt"/>
                <a:ea typeface="+mn-ea"/>
                <a:cs typeface="+mn-cs"/>
              </a:rPr>
              <a:t> Возрождения характерно широкое развитие карандашной графики, а во Франции развитие карандашного портрета.</a:t>
            </a:r>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0" i="0" kern="1200" dirty="0" smtClean="0">
                <a:solidFill>
                  <a:schemeClr val="tx1"/>
                </a:solidFill>
                <a:latin typeface="+mn-lt"/>
                <a:ea typeface="+mn-ea"/>
                <a:cs typeface="+mn-cs"/>
              </a:rPr>
              <a:t>Великий философ Эразм </a:t>
            </a:r>
            <a:r>
              <a:rPr lang="ru-RU" sz="1200" b="0" i="0" kern="1200" dirty="0" err="1" smtClean="0">
                <a:solidFill>
                  <a:schemeClr val="tx1"/>
                </a:solidFill>
                <a:latin typeface="+mn-lt"/>
                <a:ea typeface="+mn-ea"/>
                <a:cs typeface="+mn-cs"/>
              </a:rPr>
              <a:t>Роттердамский</a:t>
            </a:r>
            <a:r>
              <a:rPr lang="ru-RU" sz="1200" b="0" i="0" kern="1200" dirty="0" smtClean="0">
                <a:solidFill>
                  <a:schemeClr val="tx1"/>
                </a:solidFill>
                <a:latin typeface="+mn-lt"/>
                <a:ea typeface="+mn-ea"/>
                <a:cs typeface="+mn-cs"/>
              </a:rPr>
              <a:t> так говорил о мастерстве художника: «Я восхваляю великое мастерство Альбрехта Дюрера – гравера, позволявшее ему без помощи красок, одними лишь черными штрихами, передать все доступное человеческому зрению и чувству. Дюрер все может выразить в одном цвете, то есть черными штрихами. Тень, свет, блеск, выступы и углубления, благодаря чему каждая вещь предстает перед взором зрителя не одной только своей гранью. Остро схватывает он правильные пропорции и их взаимное соответствие. Чего только не изображает он, даже то, что невозможно изобразить, – огонь, лучи, гром, зарницы, молнии, пелену тумана, все ощущения, чувства, наконец, всю душу человека, проявляющуюся в телодвижениях, едва ли не самый голос. И все это передает он черными точнейшими штрихами…» </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Подобно Леонардо да Винчи он был художником и ученым, недаром его называли младшим братом Леонардо.</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Альбрехт Дюрер родился в городе Нюрнберге 21 мая 1471 года. Он был третьим из восемнадцати детей золотых и серебряных дел мастера Альбрехта </a:t>
            </a:r>
            <a:r>
              <a:rPr lang="ru-RU" sz="1200" b="0" i="0" kern="1200" dirty="0" err="1" smtClean="0">
                <a:solidFill>
                  <a:schemeClr val="tx1"/>
                </a:solidFill>
                <a:latin typeface="+mn-lt"/>
                <a:ea typeface="+mn-ea"/>
                <a:cs typeface="+mn-cs"/>
              </a:rPr>
              <a:t>Дюрера-старшего</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Дюрер-старший</a:t>
            </a:r>
            <a:r>
              <a:rPr lang="ru-RU" sz="1200" b="0" i="0" kern="1200" dirty="0" smtClean="0">
                <a:solidFill>
                  <a:schemeClr val="tx1"/>
                </a:solidFill>
                <a:latin typeface="+mn-lt"/>
                <a:ea typeface="+mn-ea"/>
                <a:cs typeface="+mn-cs"/>
              </a:rPr>
              <a:t> был родом из Венгрии. Изучая под руководством отца ювелирное дело, приемы гравировки на металле, Дюрер особый интерес проявлял к искусству рисунка. Еще будучи тринадцатилетним мальчиком, он выполнил серебряным карандашом свой портрет, с поразительной точностью и верностью передав сходство. В 1486 году Дюрер поступает в мастерскую </a:t>
            </a:r>
            <a:r>
              <a:rPr lang="ru-RU" sz="1200" b="0" i="0" kern="1200" dirty="0" err="1" smtClean="0">
                <a:solidFill>
                  <a:schemeClr val="tx1"/>
                </a:solidFill>
                <a:latin typeface="+mn-lt"/>
                <a:ea typeface="+mn-ea"/>
                <a:cs typeface="+mn-cs"/>
              </a:rPr>
              <a:t>нюрнбергского</a:t>
            </a:r>
            <a:r>
              <a:rPr lang="ru-RU" sz="1200" b="0" i="0" kern="1200" dirty="0" smtClean="0">
                <a:solidFill>
                  <a:schemeClr val="tx1"/>
                </a:solidFill>
                <a:latin typeface="+mn-lt"/>
                <a:ea typeface="+mn-ea"/>
                <a:cs typeface="+mn-cs"/>
              </a:rPr>
              <a:t> художника Михаэля </a:t>
            </a:r>
            <a:r>
              <a:rPr lang="ru-RU" sz="1200" b="0" i="0" kern="1200" dirty="0" err="1" smtClean="0">
                <a:solidFill>
                  <a:schemeClr val="tx1"/>
                </a:solidFill>
                <a:latin typeface="+mn-lt"/>
                <a:ea typeface="+mn-ea"/>
                <a:cs typeface="+mn-cs"/>
              </a:rPr>
              <a:t>Вольгемута</a:t>
            </a:r>
            <a:r>
              <a:rPr lang="ru-RU" sz="1200" b="0" i="0" kern="1200" dirty="0" smtClean="0">
                <a:solidFill>
                  <a:schemeClr val="tx1"/>
                </a:solidFill>
                <a:latin typeface="+mn-lt"/>
                <a:ea typeface="+mn-ea"/>
                <a:cs typeface="+mn-cs"/>
              </a:rPr>
              <a:t>. Уже через год Альбрехт становится основным рисовальщиком эскизов для гравировки различных изделий, изготовлявшихся в ювелирной мастерской. У </a:t>
            </a:r>
            <a:r>
              <a:rPr lang="ru-RU" sz="1200" b="0" i="0" kern="1200" dirty="0" err="1" smtClean="0">
                <a:solidFill>
                  <a:schemeClr val="tx1"/>
                </a:solidFill>
                <a:latin typeface="+mn-lt"/>
                <a:ea typeface="+mn-ea"/>
                <a:cs typeface="+mn-cs"/>
              </a:rPr>
              <a:t>Вольгемута</a:t>
            </a:r>
            <a:r>
              <a:rPr lang="ru-RU" sz="1200" b="0" i="0" kern="1200" dirty="0" smtClean="0">
                <a:solidFill>
                  <a:schemeClr val="tx1"/>
                </a:solidFill>
                <a:latin typeface="+mn-lt"/>
                <a:ea typeface="+mn-ea"/>
                <a:cs typeface="+mn-cs"/>
              </a:rPr>
              <a:t> Дюрер выполнил свою первую значительную работу – изготовил цикл иллюстраций к Нюрнбергской хронике Гартмана </a:t>
            </a:r>
            <a:r>
              <a:rPr lang="ru-RU" sz="1200" b="0" i="0" kern="1200" dirty="0" err="1" smtClean="0">
                <a:solidFill>
                  <a:schemeClr val="tx1"/>
                </a:solidFill>
                <a:latin typeface="+mn-lt"/>
                <a:ea typeface="+mn-ea"/>
                <a:cs typeface="+mn-cs"/>
              </a:rPr>
              <a:t>Шеделя</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После окончания обучения, весной 1490 года, молодой художник отправляется путешествовать по Германии. Возвратившись в родной город, в 1494 году Дюрер женится на Агнессе Фрей, дочери влиятельного </a:t>
            </a:r>
            <a:r>
              <a:rPr lang="ru-RU" sz="1200" b="0" i="0" kern="1200" dirty="0" err="1" smtClean="0">
                <a:solidFill>
                  <a:schemeClr val="tx1"/>
                </a:solidFill>
                <a:latin typeface="+mn-lt"/>
                <a:ea typeface="+mn-ea"/>
                <a:cs typeface="+mn-cs"/>
              </a:rPr>
              <a:t>нюрнбергского</a:t>
            </a:r>
            <a:r>
              <a:rPr lang="ru-RU" sz="1200" b="0" i="0" kern="1200" dirty="0" smtClean="0">
                <a:solidFill>
                  <a:schemeClr val="tx1"/>
                </a:solidFill>
                <a:latin typeface="+mn-lt"/>
                <a:ea typeface="+mn-ea"/>
                <a:cs typeface="+mn-cs"/>
              </a:rPr>
              <a:t> бюргера, механика и музыканта</a:t>
            </a:r>
            <a:r>
              <a:rPr lang="ru-RU" sz="1200" b="0" i="0" kern="1200" baseline="0" dirty="0" smtClean="0">
                <a:solidFill>
                  <a:schemeClr val="tx1"/>
                </a:solidFill>
                <a:latin typeface="+mn-lt"/>
                <a:ea typeface="+mn-ea"/>
                <a:cs typeface="+mn-cs"/>
              </a:rPr>
              <a:t> и через год начинает самостоятельно работать как гравер и живописец.</a:t>
            </a:r>
          </a:p>
          <a:p>
            <a:r>
              <a:rPr lang="ru-RU" sz="1200" b="0" i="0" kern="1200" baseline="0" dirty="0" smtClean="0">
                <a:solidFill>
                  <a:schemeClr val="tx1"/>
                </a:solidFill>
                <a:latin typeface="+mn-lt"/>
                <a:ea typeface="+mn-ea"/>
                <a:cs typeface="+mn-cs"/>
              </a:rPr>
              <a:t>Высшим творческим достижением молодого художника в гравюре является серия из 18 листов «Апокалипсис», изданная</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В 1498</a:t>
            </a:r>
            <a:r>
              <a:rPr lang="ru-RU" sz="1200" b="0" i="0" kern="1200" baseline="0" dirty="0" smtClean="0">
                <a:solidFill>
                  <a:schemeClr val="tx1"/>
                </a:solidFill>
                <a:latin typeface="+mn-lt"/>
                <a:ea typeface="+mn-ea"/>
                <a:cs typeface="+mn-cs"/>
              </a:rPr>
              <a:t> году.  Графические произведения сразу же принесли Дюреру заслуженную славу.</a:t>
            </a:r>
          </a:p>
          <a:p>
            <a:r>
              <a:rPr lang="ru-RU" sz="1200" b="0" i="0" kern="1200" baseline="0" dirty="0" smtClean="0">
                <a:solidFill>
                  <a:schemeClr val="tx1"/>
                </a:solidFill>
                <a:latin typeface="+mn-lt"/>
                <a:ea typeface="+mn-ea"/>
                <a:cs typeface="+mn-cs"/>
              </a:rPr>
              <a:t>Веяния гуманизма быстро разрушили старые средневековые представления. Новые задачи встали и перед изобразительным искусством. Для искусства Возрождения были характерны такие проблемы, как передача анатомического строения тела человека, его индивидуальных особенностей, окружающей обстановки, природы. Они блестяще решены в творчестве Дюрера. </a:t>
            </a:r>
            <a:r>
              <a:rPr lang="ru-RU" sz="1200" b="0" i="0" kern="1200" dirty="0" smtClean="0">
                <a:solidFill>
                  <a:schemeClr val="tx1"/>
                </a:solidFill>
                <a:latin typeface="+mn-lt"/>
                <a:ea typeface="+mn-ea"/>
                <a:cs typeface="+mn-cs"/>
              </a:rPr>
              <a:t>Спустя некоторое время, когда в Нюрнберг пришла чума, Дюрер совершил свою первую поездку в Италию. Впечатления от поездки художник воплощает в картинах, написанных в свободной манере акварельного письма («Вид Инсбрука» (1494–1495), «Заход солнца» (около 1495), «Вид </a:t>
            </a:r>
            <a:r>
              <a:rPr lang="ru-RU" sz="1200" b="0" i="0" kern="1200" dirty="0" err="1" smtClean="0">
                <a:solidFill>
                  <a:schemeClr val="tx1"/>
                </a:solidFill>
                <a:latin typeface="+mn-lt"/>
                <a:ea typeface="+mn-ea"/>
                <a:cs typeface="+mn-cs"/>
              </a:rPr>
              <a:t>Триента</a:t>
            </a:r>
            <a:r>
              <a:rPr lang="ru-RU" sz="1200" b="0" i="0" kern="1200" dirty="0" smtClean="0">
                <a:solidFill>
                  <a:schemeClr val="tx1"/>
                </a:solidFill>
                <a:latin typeface="+mn-lt"/>
                <a:ea typeface="+mn-ea"/>
                <a:cs typeface="+mn-cs"/>
              </a:rPr>
              <a:t>», «Пейзаж во </a:t>
            </a:r>
            <a:r>
              <a:rPr lang="ru-RU" sz="1200" b="0" i="0" kern="1200" dirty="0" err="1" smtClean="0">
                <a:solidFill>
                  <a:schemeClr val="tx1"/>
                </a:solidFill>
                <a:latin typeface="+mn-lt"/>
                <a:ea typeface="+mn-ea"/>
                <a:cs typeface="+mn-cs"/>
              </a:rPr>
              <a:t>Франконии</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После возвращения в </a:t>
            </a:r>
            <a:r>
              <a:rPr lang="ru-RU" sz="1200" b="0" i="0" kern="1200" dirty="0" err="1" smtClean="0">
                <a:solidFill>
                  <a:schemeClr val="tx1"/>
                </a:solidFill>
                <a:latin typeface="+mn-lt"/>
                <a:ea typeface="+mn-ea"/>
                <a:cs typeface="+mn-cs"/>
              </a:rPr>
              <a:t>Нюнберг</a:t>
            </a:r>
            <a:r>
              <a:rPr lang="ru-RU" sz="1200" b="0" i="0" kern="1200" dirty="0" smtClean="0">
                <a:solidFill>
                  <a:schemeClr val="tx1"/>
                </a:solidFill>
                <a:latin typeface="+mn-lt"/>
                <a:ea typeface="+mn-ea"/>
                <a:cs typeface="+mn-cs"/>
              </a:rPr>
              <a:t>, открывает свою собственную школу. </a:t>
            </a:r>
          </a:p>
          <a:p>
            <a:r>
              <a:rPr lang="ru-RU" sz="1200" b="0" i="0" kern="1200" dirty="0" smtClean="0">
                <a:solidFill>
                  <a:schemeClr val="tx1"/>
                </a:solidFill>
                <a:latin typeface="+mn-lt"/>
                <a:ea typeface="+mn-ea"/>
                <a:cs typeface="+mn-cs"/>
              </a:rPr>
              <a:t> В начале </a:t>
            </a:r>
            <a:r>
              <a:rPr lang="en-US" sz="1200" b="0" i="0" kern="1200" dirty="0" smtClean="0">
                <a:solidFill>
                  <a:schemeClr val="tx1"/>
                </a:solidFill>
                <a:latin typeface="+mn-lt"/>
                <a:ea typeface="+mn-ea"/>
                <a:cs typeface="+mn-cs"/>
              </a:rPr>
              <a:t>XVI </a:t>
            </a:r>
            <a:r>
              <a:rPr lang="ru-RU" sz="1200" b="0" i="0" kern="1200" dirty="0" smtClean="0">
                <a:solidFill>
                  <a:schemeClr val="tx1"/>
                </a:solidFill>
                <a:latin typeface="+mn-lt"/>
                <a:ea typeface="+mn-ea"/>
                <a:cs typeface="+mn-cs"/>
              </a:rPr>
              <a:t>века Дюрер много работает над теоретическими проблемами искусства. Он был первым немецким художником, который издал свои сочинения, в частности трактат « Четыре книги о пропорциях».</a:t>
            </a:r>
            <a:r>
              <a:rPr lang="ru-RU" sz="1200" b="0" i="0" kern="1200" baseline="0" dirty="0" smtClean="0">
                <a:solidFill>
                  <a:schemeClr val="tx1"/>
                </a:solidFill>
                <a:latin typeface="+mn-lt"/>
                <a:ea typeface="+mn-ea"/>
                <a:cs typeface="+mn-cs"/>
              </a:rPr>
              <a:t> Сочетание теории и практики, освоение достижений науки, вера в </a:t>
            </a:r>
            <a:r>
              <a:rPr lang="ru-RU" sz="1200" b="0" i="0" kern="1200" baseline="0" dirty="0" err="1" smtClean="0">
                <a:solidFill>
                  <a:schemeClr val="tx1"/>
                </a:solidFill>
                <a:latin typeface="+mn-lt"/>
                <a:ea typeface="+mn-ea"/>
                <a:cs typeface="+mn-cs"/>
              </a:rPr>
              <a:t>чилу</a:t>
            </a:r>
            <a:r>
              <a:rPr lang="ru-RU" sz="1200" b="0" i="0" kern="1200" baseline="0" dirty="0" smtClean="0">
                <a:solidFill>
                  <a:schemeClr val="tx1"/>
                </a:solidFill>
                <a:latin typeface="+mn-lt"/>
                <a:ea typeface="+mn-ea"/>
                <a:cs typeface="+mn-cs"/>
              </a:rPr>
              <a:t> и могущество человеческого разума помогли ему внести в немецкое искусство свет </a:t>
            </a:r>
            <a:r>
              <a:rPr lang="ru-RU" sz="1200" b="0" i="0" kern="1200" baseline="0" dirty="0" err="1" smtClean="0">
                <a:solidFill>
                  <a:schemeClr val="tx1"/>
                </a:solidFill>
                <a:latin typeface="+mn-lt"/>
                <a:ea typeface="+mn-ea"/>
                <a:cs typeface="+mn-cs"/>
              </a:rPr>
              <a:t>научнообоснованной</a:t>
            </a:r>
            <a:r>
              <a:rPr lang="ru-RU" sz="1200" b="0" i="0" kern="1200" baseline="0" dirty="0" smtClean="0">
                <a:solidFill>
                  <a:schemeClr val="tx1"/>
                </a:solidFill>
                <a:latin typeface="+mn-lt"/>
                <a:ea typeface="+mn-ea"/>
                <a:cs typeface="+mn-cs"/>
              </a:rPr>
              <a:t> теории. Он был первым кто поднял в Германии труд художника от ремесла до художественного творчества.</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Роль Дюрера в истории мирового искусства настолько велика, что искусствоведы с полным правом называют конец XV и первую половину XVI веков «эпохой Дюрера». Искусству Северных Альп и Германии, все еще носившему средневековый характер, Дюрер сумел привить новаторские формы итальянского Возрождения, что позволяет говорить о </a:t>
            </a:r>
            <a:r>
              <a:rPr lang="ru-RU" sz="1200" b="0" i="0" kern="1200" dirty="0" err="1" smtClean="0">
                <a:solidFill>
                  <a:schemeClr val="tx1"/>
                </a:solidFill>
                <a:latin typeface="+mn-lt"/>
                <a:ea typeface="+mn-ea"/>
                <a:cs typeface="+mn-cs"/>
              </a:rPr>
              <a:t>дюреровском</a:t>
            </a:r>
            <a:r>
              <a:rPr lang="ru-RU" sz="1200" b="0" i="0" kern="1200" dirty="0" smtClean="0">
                <a:solidFill>
                  <a:schemeClr val="tx1"/>
                </a:solidFill>
                <a:latin typeface="+mn-lt"/>
                <a:ea typeface="+mn-ea"/>
                <a:cs typeface="+mn-cs"/>
              </a:rPr>
              <a:t> Ренессансе.</a:t>
            </a:r>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Гравюра</a:t>
            </a:r>
            <a:r>
              <a:rPr lang="ru-RU" baseline="0" dirty="0" smtClean="0"/>
              <a:t> «Четыре всадника» </a:t>
            </a:r>
            <a:r>
              <a:rPr lang="ru-RU" sz="1200" b="0" i="0" kern="1200" baseline="0" dirty="0" smtClean="0">
                <a:solidFill>
                  <a:schemeClr val="tx1"/>
                </a:solidFill>
                <a:latin typeface="+mn-lt"/>
                <a:ea typeface="+mn-ea"/>
                <a:cs typeface="+mn-cs"/>
              </a:rPr>
              <a:t>на ней мы видим изображение</a:t>
            </a:r>
            <a:r>
              <a:rPr lang="ru-RU" sz="1200" b="0" i="0" kern="1200" dirty="0" smtClean="0">
                <a:solidFill>
                  <a:schemeClr val="tx1"/>
                </a:solidFill>
                <a:latin typeface="+mn-lt"/>
                <a:ea typeface="+mn-ea"/>
                <a:cs typeface="+mn-cs"/>
              </a:rPr>
              <a:t> четырёх персонажей из шестой главы </a:t>
            </a:r>
            <a:r>
              <a:rPr lang="ru-RU" sz="1200" b="0" i="0" u="none" strike="noStrike" kern="1200" dirty="0" smtClean="0">
                <a:solidFill>
                  <a:schemeClr val="tx1"/>
                </a:solidFill>
                <a:latin typeface="+mn-lt"/>
                <a:ea typeface="+mn-ea"/>
                <a:cs typeface="+mn-cs"/>
              </a:rPr>
              <a:t>Откровения Иоанна Богослова</a:t>
            </a:r>
            <a:r>
              <a:rPr lang="ru-RU" sz="1200" b="0" i="0" kern="1200" dirty="0" smtClean="0">
                <a:solidFill>
                  <a:schemeClr val="tx1"/>
                </a:solidFill>
                <a:latin typeface="+mn-lt"/>
                <a:ea typeface="+mn-ea"/>
                <a:cs typeface="+mn-cs"/>
              </a:rPr>
              <a:t>, последней из книг </a:t>
            </a:r>
            <a:r>
              <a:rPr lang="ru-RU" sz="1200" b="0" i="0" u="none" strike="noStrike" kern="1200" dirty="0" smtClean="0">
                <a:solidFill>
                  <a:schemeClr val="tx1"/>
                </a:solidFill>
                <a:latin typeface="+mn-lt"/>
                <a:ea typeface="+mn-ea"/>
                <a:cs typeface="+mn-cs"/>
              </a:rPr>
              <a:t>Нового Завета</a:t>
            </a:r>
            <a:r>
              <a:rPr lang="ru-RU" sz="1200" b="0" i="0" kern="1200" dirty="0" smtClean="0">
                <a:solidFill>
                  <a:schemeClr val="tx1"/>
                </a:solidFill>
                <a:latin typeface="+mn-lt"/>
                <a:ea typeface="+mn-ea"/>
                <a:cs typeface="+mn-cs"/>
              </a:rPr>
              <a:t>. Учёные до сих пор расходятся во мнениях, что именно олицетворяет каждый из всадников, однако их часто именуют Завоеватель (Чума, Болезнь, Мор), Война, Голод и Смерть (Мор). Бог призывает их и наделяет силой сеять святой хаос и разрушение в мире. Всадники появляются строго друг за другом, каждый с открытием очередной из первых четырёх из семи печатей книги Откровения.</a:t>
            </a:r>
          </a:p>
          <a:p>
            <a:r>
              <a:rPr lang="ru-RU" sz="1200" b="0" i="0" kern="1200" dirty="0" smtClean="0">
                <a:solidFill>
                  <a:schemeClr val="tx1"/>
                </a:solidFill>
                <a:latin typeface="+mn-lt"/>
                <a:ea typeface="+mn-ea"/>
                <a:cs typeface="+mn-cs"/>
              </a:rPr>
              <a:t>Многосложность и запутанность композиций, бурная орнаментальность линий, динамизм ритмов как бы созвучны мистической экзальтации видений Апокалипсиса. Грозным пафосом веет от листа «Четыре всадника». По всесокрушающей силе порыва и мрачной экспрессии эта композиция не имеет равной в немецком искусстве того времени. Смерть, суд, война и мор неистово мчатся над землей, уничтожая все на своем пути. Резкие жесты, движения, мрачные лица исполнены ярости и гнева. Вся природа объята волнением. Облака, драпировки одежд, гривы коней бурно развеваются, трепещут, образуя сложный ритмический узор каллиграфических линий. В ужас повержены люди разных возрастов и сословий. </a:t>
            </a:r>
          </a:p>
          <a:p>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Святой </a:t>
            </a:r>
            <a:r>
              <a:rPr lang="ru-RU" dirty="0" err="1" smtClean="0"/>
              <a:t>Иероним</a:t>
            </a:r>
            <a:r>
              <a:rPr lang="ru-RU" dirty="0" smtClean="0"/>
              <a:t> – образ средневекового мыслителя. Он трудится в укромной келье, мягко озаренной солнцем, проникающим через стекла, на солнышке мирно дремлют его друзья</a:t>
            </a:r>
            <a:r>
              <a:rPr lang="ru-RU" baseline="0" dirty="0" smtClean="0"/>
              <a:t> – собака и лев, похожий скорее на огромную кошку. Смотришь на эту горницу и чувствуешь тихую прелесть сосредоточенного, смиренного подвига </a:t>
            </a:r>
            <a:r>
              <a:rPr lang="ru-RU" baseline="0" smtClean="0"/>
              <a:t>умственной жизни.</a:t>
            </a:r>
            <a:endParaRPr lang="ru-RU"/>
          </a:p>
        </p:txBody>
      </p:sp>
      <p:sp>
        <p:nvSpPr>
          <p:cNvPr id="4" name="Номер слайда 3"/>
          <p:cNvSpPr>
            <a:spLocks noGrp="1"/>
          </p:cNvSpPr>
          <p:nvPr>
            <p:ph type="sldNum" sz="quarter" idx="10"/>
          </p:nvPr>
        </p:nvSpPr>
        <p:spPr/>
        <p:txBody>
          <a:bodyPr/>
          <a:lstStyle/>
          <a:p>
            <a:fld id="{2709C50F-09F1-41D4-B690-D91206813E32}" type="slidenum">
              <a:rPr lang="ru-RU" smtClean="0"/>
              <a:pPr/>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Микеланджело Буонарроти</a:t>
            </a:r>
            <a:r>
              <a:rPr lang="ru-RU" baseline="0" dirty="0" smtClean="0"/>
              <a:t> (полное имя </a:t>
            </a:r>
            <a:r>
              <a:rPr lang="vi-VN" sz="1200" b="1" i="0" kern="1200" dirty="0" smtClean="0">
                <a:solidFill>
                  <a:schemeClr val="tx1"/>
                </a:solidFill>
                <a:latin typeface="+mn-lt"/>
                <a:ea typeface="+mn-ea"/>
                <a:cs typeface="+mn-cs"/>
              </a:rPr>
              <a:t>Микела́нджело де Франче́ско де Нери́ де Миниа́то де́ль Се́ра и Лодо́вико ди Леона́рдо ди Буонарро́ти Симо́ни</a:t>
            </a:r>
            <a:r>
              <a:rPr lang="ru-RU" sz="1200" b="1"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родился</a:t>
            </a:r>
            <a:r>
              <a:rPr lang="ru-RU" sz="1200" b="0" i="0" u="none" kern="1200" dirty="0" smtClean="0">
                <a:solidFill>
                  <a:schemeClr val="tx1">
                    <a:lumMod val="65000"/>
                    <a:lumOff val="35000"/>
                  </a:schemeClr>
                </a:solidFill>
                <a:latin typeface="+mn-lt"/>
                <a:ea typeface="+mn-ea"/>
                <a:cs typeface="+mn-cs"/>
              </a:rPr>
              <a:t> </a:t>
            </a:r>
            <a:r>
              <a:rPr lang="ru-RU" sz="1200" b="0" i="0" u="none" strike="noStrike" kern="1200" dirty="0" smtClean="0">
                <a:solidFill>
                  <a:schemeClr val="tx1">
                    <a:lumMod val="65000"/>
                    <a:lumOff val="35000"/>
                  </a:schemeClr>
                </a:solidFill>
                <a:latin typeface="+mn-lt"/>
                <a:ea typeface="+mn-ea"/>
                <a:cs typeface="+mn-cs"/>
              </a:rPr>
              <a:t>6 марта</a:t>
            </a:r>
            <a:r>
              <a:rPr lang="ru-RU" sz="1200" b="0" i="0" u="none" kern="1200" dirty="0" smtClean="0">
                <a:solidFill>
                  <a:schemeClr val="tx1">
                    <a:lumMod val="65000"/>
                    <a:lumOff val="35000"/>
                  </a:schemeClr>
                </a:solidFill>
                <a:latin typeface="+mn-lt"/>
                <a:ea typeface="+mn-ea"/>
                <a:cs typeface="+mn-cs"/>
              </a:rPr>
              <a:t> 1475 г. в </a:t>
            </a:r>
            <a:r>
              <a:rPr lang="ru-RU" sz="1200" b="0" i="0" u="none" strike="noStrike" kern="1200" dirty="0" smtClean="0">
                <a:solidFill>
                  <a:schemeClr val="tx1">
                    <a:lumMod val="65000"/>
                    <a:lumOff val="35000"/>
                  </a:schemeClr>
                </a:solidFill>
                <a:latin typeface="+mn-lt"/>
                <a:ea typeface="+mn-ea"/>
                <a:cs typeface="+mn-cs"/>
              </a:rPr>
              <a:t>тосканском</a:t>
            </a:r>
            <a:r>
              <a:rPr lang="ru-RU" sz="1200" b="0" i="0" u="none" kern="1200" dirty="0" smtClean="0">
                <a:solidFill>
                  <a:schemeClr val="tx1">
                    <a:lumMod val="65000"/>
                    <a:lumOff val="35000"/>
                  </a:schemeClr>
                </a:solidFill>
                <a:latin typeface="+mn-lt"/>
                <a:ea typeface="+mn-ea"/>
                <a:cs typeface="+mn-cs"/>
              </a:rPr>
              <a:t> городке </a:t>
            </a:r>
            <a:r>
              <a:rPr lang="ru-RU" sz="1200" b="0" i="0" u="none" strike="noStrike" kern="1200" dirty="0" err="1" smtClean="0">
                <a:solidFill>
                  <a:schemeClr val="tx1">
                    <a:lumMod val="65000"/>
                    <a:lumOff val="35000"/>
                  </a:schemeClr>
                </a:solidFill>
                <a:latin typeface="+mn-lt"/>
                <a:ea typeface="+mn-ea"/>
                <a:cs typeface="+mn-cs"/>
              </a:rPr>
              <a:t>Капрезе</a:t>
            </a:r>
            <a:r>
              <a:rPr lang="ru-RU" sz="1200" b="0" i="0" u="none" kern="1200" dirty="0" smtClean="0">
                <a:solidFill>
                  <a:schemeClr val="tx1">
                    <a:lumMod val="65000"/>
                    <a:lumOff val="35000"/>
                  </a:schemeClr>
                </a:solidFill>
                <a:latin typeface="+mn-lt"/>
                <a:ea typeface="+mn-ea"/>
                <a:cs typeface="+mn-cs"/>
              </a:rPr>
              <a:t> (</a:t>
            </a:r>
            <a:r>
              <a:rPr lang="ru-RU" sz="1200" b="0" i="0" u="none" kern="1200" dirty="0" err="1" smtClean="0">
                <a:solidFill>
                  <a:schemeClr val="tx1">
                    <a:lumMod val="65000"/>
                    <a:lumOff val="35000"/>
                  </a:schemeClr>
                </a:solidFill>
                <a:latin typeface="+mn-lt"/>
                <a:ea typeface="+mn-ea"/>
                <a:cs typeface="+mn-cs"/>
              </a:rPr>
              <a:t>Caprese</a:t>
            </a:r>
            <a:r>
              <a:rPr lang="ru-RU" sz="1200" b="0" i="0" u="none" kern="1200" dirty="0" smtClean="0">
                <a:solidFill>
                  <a:schemeClr val="tx1">
                    <a:lumMod val="65000"/>
                    <a:lumOff val="35000"/>
                  </a:schemeClr>
                </a:solidFill>
                <a:latin typeface="+mn-lt"/>
                <a:ea typeface="+mn-ea"/>
                <a:cs typeface="+mn-cs"/>
              </a:rPr>
              <a:t>) около </a:t>
            </a:r>
            <a:r>
              <a:rPr lang="ru-RU" sz="1200" b="0" i="0" u="none" strike="noStrike" kern="1200" dirty="0" err="1" smtClean="0">
                <a:solidFill>
                  <a:schemeClr val="tx1">
                    <a:lumMod val="65000"/>
                    <a:lumOff val="35000"/>
                  </a:schemeClr>
                </a:solidFill>
                <a:latin typeface="+mn-lt"/>
                <a:ea typeface="+mn-ea"/>
                <a:cs typeface="+mn-cs"/>
              </a:rPr>
              <a:t>Ареццо</a:t>
            </a:r>
            <a:r>
              <a:rPr lang="ru-RU" sz="1200" b="0" i="0" u="none" kern="1200" dirty="0" smtClean="0">
                <a:solidFill>
                  <a:schemeClr val="tx1">
                    <a:lumMod val="65000"/>
                    <a:lumOff val="35000"/>
                  </a:schemeClr>
                </a:solidFill>
                <a:latin typeface="+mn-lt"/>
                <a:ea typeface="+mn-ea"/>
                <a:cs typeface="+mn-cs"/>
              </a:rPr>
              <a:t>, в семье </a:t>
            </a:r>
            <a:r>
              <a:rPr lang="ru-RU" sz="1200" b="0" i="0" u="none" kern="1200" dirty="0" err="1" smtClean="0">
                <a:solidFill>
                  <a:schemeClr val="tx1">
                    <a:lumMod val="65000"/>
                    <a:lumOff val="35000"/>
                  </a:schemeClr>
                </a:solidFill>
                <a:latin typeface="+mn-lt"/>
                <a:ea typeface="+mn-ea"/>
                <a:cs typeface="+mn-cs"/>
              </a:rPr>
              <a:t>Лодовико</a:t>
            </a:r>
            <a:r>
              <a:rPr lang="ru-RU" sz="1200" b="0" i="0" u="none" kern="1200" dirty="0" smtClean="0">
                <a:solidFill>
                  <a:schemeClr val="tx1">
                    <a:lumMod val="65000"/>
                    <a:lumOff val="35000"/>
                  </a:schemeClr>
                </a:solidFill>
                <a:latin typeface="+mn-lt"/>
                <a:ea typeface="+mn-ea"/>
                <a:cs typeface="+mn-cs"/>
              </a:rPr>
              <a:t> Буонарроти, городского советника. В </a:t>
            </a:r>
            <a:r>
              <a:rPr lang="ru-RU" sz="1200" b="0" i="0" u="none" strike="noStrike" kern="1200" dirty="0" smtClean="0">
                <a:solidFill>
                  <a:schemeClr val="tx1">
                    <a:lumMod val="65000"/>
                    <a:lumOff val="35000"/>
                  </a:schemeClr>
                </a:solidFill>
                <a:latin typeface="+mn-lt"/>
                <a:ea typeface="+mn-ea"/>
                <a:cs typeface="+mn-cs"/>
              </a:rPr>
              <a:t>1488</a:t>
            </a:r>
            <a:r>
              <a:rPr lang="ru-RU" sz="1200" b="0" i="0" u="none" kern="1200" dirty="0" smtClean="0">
                <a:solidFill>
                  <a:schemeClr val="tx1">
                    <a:lumMod val="65000"/>
                    <a:lumOff val="35000"/>
                  </a:schemeClr>
                </a:solidFill>
                <a:latin typeface="+mn-lt"/>
                <a:ea typeface="+mn-ea"/>
                <a:cs typeface="+mn-cs"/>
              </a:rPr>
              <a:t> г. отец Микеланджело смирился с наклонностями сына и поместил его учеником в мастерскую к художнику </a:t>
            </a:r>
            <a:r>
              <a:rPr lang="ru-RU" sz="1200" b="0" i="0" u="none" strike="noStrike" kern="1200" dirty="0" err="1" smtClean="0">
                <a:solidFill>
                  <a:schemeClr val="tx1">
                    <a:lumMod val="65000"/>
                    <a:lumOff val="35000"/>
                  </a:schemeClr>
                </a:solidFill>
                <a:latin typeface="+mn-lt"/>
                <a:ea typeface="+mn-ea"/>
                <a:cs typeface="+mn-cs"/>
              </a:rPr>
              <a:t>Доменико</a:t>
            </a:r>
            <a:r>
              <a:rPr lang="ru-RU" sz="1200" b="0" i="0" u="none" strike="noStrike" kern="1200" dirty="0" smtClean="0">
                <a:solidFill>
                  <a:schemeClr val="tx1">
                    <a:lumMod val="65000"/>
                    <a:lumOff val="35000"/>
                  </a:schemeClr>
                </a:solidFill>
                <a:latin typeface="+mn-lt"/>
                <a:ea typeface="+mn-ea"/>
                <a:cs typeface="+mn-cs"/>
              </a:rPr>
              <a:t> </a:t>
            </a:r>
            <a:r>
              <a:rPr lang="ru-RU" sz="1200" b="0" i="0" u="none" strike="noStrike" kern="1200" dirty="0" err="1" smtClean="0">
                <a:solidFill>
                  <a:schemeClr val="tx1">
                    <a:lumMod val="65000"/>
                    <a:lumOff val="35000"/>
                  </a:schemeClr>
                </a:solidFill>
                <a:latin typeface="+mn-lt"/>
                <a:ea typeface="+mn-ea"/>
                <a:cs typeface="+mn-cs"/>
              </a:rPr>
              <a:t>Гирландайо</a:t>
            </a:r>
            <a:r>
              <a:rPr lang="ru-RU" sz="1200" b="0" i="0" u="none" kern="1200" dirty="0" smtClean="0">
                <a:solidFill>
                  <a:schemeClr val="tx1">
                    <a:lumMod val="65000"/>
                    <a:lumOff val="35000"/>
                  </a:schemeClr>
                </a:solidFill>
                <a:latin typeface="+mn-lt"/>
                <a:ea typeface="+mn-ea"/>
                <a:cs typeface="+mn-cs"/>
              </a:rPr>
              <a:t>. Он занимался там в течение одного года. Год спустя, Микеланджело переходит в школу скульптора </a:t>
            </a:r>
            <a:r>
              <a:rPr lang="ru-RU" sz="1200" b="0" i="0" u="none" strike="noStrike" kern="1200" dirty="0" err="1" smtClean="0">
                <a:solidFill>
                  <a:schemeClr val="tx1">
                    <a:lumMod val="65000"/>
                    <a:lumOff val="35000"/>
                  </a:schemeClr>
                </a:solidFill>
                <a:latin typeface="+mn-lt"/>
                <a:ea typeface="+mn-ea"/>
                <a:cs typeface="+mn-cs"/>
              </a:rPr>
              <a:t>Бертольдо</a:t>
            </a:r>
            <a:r>
              <a:rPr lang="ru-RU" sz="1200" b="0" i="0" u="none" strike="noStrike" kern="1200" dirty="0" smtClean="0">
                <a:solidFill>
                  <a:schemeClr val="tx1">
                    <a:lumMod val="65000"/>
                    <a:lumOff val="35000"/>
                  </a:schemeClr>
                </a:solidFill>
                <a:latin typeface="+mn-lt"/>
                <a:ea typeface="+mn-ea"/>
                <a:cs typeface="+mn-cs"/>
              </a:rPr>
              <a:t> </a:t>
            </a:r>
            <a:r>
              <a:rPr lang="ru-RU" sz="1200" b="0" i="0" u="none" strike="noStrike" kern="1200" dirty="0" err="1" smtClean="0">
                <a:solidFill>
                  <a:schemeClr val="tx1">
                    <a:lumMod val="65000"/>
                    <a:lumOff val="35000"/>
                  </a:schemeClr>
                </a:solidFill>
                <a:latin typeface="+mn-lt"/>
                <a:ea typeface="+mn-ea"/>
                <a:cs typeface="+mn-cs"/>
              </a:rPr>
              <a:t>ди</a:t>
            </a:r>
            <a:r>
              <a:rPr lang="ru-RU" sz="1200" b="0" i="0" u="none" strike="noStrike" kern="1200" dirty="0" smtClean="0">
                <a:solidFill>
                  <a:schemeClr val="tx1">
                    <a:lumMod val="65000"/>
                    <a:lumOff val="35000"/>
                  </a:schemeClr>
                </a:solidFill>
                <a:latin typeface="+mn-lt"/>
                <a:ea typeface="+mn-ea"/>
                <a:cs typeface="+mn-cs"/>
              </a:rPr>
              <a:t> Джованни.</a:t>
            </a:r>
            <a:r>
              <a:rPr lang="ru-RU" sz="1200" b="0" i="0" u="none" strike="noStrike" kern="1200" baseline="0" dirty="0" smtClean="0">
                <a:solidFill>
                  <a:schemeClr val="tx1">
                    <a:lumMod val="65000"/>
                    <a:lumOff val="35000"/>
                  </a:schemeClr>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kern="1200" dirty="0" smtClean="0">
                <a:solidFill>
                  <a:schemeClr val="tx1">
                    <a:lumMod val="65000"/>
                    <a:lumOff val="35000"/>
                  </a:schemeClr>
                </a:solidFill>
                <a:latin typeface="+mn-lt"/>
                <a:ea typeface="+mn-ea"/>
                <a:cs typeface="+mn-cs"/>
              </a:rPr>
              <a:t>Микеланджело</a:t>
            </a:r>
            <a:r>
              <a:rPr lang="ru-RU" sz="1200" b="0" i="0" u="none" kern="1200" baseline="0" dirty="0" smtClean="0">
                <a:solidFill>
                  <a:schemeClr val="tx1">
                    <a:lumMod val="65000"/>
                    <a:lumOff val="35000"/>
                  </a:schemeClr>
                </a:solidFill>
                <a:latin typeface="+mn-lt"/>
                <a:ea typeface="+mn-ea"/>
                <a:cs typeface="+mn-cs"/>
              </a:rPr>
              <a:t> </a:t>
            </a:r>
            <a:r>
              <a:rPr lang="ru-RU" sz="1200" b="0" i="0" u="none" kern="1200" dirty="0" smtClean="0">
                <a:solidFill>
                  <a:schemeClr val="tx1">
                    <a:lumMod val="65000"/>
                    <a:lumOff val="35000"/>
                  </a:schemeClr>
                </a:solidFill>
                <a:latin typeface="+mn-lt"/>
                <a:ea typeface="+mn-ea"/>
                <a:cs typeface="+mn-cs"/>
              </a:rPr>
              <a:t>оставался одиноким, жил достаточно скромно, зачастую в жалких условиях, и в отличие от других художников его эпохи никогда не стремился улучшить собственное материальное положение, а все мемуаристы сходятся во мнении,</a:t>
            </a:r>
            <a:r>
              <a:rPr lang="ru-RU" sz="1200" b="0" i="0" u="none" kern="1200" baseline="0" dirty="0" smtClean="0">
                <a:solidFill>
                  <a:schemeClr val="tx1">
                    <a:lumMod val="65000"/>
                    <a:lumOff val="35000"/>
                  </a:schemeClr>
                </a:solidFill>
                <a:latin typeface="+mn-lt"/>
                <a:ea typeface="+mn-ea"/>
                <a:cs typeface="+mn-cs"/>
              </a:rPr>
              <a:t> что жизнь его была без остатка посвящена работе. Вспоминают, что даже спать он ложился в башмаках и одежде, что бы не тратить времени на раздевание и одевание. Очень часто за весь день он ограничивался одним куском хлеба, который и съедал прямо не отрываясь от работы.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kern="1200" baseline="0" dirty="0" smtClean="0">
              <a:solidFill>
                <a:schemeClr val="tx1">
                  <a:lumMod val="65000"/>
                  <a:lumOff val="35000"/>
                </a:schemeClr>
              </a:solidFill>
              <a:latin typeface="+mn-lt"/>
              <a:ea typeface="+mn-ea"/>
              <a:cs typeface="+mn-cs"/>
            </a:endParaRPr>
          </a:p>
          <a:p>
            <a:r>
              <a:rPr lang="ru-RU" sz="1200" b="0" i="0" u="none" kern="1200" dirty="0" smtClean="0">
                <a:solidFill>
                  <a:schemeClr val="tx1">
                    <a:lumMod val="65000"/>
                    <a:lumOff val="35000"/>
                  </a:schemeClr>
                </a:solidFill>
                <a:latin typeface="+mn-lt"/>
                <a:ea typeface="+mn-ea"/>
                <a:cs typeface="+mn-cs"/>
              </a:rPr>
              <a:t>Уже</a:t>
            </a:r>
            <a:r>
              <a:rPr lang="ru-RU" sz="1200" b="0" i="0" u="none" kern="1200" baseline="0" dirty="0" smtClean="0">
                <a:solidFill>
                  <a:schemeClr val="tx1">
                    <a:lumMod val="65000"/>
                    <a:lumOff val="35000"/>
                  </a:schemeClr>
                </a:solidFill>
                <a:latin typeface="+mn-lt"/>
                <a:ea typeface="+mn-ea"/>
                <a:cs typeface="+mn-cs"/>
              </a:rPr>
              <a:t> в 25 лет о нем  </a:t>
            </a:r>
            <a:r>
              <a:rPr lang="ru-RU" sz="1200" b="0" i="0" u="none" kern="1200" dirty="0" smtClean="0">
                <a:solidFill>
                  <a:schemeClr val="tx1">
                    <a:lumMod val="65000"/>
                    <a:lumOff val="35000"/>
                  </a:schemeClr>
                </a:solidFill>
                <a:latin typeface="+mn-lt"/>
                <a:ea typeface="+mn-ea"/>
                <a:cs typeface="+mn-cs"/>
              </a:rPr>
              <a:t>стали говорить как об исключительном даровании совсем еще юного Микеланджело </a:t>
            </a:r>
            <a:r>
              <a:rPr lang="ru-RU" sz="1200" b="0" i="0" u="none" kern="1200" dirty="0" err="1" smtClean="0">
                <a:solidFill>
                  <a:schemeClr val="tx1">
                    <a:lumMod val="65000"/>
                    <a:lumOff val="35000"/>
                  </a:schemeClr>
                </a:solidFill>
                <a:latin typeface="+mn-lt"/>
                <a:ea typeface="+mn-ea"/>
                <a:cs typeface="+mn-cs"/>
              </a:rPr>
              <a:t>Буонаррот</a:t>
            </a:r>
            <a:r>
              <a:rPr lang="ru-RU" sz="1200" b="0" i="0" u="none" kern="1200" dirty="0" smtClean="0">
                <a:solidFill>
                  <a:schemeClr val="tx1">
                    <a:lumMod val="65000"/>
                    <a:lumOff val="35000"/>
                  </a:schemeClr>
                </a:solidFill>
                <a:latin typeface="+mn-lt"/>
                <a:ea typeface="+mn-ea"/>
                <a:cs typeface="+mn-cs"/>
              </a:rPr>
              <a:t>.</a:t>
            </a:r>
          </a:p>
          <a:p>
            <a:r>
              <a:rPr lang="ru-RU" sz="1200" b="0" i="0" u="none" kern="1200" dirty="0" smtClean="0">
                <a:solidFill>
                  <a:schemeClr val="tx1">
                    <a:lumMod val="65000"/>
                    <a:lumOff val="35000"/>
                  </a:schemeClr>
                </a:solidFill>
                <a:latin typeface="+mn-lt"/>
                <a:ea typeface="+mn-ea"/>
                <a:cs typeface="+mn-cs"/>
              </a:rPr>
              <a:t>Гений Микеланджело наложил отпечаток не только на искусство Ренессанса, но и на всю дальнейшую мировую культуру. Деятельность его связана в основном с двумя итальянскими городами — Флоренцией и Римом. По характеру своего дарования он был прежде всего скульптор. Это ощущается и в живописных работах мастера, необычайно богатых пластичностью движений, сложных поз, отчётливой и мощной лепкой объёмов. Во Флоренции Микеланджело создал бессмертный образец Высокого Возрождения — статую «</a:t>
            </a:r>
            <a:r>
              <a:rPr lang="ru-RU" sz="1200" b="0" i="0" u="none" strike="noStrike" kern="1200" dirty="0" smtClean="0">
                <a:solidFill>
                  <a:schemeClr val="tx1">
                    <a:lumMod val="65000"/>
                    <a:lumOff val="35000"/>
                  </a:schemeClr>
                </a:solidFill>
                <a:latin typeface="+mn-lt"/>
                <a:ea typeface="+mn-ea"/>
                <a:cs typeface="+mn-cs"/>
              </a:rPr>
              <a:t>Давид</a:t>
            </a:r>
            <a:r>
              <a:rPr lang="ru-RU" sz="1200" b="0" i="0" u="none" kern="1200" dirty="0" smtClean="0">
                <a:solidFill>
                  <a:schemeClr val="tx1">
                    <a:lumMod val="65000"/>
                    <a:lumOff val="35000"/>
                  </a:schemeClr>
                </a:solidFill>
                <a:latin typeface="+mn-lt"/>
                <a:ea typeface="+mn-ea"/>
                <a:cs typeface="+mn-cs"/>
              </a:rPr>
              <a:t>» (1501—1504), ставшую на многие века эталоном изображения человеческого тела, в Риме — скульптурную композицию </a:t>
            </a:r>
            <a:r>
              <a:rPr lang="ru-RU" sz="1200" b="0" i="0" u="none" strike="noStrike" kern="1200" dirty="0" smtClean="0">
                <a:solidFill>
                  <a:schemeClr val="tx1">
                    <a:lumMod val="65000"/>
                    <a:lumOff val="35000"/>
                  </a:schemeClr>
                </a:solidFill>
                <a:latin typeface="+mn-lt"/>
                <a:ea typeface="+mn-ea"/>
                <a:cs typeface="+mn-cs"/>
              </a:rPr>
              <a:t>«</a:t>
            </a:r>
            <a:r>
              <a:rPr lang="ru-RU" sz="1200" b="0" i="0" u="none" strike="noStrike" kern="1200" dirty="0" err="1" smtClean="0">
                <a:solidFill>
                  <a:schemeClr val="tx1">
                    <a:lumMod val="65000"/>
                    <a:lumOff val="35000"/>
                  </a:schemeClr>
                </a:solidFill>
                <a:latin typeface="+mn-lt"/>
                <a:ea typeface="+mn-ea"/>
                <a:cs typeface="+mn-cs"/>
              </a:rPr>
              <a:t>Пьета</a:t>
            </a:r>
            <a:r>
              <a:rPr lang="ru-RU" sz="1200" b="0" i="0" u="none" strike="noStrike" kern="1200" dirty="0" smtClean="0">
                <a:solidFill>
                  <a:schemeClr val="tx1">
                    <a:lumMod val="65000"/>
                    <a:lumOff val="35000"/>
                  </a:schemeClr>
                </a:solidFill>
                <a:latin typeface="+mn-lt"/>
                <a:ea typeface="+mn-ea"/>
                <a:cs typeface="+mn-cs"/>
              </a:rPr>
              <a:t>» </a:t>
            </a:r>
            <a:r>
              <a:rPr lang="ru-RU" sz="1200" b="0" i="0" u="none" kern="1200" dirty="0" smtClean="0">
                <a:solidFill>
                  <a:schemeClr val="tx1">
                    <a:lumMod val="65000"/>
                    <a:lumOff val="35000"/>
                  </a:schemeClr>
                </a:solidFill>
                <a:latin typeface="+mn-lt"/>
                <a:ea typeface="+mn-ea"/>
                <a:cs typeface="+mn-cs"/>
              </a:rPr>
              <a:t>(1498—1499), одно из первых воплощений фигуры мёртвого человека в пластике. Однако наиболее грандиозные свои замыслы художник смог реализовать именно в живописи, где он выступил подлинным новатором цвета и формы.</a:t>
            </a:r>
          </a:p>
          <a:p>
            <a:endParaRPr lang="ru-RU" sz="1200" b="0" i="0" u="none" kern="1200" dirty="0" smtClean="0">
              <a:solidFill>
                <a:schemeClr val="tx1">
                  <a:lumMod val="65000"/>
                  <a:lumOff val="35000"/>
                </a:schemeClr>
              </a:solidFill>
              <a:latin typeface="+mn-lt"/>
              <a:ea typeface="+mn-ea"/>
              <a:cs typeface="+mn-cs"/>
            </a:endParaRPr>
          </a:p>
          <a:p>
            <a:r>
              <a:rPr lang="ru-RU" sz="1200" b="0" i="0" u="none" kern="1200" dirty="0" smtClean="0">
                <a:solidFill>
                  <a:schemeClr val="tx1">
                    <a:lumMod val="65000"/>
                    <a:lumOff val="35000"/>
                  </a:schemeClr>
                </a:solidFill>
                <a:latin typeface="+mn-lt"/>
                <a:ea typeface="+mn-ea"/>
                <a:cs typeface="+mn-cs"/>
              </a:rPr>
              <a:t>Красота </a:t>
            </a:r>
            <a:r>
              <a:rPr lang="ru-RU" sz="1200" b="0" i="0" u="none" kern="1200" dirty="0" err="1" smtClean="0">
                <a:solidFill>
                  <a:schemeClr val="tx1">
                    <a:lumMod val="65000"/>
                    <a:lumOff val="35000"/>
                  </a:schemeClr>
                </a:solidFill>
                <a:latin typeface="+mn-lt"/>
                <a:ea typeface="+mn-ea"/>
                <a:cs typeface="+mn-cs"/>
              </a:rPr>
              <a:t>микеланджеловских</a:t>
            </a:r>
            <a:r>
              <a:rPr lang="ru-RU" sz="1200" b="0" i="0" u="none" kern="1200" dirty="0" smtClean="0">
                <a:solidFill>
                  <a:schemeClr val="tx1">
                    <a:lumMod val="65000"/>
                    <a:lumOff val="35000"/>
                  </a:schemeClr>
                </a:solidFill>
                <a:latin typeface="+mn-lt"/>
                <a:ea typeface="+mn-ea"/>
                <a:cs typeface="+mn-cs"/>
              </a:rPr>
              <a:t> героев поражает, но сам художник, в отличие от Леонардо да Винчи, был более вдохновлен разумом и духом человека, нежели совершенством пропорций его тела. </a:t>
            </a:r>
          </a:p>
          <a:p>
            <a:endParaRPr lang="ru-RU" sz="1200" b="0" i="0" u="none" kern="1200" dirty="0" smtClean="0">
              <a:solidFill>
                <a:schemeClr val="tx1">
                  <a:lumMod val="65000"/>
                  <a:lumOff val="35000"/>
                </a:schemeClr>
              </a:solidFill>
              <a:latin typeface="+mn-lt"/>
              <a:ea typeface="+mn-ea"/>
              <a:cs typeface="+mn-cs"/>
            </a:endParaRPr>
          </a:p>
          <a:p>
            <a:r>
              <a:rPr lang="ru-RU" sz="1200" b="0" i="0" u="none" kern="1200" dirty="0" smtClean="0">
                <a:solidFill>
                  <a:schemeClr val="tx1">
                    <a:lumMod val="65000"/>
                    <a:lumOff val="35000"/>
                  </a:schemeClr>
                </a:solidFill>
                <a:latin typeface="+mn-lt"/>
                <a:ea typeface="+mn-ea"/>
                <a:cs typeface="+mn-cs"/>
              </a:rPr>
              <a:t>В 1532 г. папа пригласил его довершить живописное украшение Сикстинской капеллы изображением на ее алтарной стене "Страшного Суда", а на противоположной - "Падения Люцифера". Из этих двух колоссальных фресок была исполнена только первая, в 1534-41 гг., одним Микеланджело, без участия помощников. Несмотря на односторонность, с какой художник отнесся в этой картине к ее сюжету, отступив от всех христианских традиций и представив второе пришествие Спасителя исключительно как день гнева, ужаса, борьбы страстей и безнадежного отчаяния, несмотря на удручающее впечатление, производимое ею на зрителей, она поражает смелостью его замысла, своеобразным величием композиции, удивительным мастерством рисунка, особенно в ракурсах, и вообще принадлежит к самым дивным памятникам живописи, хотя и уступает в достоинстве плафону той же капеллы. </a:t>
            </a:r>
          </a:p>
          <a:p>
            <a:r>
              <a:rPr lang="ru-RU" sz="1200" b="0" i="0" u="none" kern="1200" dirty="0" smtClean="0">
                <a:solidFill>
                  <a:schemeClr val="tx1">
                    <a:lumMod val="65000"/>
                    <a:lumOff val="35000"/>
                  </a:schemeClr>
                </a:solidFill>
                <a:latin typeface="+mn-lt"/>
                <a:ea typeface="+mn-ea"/>
                <a:cs typeface="+mn-cs"/>
              </a:rPr>
              <a:t>Несколькими годами позже "Страшного Суда" Микеланджело написал две фрески в </a:t>
            </a:r>
            <a:r>
              <a:rPr lang="ru-RU" sz="1200" b="0" i="0" u="none" kern="1200" dirty="0" err="1" smtClean="0">
                <a:solidFill>
                  <a:schemeClr val="tx1">
                    <a:lumMod val="65000"/>
                    <a:lumOff val="35000"/>
                  </a:schemeClr>
                </a:solidFill>
                <a:latin typeface="+mn-lt"/>
                <a:ea typeface="+mn-ea"/>
                <a:cs typeface="+mn-cs"/>
              </a:rPr>
              <a:t>Паолинской</a:t>
            </a:r>
            <a:r>
              <a:rPr lang="ru-RU" sz="1200" b="0" i="0" u="none" kern="1200" dirty="0" smtClean="0">
                <a:solidFill>
                  <a:schemeClr val="tx1">
                    <a:lumMod val="65000"/>
                    <a:lumOff val="35000"/>
                  </a:schemeClr>
                </a:solidFill>
                <a:latin typeface="+mn-lt"/>
                <a:ea typeface="+mn-ea"/>
                <a:cs typeface="+mn-cs"/>
              </a:rPr>
              <a:t> капелле </a:t>
            </a:r>
            <a:r>
              <a:rPr lang="ru-RU" sz="1200" b="0" i="0" u="none" kern="1200" dirty="0" err="1" smtClean="0">
                <a:solidFill>
                  <a:schemeClr val="tx1">
                    <a:lumMod val="65000"/>
                    <a:lumOff val="35000"/>
                  </a:schemeClr>
                </a:solidFill>
                <a:latin typeface="+mn-lt"/>
                <a:ea typeface="+mn-ea"/>
                <a:cs typeface="+mn-cs"/>
              </a:rPr>
              <a:t>Ватиканского</a:t>
            </a:r>
            <a:r>
              <a:rPr lang="ru-RU" sz="1200" b="0" i="0" u="none" kern="1200" dirty="0" smtClean="0">
                <a:solidFill>
                  <a:schemeClr val="tx1">
                    <a:lumMod val="65000"/>
                    <a:lumOff val="35000"/>
                  </a:schemeClr>
                </a:solidFill>
                <a:latin typeface="+mn-lt"/>
                <a:ea typeface="+mn-ea"/>
                <a:cs typeface="+mn-cs"/>
              </a:rPr>
              <a:t> дворца: "Обращение апостола Павла" и "Мучение апостола Петра", ныне почти совершенно разрушенные временем и копотью. Это были последние произведения его кисти. С любимой своей отраслью искусства, скульптурой, он расстался позже, и уже в весьма преклонных летах работал над небольшой статуей: "Св. </a:t>
            </a:r>
            <a:r>
              <a:rPr lang="ru-RU" sz="1200" b="0" i="0" u="none" kern="1200" dirty="0" err="1" smtClean="0">
                <a:solidFill>
                  <a:schemeClr val="tx1">
                    <a:lumMod val="65000"/>
                    <a:lumOff val="35000"/>
                  </a:schemeClr>
                </a:solidFill>
                <a:latin typeface="+mn-lt"/>
                <a:ea typeface="+mn-ea"/>
                <a:cs typeface="+mn-cs"/>
              </a:rPr>
              <a:t>Севастиан</a:t>
            </a:r>
            <a:r>
              <a:rPr lang="ru-RU" sz="1200" b="0" i="0" u="none" kern="1200" dirty="0" smtClean="0">
                <a:solidFill>
                  <a:schemeClr val="tx1">
                    <a:lumMod val="65000"/>
                    <a:lumOff val="35000"/>
                  </a:schemeClr>
                </a:solidFill>
                <a:latin typeface="+mn-lt"/>
                <a:ea typeface="+mn-ea"/>
                <a:cs typeface="+mn-cs"/>
              </a:rPr>
              <a:t>", оставшейся неоконченной (в Кенсингтонском музее, в Лондоне), и колоссальной группой "Снятие со креста", которая осталась недоделанной (ныне во флорентийском соборе); исполнил небольшой барельеф "</a:t>
            </a:r>
            <a:r>
              <a:rPr lang="ru-RU" sz="1200" b="0" i="0" u="none" kern="1200" dirty="0" err="1" smtClean="0">
                <a:solidFill>
                  <a:schemeClr val="tx1">
                    <a:lumMod val="65000"/>
                    <a:lumOff val="35000"/>
                  </a:schemeClr>
                </a:solidFill>
                <a:latin typeface="+mn-lt"/>
                <a:ea typeface="+mn-ea"/>
                <a:cs typeface="+mn-cs"/>
              </a:rPr>
              <a:t>Piet</a:t>
            </a:r>
            <a:r>
              <a:rPr lang="ru-RU" sz="1200" b="0" i="0" u="none" kern="1200" dirty="0" smtClean="0">
                <a:solidFill>
                  <a:schemeClr val="tx1">
                    <a:lumMod val="65000"/>
                    <a:lumOff val="35000"/>
                  </a:schemeClr>
                </a:solidFill>
                <a:latin typeface="+mn-lt"/>
                <a:ea typeface="+mn-ea"/>
                <a:cs typeface="+mn-cs"/>
              </a:rPr>
              <a:t> </a:t>
            </a:r>
            <a:r>
              <a:rPr lang="ru-RU" sz="1200" b="0" i="0" u="none" kern="1200" dirty="0" err="1" smtClean="0">
                <a:solidFill>
                  <a:schemeClr val="tx1">
                    <a:lumMod val="65000"/>
                    <a:lumOff val="35000"/>
                  </a:schemeClr>
                </a:solidFill>
                <a:latin typeface="+mn-lt"/>
                <a:ea typeface="+mn-ea"/>
                <a:cs typeface="+mn-cs"/>
              </a:rPr>
              <a:t>à</a:t>
            </a:r>
            <a:r>
              <a:rPr lang="ru-RU" sz="1200" b="0" i="0" u="none" kern="1200" dirty="0" smtClean="0">
                <a:solidFill>
                  <a:schemeClr val="tx1">
                    <a:lumMod val="65000"/>
                    <a:lumOff val="35000"/>
                  </a:schemeClr>
                </a:solidFill>
                <a:latin typeface="+mn-lt"/>
                <a:ea typeface="+mn-ea"/>
                <a:cs typeface="+mn-cs"/>
              </a:rPr>
              <a:t> " и реставрировал античные статуи умирающего галла и речного бога.</a:t>
            </a:r>
          </a:p>
          <a:p>
            <a:endParaRPr lang="ru-RU" sz="1200" b="0" i="0" u="none" kern="1200" dirty="0" smtClean="0">
              <a:solidFill>
                <a:schemeClr val="tx1">
                  <a:lumMod val="65000"/>
                  <a:lumOff val="35000"/>
                </a:schemeClr>
              </a:solidFill>
              <a:latin typeface="+mn-lt"/>
              <a:ea typeface="+mn-ea"/>
              <a:cs typeface="+mn-cs"/>
            </a:endParaRPr>
          </a:p>
          <a:p>
            <a:endParaRPr lang="ru-RU" sz="1200" b="0" i="0" u="none" kern="1200" baseline="0" dirty="0" smtClean="0">
              <a:solidFill>
                <a:schemeClr val="tx1">
                  <a:lumMod val="65000"/>
                  <a:lumOff val="35000"/>
                </a:schemeClr>
              </a:solidFill>
              <a:latin typeface="+mn-lt"/>
              <a:ea typeface="+mn-ea"/>
              <a:cs typeface="+mn-cs"/>
            </a:endParaRPr>
          </a:p>
          <a:p>
            <a:r>
              <a:rPr lang="ru-RU" sz="1200" b="0" i="0" u="none" kern="1200" dirty="0" smtClean="0">
                <a:solidFill>
                  <a:schemeClr val="tx1">
                    <a:lumMod val="65000"/>
                    <a:lumOff val="35000"/>
                  </a:schemeClr>
                </a:solidFill>
                <a:latin typeface="+mn-lt"/>
                <a:ea typeface="+mn-ea"/>
                <a:cs typeface="+mn-cs"/>
              </a:rPr>
              <a:t>Часы досуга от занятий образными искусствами Микеланджело любил посвящать поэзии. Вышедшие из под его пера сонеты, стансы и др. лирические стихотворения отличаются правильностью языка, силой и сжатостью оборотов фразы, возвышенностью выраженных идей и искренностью чувства, но в них ощущается недостаток огня и свободного полета фантазии. Содержание этих стихотворений - любовь, искусство, поклонение красоте, стремление к вечному и божественному. Особенно любопытны между ними сонеты и послания, посвященные маркизе </a:t>
            </a:r>
            <a:r>
              <a:rPr lang="ru-RU" sz="1200" b="0" i="0" u="none" kern="1200" dirty="0" err="1" smtClean="0">
                <a:solidFill>
                  <a:schemeClr val="tx1">
                    <a:lumMod val="65000"/>
                    <a:lumOff val="35000"/>
                  </a:schemeClr>
                </a:solidFill>
                <a:latin typeface="+mn-lt"/>
                <a:ea typeface="+mn-ea"/>
                <a:cs typeface="+mn-cs"/>
              </a:rPr>
              <a:t>Виттории</a:t>
            </a:r>
            <a:r>
              <a:rPr lang="ru-RU" sz="1200" b="0" i="0" u="none" kern="1200" dirty="0" smtClean="0">
                <a:solidFill>
                  <a:schemeClr val="tx1">
                    <a:lumMod val="65000"/>
                    <a:lumOff val="35000"/>
                  </a:schemeClr>
                </a:solidFill>
                <a:latin typeface="+mn-lt"/>
                <a:ea typeface="+mn-ea"/>
                <a:cs typeface="+mn-cs"/>
              </a:rPr>
              <a:t> Колонне, предмету платонической любви художника. Поэтические произведения Микеланджело были многократно издаваемы в виде сборников. </a:t>
            </a:r>
            <a:endParaRPr lang="ru-RU" sz="1200" b="0" i="0" u="none" kern="1200" baseline="0" dirty="0" smtClean="0">
              <a:solidFill>
                <a:schemeClr val="tx1">
                  <a:lumMod val="65000"/>
                  <a:lumOff val="35000"/>
                </a:schemeClr>
              </a:solidFill>
              <a:latin typeface="+mn-lt"/>
              <a:ea typeface="+mn-ea"/>
              <a:cs typeface="+mn-cs"/>
            </a:endParaRPr>
          </a:p>
          <a:p>
            <a:endParaRPr lang="ru-RU" sz="1200" b="0" i="0" u="none" kern="1200" dirty="0" smtClean="0">
              <a:solidFill>
                <a:schemeClr val="tx1">
                  <a:lumMod val="65000"/>
                  <a:lumOff val="35000"/>
                </a:schemeClr>
              </a:solidFill>
              <a:latin typeface="+mn-lt"/>
              <a:ea typeface="+mn-ea"/>
              <a:cs typeface="+mn-cs"/>
            </a:endParaRPr>
          </a:p>
          <a:p>
            <a:r>
              <a:rPr lang="ru-RU" sz="1200" b="0" i="0" u="none" kern="1200" dirty="0" smtClean="0">
                <a:solidFill>
                  <a:schemeClr val="tx1">
                    <a:lumMod val="65000"/>
                    <a:lumOff val="35000"/>
                  </a:schemeClr>
                </a:solidFill>
                <a:latin typeface="+mn-lt"/>
                <a:ea typeface="+mn-ea"/>
                <a:cs typeface="+mn-cs"/>
              </a:rPr>
              <a:t>В свой долгий век он прошел несколько стадий творчества, от ослабевшего натурализма XV в. до высшего идеализма и до первых симптомов упадка искусства, оставаясь, однако, всегда искренним, сильным и чрезвычайно своеобразным. Несмотря на все эти качества, деятельность М. имела роковое влияние на дал</a:t>
            </a:r>
            <a:r>
              <a:rPr lang="ru-RU" sz="1200" b="0" i="0" kern="1200" dirty="0" smtClean="0">
                <a:solidFill>
                  <a:schemeClr val="tx1"/>
                </a:solidFill>
                <a:latin typeface="+mn-lt"/>
                <a:ea typeface="+mn-ea"/>
                <a:cs typeface="+mn-cs"/>
              </a:rPr>
              <a:t>ьнейшую судьбу искусства. Его гениальная субъективность, смелый произвол, с каким он обращался со своими задачами, были заразительны: многочисленные ученики и последователи великого мастера, не имея ни глубины его мысли, ни его художественной мощи, могли усвоить себе только внешние черты его стиля, но были не в состоянии проникнуться его духом; переняв вместе с достоинствами Микеланджело также и его слабости, они мало-помалу довели последние до крайних пределов и через то водворили в итальянском искусстве манерность и изысканность, которые не замедлили свести это искусство с прежней высоты.</a:t>
            </a:r>
          </a:p>
          <a:p>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Многие при произнесении имени Микеланджело</a:t>
            </a:r>
            <a:r>
              <a:rPr lang="ru-RU" baseline="0" dirty="0" smtClean="0"/>
              <a:t> сразу вспоминают его скульптурные работы. Мы же знакомство с его творчеством начнем с фрески «Страшный суд» (1539 – 1541) </a:t>
            </a:r>
          </a:p>
          <a:p>
            <a:r>
              <a:rPr lang="ru-RU" sz="1200" b="0" i="0" kern="1200" dirty="0" smtClean="0">
                <a:solidFill>
                  <a:schemeClr val="tx1"/>
                </a:solidFill>
                <a:latin typeface="+mn-lt"/>
                <a:ea typeface="+mn-ea"/>
                <a:cs typeface="+mn-cs"/>
              </a:rPr>
              <a:t>Шесть лет </a:t>
            </a:r>
            <a:r>
              <a:rPr lang="ru-RU" sz="1200" b="0" i="0" kern="1200" dirty="0" err="1" smtClean="0">
                <a:solidFill>
                  <a:schemeClr val="tx1"/>
                </a:solidFill>
                <a:latin typeface="+mn-lt"/>
                <a:ea typeface="+mn-ea"/>
                <a:cs typeface="+mn-cs"/>
              </a:rPr>
              <a:t>напряженнейшего</a:t>
            </a:r>
            <a:r>
              <a:rPr lang="ru-RU" sz="1200" b="0" i="0" kern="1200" dirty="0" smtClean="0">
                <a:solidFill>
                  <a:schemeClr val="tx1"/>
                </a:solidFill>
                <a:latin typeface="+mn-lt"/>
                <a:ea typeface="+mn-ea"/>
                <a:cs typeface="+mn-cs"/>
              </a:rPr>
              <a:t> труда связывают Микеланджело с Сикстинской капеллой. Он покрывает росписью около 200 м</a:t>
            </a:r>
            <a:r>
              <a:rPr lang="ru-RU" sz="1200" b="0" i="0" kern="1200" baseline="30000" dirty="0" smtClean="0">
                <a:solidFill>
                  <a:schemeClr val="tx1"/>
                </a:solidFill>
                <a:latin typeface="+mn-lt"/>
                <a:ea typeface="+mn-ea"/>
                <a:cs typeface="+mn-cs"/>
              </a:rPr>
              <a:t>2</a:t>
            </a:r>
            <a:r>
              <a:rPr lang="ru-RU" sz="1200" b="0" i="0" kern="1200" dirty="0" smtClean="0">
                <a:solidFill>
                  <a:schemeClr val="tx1"/>
                </a:solidFill>
                <a:latin typeface="+mn-lt"/>
                <a:ea typeface="+mn-ea"/>
                <a:cs typeface="+mn-cs"/>
              </a:rPr>
              <a:t> алтарной стены капеллы,</a:t>
            </a:r>
            <a:r>
              <a:rPr lang="ru-RU" sz="1200" b="0" i="0" kern="1200" baseline="0" dirty="0" smtClean="0">
                <a:solidFill>
                  <a:schemeClr val="tx1"/>
                </a:solidFill>
                <a:latin typeface="+mn-lt"/>
                <a:ea typeface="+mn-ea"/>
                <a:cs typeface="+mn-cs"/>
              </a:rPr>
              <a:t> размер фрески 13,7 м Х 12,2 м и это самая большая картина на то время во всем мире с изображением на ней более 300 фигур! </a:t>
            </a:r>
          </a:p>
          <a:p>
            <a:r>
              <a:rPr lang="ru-RU" sz="1200" b="0" i="0" kern="1200" dirty="0" smtClean="0">
                <a:solidFill>
                  <a:schemeClr val="tx1"/>
                </a:solidFill>
                <a:latin typeface="+mn-lt"/>
                <a:ea typeface="+mn-ea"/>
                <a:cs typeface="+mn-cs"/>
              </a:rPr>
              <a:t>Микеланджело решал сложнейшую задачу — сочетать роспись алтарной стены с исполненной ранее </a:t>
            </a:r>
            <a:r>
              <a:rPr lang="ru-RU" sz="1200" b="0" i="0" u="none" strike="noStrike" kern="1200" dirty="0" smtClean="0">
                <a:solidFill>
                  <a:schemeClr val="tx1"/>
                </a:solidFill>
                <a:latin typeface="+mn-lt"/>
                <a:ea typeface="+mn-ea"/>
                <a:cs typeface="+mn-cs"/>
              </a:rPr>
              <a:t>фреской свода</a:t>
            </a:r>
            <a:r>
              <a:rPr lang="ru-RU" sz="1200" b="0" i="0" kern="1200" dirty="0" smtClean="0">
                <a:solidFill>
                  <a:schemeClr val="tx1"/>
                </a:solidFill>
                <a:latin typeface="+mn-lt"/>
                <a:ea typeface="+mn-ea"/>
                <a:cs typeface="+mn-cs"/>
              </a:rPr>
              <a:t> таким образом, чтобы не помешать восприятию каждой из них и вместе с тем объединить их в одном ансамбле. И художник блестяще справился с этой задачей. Покров с фрески был снят 31 октября 1541 года, 29 лет спустя после того, как впервые глазам предстала</a:t>
            </a:r>
            <a:r>
              <a:rPr lang="ru-RU" sz="1200" b="0" i="0" kern="1200" baseline="0" dirty="0" smtClean="0">
                <a:solidFill>
                  <a:schemeClr val="tx1"/>
                </a:solidFill>
                <a:latin typeface="+mn-lt"/>
                <a:ea typeface="+mn-ea"/>
                <a:cs typeface="+mn-cs"/>
              </a:rPr>
              <a:t> потолочная роспись капеллы. Говорят, что, увидев фреску папа Павел упал перед ней на колени. Новая работа Микеланджело была с восторгом принята во всем Риме. Правда, еще до окончания некоторые священники осудили фреску, усмотрев верх </a:t>
            </a:r>
            <a:r>
              <a:rPr lang="ru-RU" sz="1200" b="0" i="0" kern="1200" baseline="0" dirty="0" err="1" smtClean="0">
                <a:solidFill>
                  <a:schemeClr val="tx1"/>
                </a:solidFill>
                <a:latin typeface="+mn-lt"/>
                <a:ea typeface="+mn-ea"/>
                <a:cs typeface="+mn-cs"/>
              </a:rPr>
              <a:t>нериличия</a:t>
            </a:r>
            <a:r>
              <a:rPr lang="ru-RU" sz="1200" b="0" i="0" kern="1200" baseline="0" dirty="0" smtClean="0">
                <a:solidFill>
                  <a:schemeClr val="tx1"/>
                </a:solidFill>
                <a:latin typeface="+mn-lt"/>
                <a:ea typeface="+mn-ea"/>
                <a:cs typeface="+mn-cs"/>
              </a:rPr>
              <a:t> в обнаженных фигурах, таким образом за несколько недель до смерти Микеланджело было принято решение дописать на ряде персонажей набедренные повязки, которые бы прикрыли «постыдные части» тел.</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 Эта фреска - одно из самых зрелых и известных произведений мастера. Микеланджело отступает от традиционной иконографии, изображая не момент свершения Суда, когда праведники уже отделены от грешников, а его начало: Христос карающим жестом поднятой руки обрушивает на наших глазах гибнущую Вселенную.</a:t>
            </a:r>
          </a:p>
          <a:p>
            <a:r>
              <a:rPr lang="ru-RU" sz="1200" b="0" i="0" kern="1200" dirty="0" smtClean="0">
                <a:solidFill>
                  <a:schemeClr val="tx1"/>
                </a:solidFill>
                <a:latin typeface="+mn-lt"/>
                <a:ea typeface="+mn-ea"/>
                <a:cs typeface="+mn-cs"/>
              </a:rPr>
              <a:t>Несмотря на односторонность, с какой художник отнесся в этой картине к ее сюжету, отступив от всех христианских традиций и представив Второе пришествие Христа как день гнева, ужаса, борьбы страстей и безнадежного отчаяния, несмотря на удручающее впечатление, она поражает смелостью замысла, своеобразным величием композиции, удивительным мастерством рисунка, особенно в ракурсах, и вообще принадлежит к самым дивным памятникам живописи, хотя и уступает в достоинстве плафону той же капеллы.</a:t>
            </a:r>
          </a:p>
          <a:p>
            <a:r>
              <a:rPr lang="ru-RU" sz="1200" b="0" i="0" kern="1200" dirty="0" smtClean="0">
                <a:solidFill>
                  <a:schemeClr val="tx1"/>
                </a:solidFill>
                <a:latin typeface="+mn-lt"/>
                <a:ea typeface="+mn-ea"/>
                <a:cs typeface="+mn-cs"/>
              </a:rPr>
              <a:t>Апокалипсис и Данте – вот источники «Страшного суда»:</a:t>
            </a:r>
          </a:p>
          <a:p>
            <a:r>
              <a:rPr lang="ru-RU" sz="1200" b="1" i="0" u="none" strike="noStrike" kern="1200" dirty="0" smtClean="0">
                <a:solidFill>
                  <a:schemeClr val="tx1"/>
                </a:solidFill>
                <a:latin typeface="+mn-lt"/>
                <a:ea typeface="+mn-ea"/>
                <a:cs typeface="+mn-cs"/>
              </a:rPr>
              <a:t>Святые мученики</a:t>
            </a:r>
            <a:r>
              <a:rPr lang="ru-RU" sz="1200" b="0" i="0" kern="1200" dirty="0" smtClean="0">
                <a:solidFill>
                  <a:schemeClr val="tx1"/>
                </a:solidFill>
                <a:latin typeface="+mn-lt"/>
                <a:ea typeface="+mn-ea"/>
                <a:cs typeface="+mn-cs"/>
              </a:rPr>
              <a:t> и </a:t>
            </a:r>
            <a:r>
              <a:rPr lang="ru-RU" sz="1200" b="1" i="0" u="none" strike="noStrike" kern="1200" dirty="0" smtClean="0">
                <a:solidFill>
                  <a:schemeClr val="tx1"/>
                </a:solidFill>
                <a:latin typeface="+mn-lt"/>
                <a:ea typeface="+mn-ea"/>
                <a:cs typeface="+mn-cs"/>
              </a:rPr>
              <a:t>обретшие спасение</a:t>
            </a:r>
            <a:r>
              <a:rPr lang="ru-RU" sz="1200" b="0" i="0" kern="1200" dirty="0" smtClean="0">
                <a:solidFill>
                  <a:schemeClr val="tx1"/>
                </a:solidFill>
                <a:latin typeface="+mn-lt"/>
                <a:ea typeface="+mn-ea"/>
                <a:cs typeface="+mn-cs"/>
              </a:rPr>
              <a:t> теснятся вокруг </a:t>
            </a:r>
            <a:r>
              <a:rPr lang="ru-RU" sz="1200" b="1" i="0" u="none" strike="noStrike" kern="1200" dirty="0" smtClean="0">
                <a:solidFill>
                  <a:schemeClr val="tx1"/>
                </a:solidFill>
                <a:latin typeface="+mn-lt"/>
                <a:ea typeface="+mn-ea"/>
                <a:cs typeface="+mn-cs"/>
              </a:rPr>
              <a:t>Христа</a:t>
            </a:r>
            <a:r>
              <a:rPr lang="ru-RU" sz="1200" b="0" i="0" kern="1200" dirty="0" smtClean="0">
                <a:solidFill>
                  <a:schemeClr val="tx1"/>
                </a:solidFill>
                <a:latin typeface="+mn-lt"/>
                <a:ea typeface="+mn-ea"/>
                <a:cs typeface="+mn-cs"/>
              </a:rPr>
              <a:t>. Сострадательная, словно подавленная происходящим, Мадонна отворачивается, ей по-матерински близки людские горести.</a:t>
            </a:r>
          </a:p>
          <a:p>
            <a:r>
              <a:rPr lang="ru-RU" sz="1200" b="0" i="0" kern="1200" dirty="0" smtClean="0">
                <a:solidFill>
                  <a:schemeClr val="tx1"/>
                </a:solidFill>
                <a:latin typeface="+mn-lt"/>
                <a:ea typeface="+mn-ea"/>
                <a:cs typeface="+mn-cs"/>
              </a:rPr>
              <a:t>Над Христом </a:t>
            </a:r>
            <a:r>
              <a:rPr lang="ru-RU" sz="1200" b="0" i="0" u="none" strike="noStrike" kern="1200" dirty="0" smtClean="0">
                <a:solidFill>
                  <a:schemeClr val="tx1"/>
                </a:solidFill>
                <a:latin typeface="+mn-lt"/>
                <a:ea typeface="+mn-ea"/>
                <a:cs typeface="+mn-cs"/>
              </a:rPr>
              <a:t>слева ангелы опрокидывают крест</a:t>
            </a:r>
            <a:r>
              <a:rPr lang="ru-RU" sz="1200" b="0" i="0" kern="1200" dirty="0" smtClean="0">
                <a:solidFill>
                  <a:schemeClr val="tx1"/>
                </a:solidFill>
                <a:latin typeface="+mn-lt"/>
                <a:ea typeface="+mn-ea"/>
                <a:cs typeface="+mn-cs"/>
              </a:rPr>
              <a:t>, символ мученичества и унижения, а </a:t>
            </a:r>
            <a:r>
              <a:rPr lang="ru-RU" sz="1200" b="0" i="0" u="none" strike="noStrike" kern="1200" dirty="0" smtClean="0">
                <a:solidFill>
                  <a:schemeClr val="tx1"/>
                </a:solidFill>
                <a:latin typeface="+mn-lt"/>
                <a:ea typeface="+mn-ea"/>
                <a:cs typeface="+mn-cs"/>
              </a:rPr>
              <a:t>справа повергают колонну</a:t>
            </a:r>
            <a:r>
              <a:rPr lang="ru-RU" sz="1200" b="0" i="0" kern="1200" dirty="0" smtClean="0">
                <a:solidFill>
                  <a:schemeClr val="tx1"/>
                </a:solidFill>
                <a:latin typeface="+mn-lt"/>
                <a:ea typeface="+mn-ea"/>
                <a:cs typeface="+mn-cs"/>
              </a:rPr>
              <a:t>, символ переходящей земной власти.</a:t>
            </a:r>
          </a:p>
          <a:p>
            <a:r>
              <a:rPr lang="ru-RU" sz="1200" b="1" i="0" u="none" strike="noStrike" kern="1200" dirty="0" smtClean="0">
                <a:solidFill>
                  <a:schemeClr val="tx1"/>
                </a:solidFill>
                <a:latin typeface="+mn-lt"/>
                <a:ea typeface="+mn-ea"/>
                <a:cs typeface="+mn-cs"/>
              </a:rPr>
              <a:t>Семь ангелов</a:t>
            </a:r>
            <a:r>
              <a:rPr lang="ru-RU" sz="1200" b="0" i="0" kern="1200" dirty="0" smtClean="0">
                <a:solidFill>
                  <a:schemeClr val="tx1"/>
                </a:solidFill>
                <a:latin typeface="+mn-lt"/>
                <a:ea typeface="+mn-ea"/>
                <a:cs typeface="+mn-cs"/>
              </a:rPr>
              <a:t> трубным гласом возвещают судный час, спасенные души поднимается вверх, гробницы разверзаются, мертвые воскресают, скелеты встают из земли, </a:t>
            </a:r>
            <a:r>
              <a:rPr lang="ru-RU" sz="1200" b="0" i="0" u="none" strike="noStrike" kern="1200" dirty="0" smtClean="0">
                <a:solidFill>
                  <a:schemeClr val="tx1"/>
                </a:solidFill>
                <a:latin typeface="+mn-lt"/>
                <a:ea typeface="+mn-ea"/>
                <a:cs typeface="+mn-cs"/>
              </a:rPr>
              <a:t>мужчина, которого дьявол тащит вниз, в ужасе закрывает лицо руками</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Христос, с огненной молнией в руке, неумолимо разделяет всех жителей земли на спасенных праведников, изображенных в левой части композиции, и грешников, спускающихся в </a:t>
            </a:r>
            <a:r>
              <a:rPr lang="ru-RU" sz="1200" b="0" i="0" kern="1200" dirty="0" err="1" smtClean="0">
                <a:solidFill>
                  <a:schemeClr val="tx1"/>
                </a:solidFill>
                <a:latin typeface="+mn-lt"/>
                <a:ea typeface="+mn-ea"/>
                <a:cs typeface="+mn-cs"/>
              </a:rPr>
              <a:t>Дантов</a:t>
            </a:r>
            <a:r>
              <a:rPr lang="ru-RU" sz="1200" b="0" i="0" kern="1200" dirty="0" smtClean="0">
                <a:solidFill>
                  <a:schemeClr val="tx1"/>
                </a:solidFill>
                <a:latin typeface="+mn-lt"/>
                <a:ea typeface="+mn-ea"/>
                <a:cs typeface="+mn-cs"/>
              </a:rPr>
              <a:t> ад (левая часть фрески).</a:t>
            </a:r>
          </a:p>
          <a:p>
            <a:r>
              <a:rPr lang="ru-RU" sz="1200" b="0" i="0" kern="1200" dirty="0" smtClean="0">
                <a:solidFill>
                  <a:schemeClr val="tx1"/>
                </a:solidFill>
                <a:latin typeface="+mn-lt"/>
                <a:ea typeface="+mn-ea"/>
                <a:cs typeface="+mn-cs"/>
              </a:rPr>
              <a:t>В нижней части фрески </a:t>
            </a:r>
            <a:r>
              <a:rPr lang="ru-RU" sz="1200" b="1" i="0" u="none" strike="noStrike" kern="1200" dirty="0" smtClean="0">
                <a:solidFill>
                  <a:schemeClr val="tx1"/>
                </a:solidFill>
                <a:latin typeface="+mn-lt"/>
                <a:ea typeface="+mn-ea"/>
                <a:cs typeface="+mn-cs"/>
              </a:rPr>
              <a:t>Харон</a:t>
            </a:r>
            <a:r>
              <a:rPr lang="ru-RU" sz="1200" b="0" i="0" kern="1200" dirty="0" smtClean="0">
                <a:solidFill>
                  <a:schemeClr val="tx1"/>
                </a:solidFill>
                <a:latin typeface="+mn-lt"/>
                <a:ea typeface="+mn-ea"/>
                <a:cs typeface="+mn-cs"/>
              </a:rPr>
              <a:t>, перевозчик через адскую реку, свирепо изгоняет из своей ладьи в ад ударами весла осужденных на вечные муки. Черти в радостном исступлении волокут голые тела гордецов, еретиков, предателей... мужчины и женщины бросаются в бездонную пропасть.</a:t>
            </a:r>
          </a:p>
          <a:p>
            <a:r>
              <a:rPr lang="ru-RU" sz="1200" b="0" i="0" kern="1200" dirty="0" smtClean="0">
                <a:solidFill>
                  <a:schemeClr val="tx1"/>
                </a:solidFill>
                <a:latin typeface="+mn-lt"/>
                <a:ea typeface="+mn-ea"/>
                <a:cs typeface="+mn-cs"/>
              </a:rPr>
              <a:t>Предчувствие катастрофы охватывало Микеланджело Буонарроти, и он оставил об этом свидетельство, столь же грандиозное, сколь и неповторимое по своей гениальности. Это предчувствие выражено искусством, которое уже явственно знаменует отход от одного из основных принципов Высокого Возрождения. Во фреске «Страшный суд» частное полностью подчинено целому, личность, как бы она ни была значительна, — людскому потоку.</a:t>
            </a:r>
          </a:p>
          <a:p>
            <a:r>
              <a:rPr lang="ru-RU" sz="1200" b="0" i="0" kern="1200" dirty="0" smtClean="0">
                <a:solidFill>
                  <a:schemeClr val="tx1"/>
                </a:solidFill>
                <a:latin typeface="+mn-lt"/>
                <a:ea typeface="+mn-ea"/>
                <a:cs typeface="+mn-cs"/>
              </a:rPr>
              <a:t>В соответствии с эмоциональным тоном "Страшного суда" находится и его колористическое решение: сине-стальные, грозовые оттенки фона с темнеющими сгустками и вспыхивающими отсветами оттеняют словно тронутые пеплом тона обнаженного тела.</a:t>
            </a:r>
          </a:p>
          <a:p>
            <a:r>
              <a:rPr lang="ru-RU" sz="1200" b="0" i="0" kern="1200" dirty="0" smtClean="0">
                <a:solidFill>
                  <a:schemeClr val="tx1"/>
                </a:solidFill>
                <a:latin typeface="+mn-lt"/>
                <a:ea typeface="+mn-ea"/>
                <a:cs typeface="+mn-cs"/>
              </a:rPr>
              <a:t>Микеланджело работал часто до самозабвения, иногда до обморока. Особенно часто мучило его сознание своего несовершенства, недовольство собой, своим трудом. Он разбивал иногда молотом вполне законченное произведение, обломки которого ценились на вес золота.</a:t>
            </a:r>
          </a:p>
          <a:p>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18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Особенности фрагментов</a:t>
            </a:r>
            <a:r>
              <a:rPr lang="ru-RU" baseline="0" dirty="0" smtClean="0"/>
              <a:t> фрески «Страшный суд»</a:t>
            </a:r>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0" i="0" kern="1200" dirty="0" smtClean="0">
                <a:solidFill>
                  <a:schemeClr val="tx1"/>
                </a:solidFill>
                <a:latin typeface="+mn-lt"/>
                <a:ea typeface="+mn-ea"/>
                <a:cs typeface="+mn-cs"/>
              </a:rPr>
              <a:t>Рафаэль Санти родился 6 апреля 1483 года в семье придворного поэта и живописца </a:t>
            </a:r>
            <a:r>
              <a:rPr lang="ru-RU" sz="1200" b="0" i="0" kern="1200" dirty="0" err="1" smtClean="0">
                <a:solidFill>
                  <a:schemeClr val="tx1"/>
                </a:solidFill>
                <a:latin typeface="+mn-lt"/>
                <a:ea typeface="+mn-ea"/>
                <a:cs typeface="+mn-cs"/>
              </a:rPr>
              <a:t>урбинских</a:t>
            </a:r>
            <a:r>
              <a:rPr lang="ru-RU" sz="1200" b="0" i="0" kern="1200" dirty="0" smtClean="0">
                <a:solidFill>
                  <a:schemeClr val="tx1"/>
                </a:solidFill>
                <a:latin typeface="+mn-lt"/>
                <a:ea typeface="+mn-ea"/>
                <a:cs typeface="+mn-cs"/>
              </a:rPr>
              <a:t> герцогов Джованни Санти. Семья Рафаэля не могла похвастаться древностью рода. Так как отец был художником</a:t>
            </a:r>
            <a:r>
              <a:rPr lang="ru-RU" sz="1200" b="0" i="0" kern="1200" baseline="0" dirty="0" smtClean="0">
                <a:solidFill>
                  <a:schemeClr val="tx1"/>
                </a:solidFill>
                <a:latin typeface="+mn-lt"/>
                <a:ea typeface="+mn-ea"/>
                <a:cs typeface="+mn-cs"/>
              </a:rPr>
              <a:t> мальчик с детство его прошло среди искусства, свои первые уроки ремесла он получил именно от отца, которые быстро усвоил. Рафаэль был умным и образованным человеком, не только живописцем, но и поэтом и благодаря отцу рано познакомился с жизнью герцогского двора. Эти познания пригодились Рафаэлю позже, когда жизнь свела его с заказчиками из самых знатных и богатых слоев общества. В отличие от большинства художников он славился своей выдержкой и умением общаться с людьми.</a:t>
            </a:r>
          </a:p>
          <a:p>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17 лет он переехал в город </a:t>
            </a:r>
            <a:r>
              <a:rPr lang="ru-RU" sz="1200" b="0" i="0" kern="1200" dirty="0" err="1" smtClean="0">
                <a:solidFill>
                  <a:schemeClr val="tx1"/>
                </a:solidFill>
                <a:latin typeface="+mn-lt"/>
                <a:ea typeface="+mn-ea"/>
                <a:cs typeface="+mn-cs"/>
              </a:rPr>
              <a:t>Перуджу</a:t>
            </a:r>
            <a:r>
              <a:rPr lang="ru-RU" sz="1200" b="0" i="0" kern="1200" dirty="0" smtClean="0">
                <a:solidFill>
                  <a:schemeClr val="tx1"/>
                </a:solidFill>
                <a:latin typeface="+mn-lt"/>
                <a:ea typeface="+mn-ea"/>
                <a:cs typeface="+mn-cs"/>
              </a:rPr>
              <a:t>, став учеником знаменитого, хотя и не очень оригинального художника </a:t>
            </a:r>
            <a:r>
              <a:rPr lang="ru-RU" sz="1200" b="0" i="0" kern="1200" dirty="0" err="1" smtClean="0">
                <a:solidFill>
                  <a:schemeClr val="tx1"/>
                </a:solidFill>
                <a:latin typeface="+mn-lt"/>
                <a:ea typeface="+mn-ea"/>
                <a:cs typeface="+mn-cs"/>
              </a:rPr>
              <a:t>Перуджино</a:t>
            </a:r>
            <a:r>
              <a:rPr lang="ru-RU" sz="1200" b="0" i="0" kern="1200" dirty="0" smtClean="0">
                <a:solidFill>
                  <a:schemeClr val="tx1"/>
                </a:solidFill>
                <a:latin typeface="+mn-lt"/>
                <a:ea typeface="+mn-ea"/>
                <a:cs typeface="+mn-cs"/>
              </a:rPr>
              <a:t>. Рафаэль был прилежным учеником, не стремящимся к оригинальности. Быстро освоив манеру учителя, он подражал ему с удивительным мастерством, и ничего еще не предвещало рождения гения.</a:t>
            </a:r>
          </a:p>
          <a:p>
            <a:r>
              <a:rPr lang="ru-RU" sz="1200" b="0" i="0" kern="1200" dirty="0" smtClean="0">
                <a:solidFill>
                  <a:schemeClr val="tx1"/>
                </a:solidFill>
                <a:latin typeface="+mn-lt"/>
                <a:ea typeface="+mn-ea"/>
                <a:cs typeface="+mn-cs"/>
              </a:rPr>
              <a:t>Двадцатилетним юношей он приехал во Флоренцию, где уже обрел славу Леонардо да Винчи и создал своего «Давида» Микеланджело. Рафаэль изучал анатомию и проекции, писал картины, преимущественно на тему «Мадонна с младенцем». Заказов у него было много, да и соблазнов немало. На его ранней небольшой картине изображен рыцарь, пребывающий в дреме или глубокой задумчивости; богиня победы предлагает ему меч и книгу, а стоящая с другой стороны богиня любви сулит земные радости. (На другой миниатюре того же времени — три грации, прелестные и задумчивые, словно спутницы богини любви.) Рафаэль сделал выбор, творчество, рыцарское соперничество с лучшими мастерами. И хотя первые его полотна статичны, лишены яркой индивидуальности, молодой художник не собирается останавливаться на достигнутом, полон смелых дерзаний и стремления к наивысшему совершенству. Уже по его ранней картине «Венчание девы Марии» видно, как умело строит он многофигурные композиции, использует эффект перспективы и проявляет знание архитектуры.</a:t>
            </a:r>
          </a:p>
          <a:p>
            <a:r>
              <a:rPr lang="ru-RU" sz="1200" b="0" i="0" kern="1200" dirty="0" smtClean="0">
                <a:solidFill>
                  <a:schemeClr val="tx1"/>
                </a:solidFill>
                <a:latin typeface="+mn-lt"/>
                <a:ea typeface="+mn-ea"/>
                <a:cs typeface="+mn-cs"/>
              </a:rPr>
              <a:t>В возрасте 25 лет благодаря протекции своего земляка архитектора Д. </a:t>
            </a:r>
            <a:r>
              <a:rPr lang="ru-RU" sz="1200" b="0" i="0" kern="1200" dirty="0" err="1" smtClean="0">
                <a:solidFill>
                  <a:schemeClr val="tx1"/>
                </a:solidFill>
                <a:latin typeface="+mn-lt"/>
                <a:ea typeface="+mn-ea"/>
                <a:cs typeface="+mn-cs"/>
              </a:rPr>
              <a:t>Браманте</a:t>
            </a:r>
            <a:r>
              <a:rPr lang="ru-RU" sz="1200" b="0" i="0" kern="1200" dirty="0" smtClean="0">
                <a:solidFill>
                  <a:schemeClr val="tx1"/>
                </a:solidFill>
                <a:latin typeface="+mn-lt"/>
                <a:ea typeface="+mn-ea"/>
                <a:cs typeface="+mn-cs"/>
              </a:rPr>
              <a:t> он получил приглашение в Рим для росписи </a:t>
            </a:r>
            <a:r>
              <a:rPr lang="ru-RU" sz="1200" b="0" i="0" kern="1200" dirty="0" err="1" smtClean="0">
                <a:solidFill>
                  <a:schemeClr val="tx1"/>
                </a:solidFill>
                <a:latin typeface="+mn-lt"/>
                <a:ea typeface="+mn-ea"/>
                <a:cs typeface="+mn-cs"/>
              </a:rPr>
              <a:t>Ватиканского</a:t>
            </a:r>
            <a:r>
              <a:rPr lang="ru-RU" sz="1200" b="0" i="0" kern="1200" dirty="0" smtClean="0">
                <a:solidFill>
                  <a:schemeClr val="tx1"/>
                </a:solidFill>
                <a:latin typeface="+mn-lt"/>
                <a:ea typeface="+mn-ea"/>
                <a:cs typeface="+mn-cs"/>
              </a:rPr>
              <a:t> дворца. Его талант был вскоре оценен; Рафаэля назначили главным художником. Ему поручили роспись парадных зал (</a:t>
            </a:r>
            <a:r>
              <a:rPr lang="ru-RU" sz="1200" b="0" i="0" kern="1200" dirty="0" err="1" smtClean="0">
                <a:solidFill>
                  <a:schemeClr val="tx1"/>
                </a:solidFill>
                <a:latin typeface="+mn-lt"/>
                <a:ea typeface="+mn-ea"/>
                <a:cs typeface="+mn-cs"/>
              </a:rPr>
              <a:t>станц</a:t>
            </a:r>
            <a:r>
              <a:rPr lang="ru-RU" sz="1200" b="0" i="0" kern="1200" dirty="0" smtClean="0">
                <a:solidFill>
                  <a:schemeClr val="tx1"/>
                </a:solidFill>
                <a:latin typeface="+mn-lt"/>
                <a:ea typeface="+mn-ea"/>
                <a:cs typeface="+mn-cs"/>
              </a:rPr>
              <a:t>). Он изобразил четыре области деятельности — религиозно-теологические (фреска «Диспут») и философские искания («Афинская школа»), искусство («Парнас») и правосудие, показанное сценами библейскими и мифологическими. Все эти произведения чрезвычайно сложны по содержанию и великолепны по исполнению, наполнены движением и в то же время гармоничны и величественны. Прежде всего поражает дерзость замысла молодого художника и его глубокое проникновение в суть тех непростых идей, которые он решил передать не словами, а зримыми образами.</a:t>
            </a:r>
          </a:p>
          <a:p>
            <a:r>
              <a:rPr lang="ru-RU" sz="1200" b="0" i="0" kern="1200" dirty="0" smtClean="0">
                <a:solidFill>
                  <a:schemeClr val="tx1"/>
                </a:solidFill>
                <a:latin typeface="+mn-lt"/>
                <a:ea typeface="+mn-ea"/>
                <a:cs typeface="+mn-cs"/>
              </a:rPr>
              <a:t>Современному человеку может показаться невероятным, что Рафаэль, не достигший тридцатилетия, мог создавать такие грандиозные фрески. Поражает одно уже величие замысла и способность выразить глубокие идеи (а прежде — осознать их) в форме живописных композиций. А сколько для этого требовалось сделать набросков, эскизов! Трудно усомниться, что над фресками работали группы художников. Но общий замысел, структура картин, конкретные фигуры и обработка многих деталей — дело рук и мысли великого мастера.</a:t>
            </a:r>
          </a:p>
          <a:p>
            <a:r>
              <a:rPr lang="ru-RU" sz="1200" b="0" i="0" kern="1200" dirty="0" smtClean="0">
                <a:solidFill>
                  <a:schemeClr val="tx1"/>
                </a:solidFill>
                <a:latin typeface="+mn-lt"/>
                <a:ea typeface="+mn-ea"/>
                <a:cs typeface="+mn-cs"/>
              </a:rPr>
              <a:t>При большой занятости художник успевал</a:t>
            </a:r>
            <a:r>
              <a:rPr lang="ru-RU" sz="1200" b="0" i="0" kern="1200" baseline="0" dirty="0" smtClean="0">
                <a:solidFill>
                  <a:schemeClr val="tx1"/>
                </a:solidFill>
                <a:latin typeface="+mn-lt"/>
                <a:ea typeface="+mn-ea"/>
                <a:cs typeface="+mn-cs"/>
              </a:rPr>
              <a:t> еще выполнять заказы богатых клиентов. Ему всего 35, но как художник он уже успел добиться наивысшей славы и богатства.</a:t>
            </a:r>
          </a:p>
          <a:p>
            <a:r>
              <a:rPr lang="ru-RU" sz="1200" b="0" i="0" kern="1200" baseline="0" dirty="0" smtClean="0">
                <a:solidFill>
                  <a:schemeClr val="tx1"/>
                </a:solidFill>
                <a:latin typeface="+mn-lt"/>
                <a:ea typeface="+mn-ea"/>
                <a:cs typeface="+mn-cs"/>
              </a:rPr>
              <a:t>Леонардо да </a:t>
            </a:r>
            <a:r>
              <a:rPr lang="ru-RU" sz="1200" b="0" i="0" kern="1200" baseline="0" dirty="0" err="1" smtClean="0">
                <a:solidFill>
                  <a:schemeClr val="tx1"/>
                </a:solidFill>
                <a:latin typeface="+mn-lt"/>
                <a:ea typeface="+mn-ea"/>
                <a:cs typeface="+mn-cs"/>
              </a:rPr>
              <a:t>винчи</a:t>
            </a:r>
            <a:r>
              <a:rPr lang="ru-RU" sz="1200" b="0" i="0" kern="1200" baseline="0" dirty="0" smtClean="0">
                <a:solidFill>
                  <a:schemeClr val="tx1"/>
                </a:solidFill>
                <a:latin typeface="+mn-lt"/>
                <a:ea typeface="+mn-ea"/>
                <a:cs typeface="+mn-cs"/>
              </a:rPr>
              <a:t> и Микеланджело были не менее, а может и более талантливыми, чем Рафаэль, однако Леонардо часто оставлял свои работы незавершенными, а Микеланджело отличался сложным, взрывным характером. Рафаэль же был мечтой любого заказчика – исполнительным гением с ангельским характером.</a:t>
            </a:r>
          </a:p>
          <a:p>
            <a:r>
              <a:rPr lang="ru-RU" sz="1200" b="0" i="0" kern="1200" baseline="0" dirty="0" smtClean="0">
                <a:solidFill>
                  <a:schemeClr val="tx1"/>
                </a:solidFill>
                <a:latin typeface="+mn-lt"/>
                <a:ea typeface="+mn-ea"/>
                <a:cs typeface="+mn-cs"/>
              </a:rPr>
              <a:t>Однажды художник впал в лихорадочное состояние, и приглашенные врачи стали лечить его так, как было принято в те времена-, с помощью кровопускания, вместо того, чтобы дать укрепляющее. Умер Рафаэль в свой 37-й день рождения и был похоронен в римском Пантеоне.</a:t>
            </a:r>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709C50F-09F1-41D4-B690-D91206813E32}"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867823-9DC9-48AB-B89F-7D47BF53749E}" type="datetimeFigureOut">
              <a:rPr lang="ru-RU" smtClean="0"/>
              <a:pPr/>
              <a:t>06.11.2011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F3538C-8CF7-42BD-AB6F-D1E07D8F41C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67823-9DC9-48AB-B89F-7D47BF53749E}" type="datetimeFigureOut">
              <a:rPr lang="ru-RU" smtClean="0"/>
              <a:pPr/>
              <a:t>06.11.2011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3538C-8CF7-42BD-AB6F-D1E07D8F41C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titian.ru/titian-portraits/tizian2.php"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Питер Брейгель. Жатва"/>
          <p:cNvPicPr>
            <a:picLocks noChangeAspect="1" noChangeArrowheads="1"/>
          </p:cNvPicPr>
          <p:nvPr/>
        </p:nvPicPr>
        <p:blipFill>
          <a:blip r:embed="rId3" cstate="print"/>
          <a:srcRect/>
          <a:stretch>
            <a:fillRect/>
          </a:stretch>
        </p:blipFill>
        <p:spPr bwMode="auto">
          <a:xfrm>
            <a:off x="4211960" y="4221088"/>
            <a:ext cx="3249289" cy="2636912"/>
          </a:xfrm>
          <a:prstGeom prst="rect">
            <a:avLst/>
          </a:prstGeom>
          <a:ln>
            <a:noFill/>
          </a:ln>
          <a:effectLst>
            <a:softEdge rad="112500"/>
          </a:effectLst>
        </p:spPr>
      </p:pic>
      <p:pic>
        <p:nvPicPr>
          <p:cNvPr id="6146" name="Picture 2" descr="http://t1.gstatic.com/images?q=tbn:ANd9GcS875FAwJEK5aRq8fXWdvwc23pukt-1BcLDvuLsP11a2wX-kvPN"/>
          <p:cNvPicPr>
            <a:picLocks noChangeAspect="1" noChangeArrowheads="1"/>
          </p:cNvPicPr>
          <p:nvPr/>
        </p:nvPicPr>
        <p:blipFill>
          <a:blip r:embed="rId4" cstate="print"/>
          <a:srcRect/>
          <a:stretch>
            <a:fillRect/>
          </a:stretch>
        </p:blipFill>
        <p:spPr bwMode="auto">
          <a:xfrm>
            <a:off x="-144730" y="4005064"/>
            <a:ext cx="2188855" cy="2852936"/>
          </a:xfrm>
          <a:prstGeom prst="rect">
            <a:avLst/>
          </a:prstGeom>
          <a:noFill/>
          <a:effectLst>
            <a:softEdge rad="127000"/>
          </a:effectLst>
        </p:spPr>
      </p:pic>
      <p:pic>
        <p:nvPicPr>
          <p:cNvPr id="9" name="Picture 2" descr="Рембрандт. Возвращение блудного сына"/>
          <p:cNvPicPr>
            <a:picLocks noChangeAspect="1" noChangeArrowheads="1"/>
          </p:cNvPicPr>
          <p:nvPr/>
        </p:nvPicPr>
        <p:blipFill>
          <a:blip r:embed="rId5" cstate="print"/>
          <a:srcRect/>
          <a:stretch>
            <a:fillRect/>
          </a:stretch>
        </p:blipFill>
        <p:spPr bwMode="auto">
          <a:xfrm>
            <a:off x="1835696" y="3857604"/>
            <a:ext cx="2524723" cy="3000396"/>
          </a:xfrm>
          <a:prstGeom prst="rect">
            <a:avLst/>
          </a:prstGeom>
          <a:ln>
            <a:noFill/>
          </a:ln>
          <a:effectLst>
            <a:softEdge rad="112500"/>
          </a:effectLst>
        </p:spPr>
      </p:pic>
      <p:pic>
        <p:nvPicPr>
          <p:cNvPr id="6" name="Picture 2" descr="Рафаэль. Сикстинская Мадонна"/>
          <p:cNvPicPr>
            <a:picLocks noChangeAspect="1" noChangeArrowheads="1"/>
          </p:cNvPicPr>
          <p:nvPr/>
        </p:nvPicPr>
        <p:blipFill>
          <a:blip r:embed="rId6" cstate="print"/>
          <a:srcRect/>
          <a:stretch>
            <a:fillRect/>
          </a:stretch>
        </p:blipFill>
        <p:spPr bwMode="auto">
          <a:xfrm>
            <a:off x="6146779" y="0"/>
            <a:ext cx="2997221" cy="4214842"/>
          </a:xfrm>
          <a:prstGeom prst="rect">
            <a:avLst/>
          </a:prstGeom>
          <a:ln>
            <a:noFill/>
          </a:ln>
          <a:effectLst>
            <a:softEdge rad="112500"/>
          </a:effectLst>
        </p:spPr>
      </p:pic>
      <p:pic>
        <p:nvPicPr>
          <p:cNvPr id="5" name="Picture 2" descr="Микеланджело. Сотворение Адама"/>
          <p:cNvPicPr>
            <a:picLocks noChangeAspect="1" noChangeArrowheads="1"/>
          </p:cNvPicPr>
          <p:nvPr/>
        </p:nvPicPr>
        <p:blipFill>
          <a:blip r:embed="rId7" cstate="print"/>
          <a:srcRect/>
          <a:stretch>
            <a:fillRect/>
          </a:stretch>
        </p:blipFill>
        <p:spPr bwMode="auto">
          <a:xfrm>
            <a:off x="0" y="0"/>
            <a:ext cx="6300192" cy="4021957"/>
          </a:xfrm>
          <a:prstGeom prst="rect">
            <a:avLst/>
          </a:prstGeom>
          <a:ln>
            <a:noFill/>
          </a:ln>
          <a:effectLst>
            <a:softEdge rad="112500"/>
          </a:effectLst>
        </p:spPr>
      </p:pic>
      <p:pic>
        <p:nvPicPr>
          <p:cNvPr id="4" name="Рисунок 3" descr="моно лиза.jpg"/>
          <p:cNvPicPr>
            <a:picLocks noChangeAspect="1"/>
          </p:cNvPicPr>
          <p:nvPr/>
        </p:nvPicPr>
        <p:blipFill>
          <a:blip r:embed="rId8" cstate="print"/>
          <a:stretch>
            <a:fillRect/>
          </a:stretch>
        </p:blipFill>
        <p:spPr>
          <a:xfrm>
            <a:off x="7308286" y="4149081"/>
            <a:ext cx="1835715" cy="2708920"/>
          </a:xfrm>
          <a:prstGeom prst="rect">
            <a:avLst/>
          </a:prstGeom>
          <a:effectLst>
            <a:softEdge rad="127000"/>
          </a:effectLst>
        </p:spPr>
      </p:pic>
      <p:sp>
        <p:nvSpPr>
          <p:cNvPr id="2" name="Заголовок 1"/>
          <p:cNvSpPr>
            <a:spLocks noGrp="1"/>
          </p:cNvSpPr>
          <p:nvPr>
            <p:ph type="ctrTitle"/>
          </p:nvPr>
        </p:nvSpPr>
        <p:spPr>
          <a:xfrm>
            <a:off x="683568" y="1268760"/>
            <a:ext cx="7772400" cy="1470025"/>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Изобразительное искусство эпохи Возрождения</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7524328" y="4653136"/>
            <a:ext cx="280120" cy="334888"/>
          </a:xfrm>
          <a:noFill/>
        </p:spPr>
        <p:txBody>
          <a:bodyPr>
            <a:normAutofit fontScale="62500" lnSpcReduction="20000"/>
          </a:bodyPr>
          <a:lstStyle/>
          <a:p>
            <a:pPr algn="l">
              <a:buFontTx/>
              <a:buChar char="-"/>
            </a:pPr>
            <a:endParaRPr lang="ru-RU" sz="2800" dirty="0">
              <a:solidFill>
                <a:schemeClr val="bg1"/>
              </a:solidFill>
              <a:effectLst>
                <a:outerShdw blurRad="38100" dist="38100" dir="2700000" algn="tl">
                  <a:srgbClr val="000000">
                    <a:alpha val="43137"/>
                  </a:srgbClr>
                </a:outerShdw>
              </a:effectLst>
            </a:endParaRPr>
          </a:p>
        </p:txBody>
      </p:sp>
      <p:sp>
        <p:nvSpPr>
          <p:cNvPr id="10" name="Прямоугольник 9"/>
          <p:cNvSpPr/>
          <p:nvPr/>
        </p:nvSpPr>
        <p:spPr>
          <a:xfrm>
            <a:off x="755576" y="3068960"/>
            <a:ext cx="7452320" cy="1815882"/>
          </a:xfrm>
          <a:prstGeom prst="rect">
            <a:avLst/>
          </a:prstGeom>
          <a:noFill/>
        </p:spPr>
        <p:txBody>
          <a:bodyPr wrap="square" lIns="91440" tIns="45720" rIns="91440" bIns="45720">
            <a:spAutoFit/>
          </a:bodyPr>
          <a:lstStyle/>
          <a:p>
            <a:pPr>
              <a:buFont typeface="Arial" pitchFamily="34" charset="0"/>
              <a:buChar char="•"/>
            </a:pP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Особенности эпохи Возрождения</a:t>
            </a:r>
          </a:p>
          <a:p>
            <a:pPr>
              <a:buFont typeface="Arial" pitchFamily="34" charset="0"/>
              <a:buChar char="•"/>
            </a:pP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Биография и искусство Рафаэля</a:t>
            </a:r>
          </a:p>
          <a:p>
            <a:pPr>
              <a:buFont typeface="Arial" pitchFamily="34" charset="0"/>
              <a:buChar char="•"/>
            </a:pP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Биография и искусство Микеланджело</a:t>
            </a:r>
          </a:p>
          <a:p>
            <a:pPr>
              <a:buFont typeface="Arial" pitchFamily="34" charset="0"/>
              <a:buChar char="•"/>
            </a:pP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Биография и искусство А. Дюрера</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Дюрер Гравюра Святой Иероним в келье"/>
          <p:cNvPicPr>
            <a:picLocks noChangeAspect="1" noChangeArrowheads="1"/>
          </p:cNvPicPr>
          <p:nvPr/>
        </p:nvPicPr>
        <p:blipFill>
          <a:blip r:embed="rId3" cstate="print"/>
          <a:srcRect/>
          <a:stretch>
            <a:fillRect/>
          </a:stretch>
        </p:blipFill>
        <p:spPr bwMode="auto">
          <a:xfrm>
            <a:off x="2051720" y="21299"/>
            <a:ext cx="5127526" cy="6360029"/>
          </a:xfrm>
          <a:prstGeom prst="rect">
            <a:avLst/>
          </a:prstGeom>
          <a:noFill/>
        </p:spPr>
      </p:pic>
      <p:sp>
        <p:nvSpPr>
          <p:cNvPr id="3" name="TextBox 2"/>
          <p:cNvSpPr txBox="1"/>
          <p:nvPr/>
        </p:nvSpPr>
        <p:spPr>
          <a:xfrm>
            <a:off x="3347864" y="6442501"/>
            <a:ext cx="2420534" cy="830997"/>
          </a:xfrm>
          <a:prstGeom prst="rect">
            <a:avLst/>
          </a:prstGeom>
          <a:noFill/>
        </p:spPr>
        <p:txBody>
          <a:bodyPr wrap="none" rtlCol="0">
            <a:spAutoFit/>
          </a:bodyPr>
          <a:lstStyle/>
          <a:p>
            <a:r>
              <a:rPr lang="ru-RU" sz="2400" b="1" dirty="0" smtClean="0">
                <a:solidFill>
                  <a:srgbClr val="FF0000"/>
                </a:solidFill>
              </a:rPr>
              <a:t>Святой </a:t>
            </a:r>
            <a:r>
              <a:rPr lang="ru-RU" sz="2400" b="1" dirty="0" err="1" smtClean="0">
                <a:solidFill>
                  <a:srgbClr val="FF0000"/>
                </a:solidFill>
              </a:rPr>
              <a:t>Иероним</a:t>
            </a:r>
            <a:endParaRPr lang="ru-RU" sz="2400" b="1" dirty="0" smtClean="0">
              <a:solidFill>
                <a:srgbClr val="FF0000"/>
              </a:solidFill>
            </a:endParaRPr>
          </a:p>
          <a:p>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Микеланджело Буонарроти</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1475 - 1564</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http://vectrblog.ru/wp-content/uploads/2011/09/70186_or-150x150.jpg"/>
          <p:cNvPicPr>
            <a:picLocks noGrp="1" noChangeAspect="1" noChangeArrowheads="1"/>
          </p:cNvPicPr>
          <p:nvPr>
            <p:ph idx="1"/>
          </p:nvPr>
        </p:nvPicPr>
        <p:blipFill>
          <a:blip r:embed="rId3" cstate="print"/>
          <a:srcRect l="21745" r="25424"/>
          <a:stretch>
            <a:fillRect/>
          </a:stretch>
        </p:blipFill>
        <p:spPr bwMode="auto">
          <a:xfrm>
            <a:off x="323528" y="2636912"/>
            <a:ext cx="1835696" cy="3668836"/>
          </a:xfrm>
          <a:prstGeom prst="rect">
            <a:avLst/>
          </a:prstGeom>
          <a:noFill/>
        </p:spPr>
      </p:pic>
      <p:pic>
        <p:nvPicPr>
          <p:cNvPr id="5" name="Рисунок 4" descr="скульптурная композиция Пьета.jpg"/>
          <p:cNvPicPr>
            <a:picLocks noChangeAspect="1"/>
          </p:cNvPicPr>
          <p:nvPr/>
        </p:nvPicPr>
        <p:blipFill>
          <a:blip r:embed="rId4" cstate="print"/>
          <a:stretch>
            <a:fillRect/>
          </a:stretch>
        </p:blipFill>
        <p:spPr>
          <a:xfrm>
            <a:off x="6012160" y="1340768"/>
            <a:ext cx="2843808" cy="3225477"/>
          </a:xfrm>
          <a:prstGeom prst="rect">
            <a:avLst/>
          </a:prstGeom>
        </p:spPr>
      </p:pic>
      <p:sp>
        <p:nvSpPr>
          <p:cNvPr id="6" name="TextBox 5"/>
          <p:cNvSpPr txBox="1"/>
          <p:nvPr/>
        </p:nvSpPr>
        <p:spPr>
          <a:xfrm>
            <a:off x="539552" y="6273225"/>
            <a:ext cx="1293944" cy="584775"/>
          </a:xfrm>
          <a:prstGeom prst="rect">
            <a:avLst/>
          </a:prstGeom>
          <a:noFill/>
        </p:spPr>
        <p:txBody>
          <a:bodyPr wrap="none" rtlCol="0">
            <a:spAutoFit/>
          </a:bodyPr>
          <a:lstStyle/>
          <a:p>
            <a:r>
              <a:rPr lang="ru-RU" sz="3200" dirty="0" smtClean="0"/>
              <a:t>Давид</a:t>
            </a:r>
            <a:endParaRPr lang="ru-RU" sz="3200" dirty="0"/>
          </a:p>
        </p:txBody>
      </p:sp>
      <p:sp>
        <p:nvSpPr>
          <p:cNvPr id="7" name="TextBox 6"/>
          <p:cNvSpPr txBox="1"/>
          <p:nvPr/>
        </p:nvSpPr>
        <p:spPr>
          <a:xfrm>
            <a:off x="4933167" y="4869160"/>
            <a:ext cx="4210833" cy="1015663"/>
          </a:xfrm>
          <a:prstGeom prst="rect">
            <a:avLst/>
          </a:prstGeom>
          <a:noFill/>
        </p:spPr>
        <p:txBody>
          <a:bodyPr wrap="none" rtlCol="0">
            <a:spAutoFit/>
          </a:bodyPr>
          <a:lstStyle/>
          <a:p>
            <a:pPr algn="ctr"/>
            <a:r>
              <a:rPr lang="ru-RU" sz="2800" dirty="0" smtClean="0"/>
              <a:t>Скульптурная композиция</a:t>
            </a:r>
          </a:p>
          <a:p>
            <a:pPr algn="ctr"/>
            <a:r>
              <a:rPr lang="ru-RU" sz="3200" dirty="0" err="1" smtClean="0"/>
              <a:t>Пьета</a:t>
            </a:r>
            <a:endParaRPr lang="ru-RU" sz="3200" dirty="0"/>
          </a:p>
        </p:txBody>
      </p:sp>
      <p:pic>
        <p:nvPicPr>
          <p:cNvPr id="8" name="Рисунок 7" descr="автопортрет Микеландело.jpg"/>
          <p:cNvPicPr>
            <a:picLocks noChangeAspect="1"/>
          </p:cNvPicPr>
          <p:nvPr/>
        </p:nvPicPr>
        <p:blipFill>
          <a:blip r:embed="rId5" cstate="print"/>
          <a:srcRect l="19760" r="17241" b="-399"/>
          <a:stretch>
            <a:fillRect/>
          </a:stretch>
        </p:blipFill>
        <p:spPr>
          <a:xfrm>
            <a:off x="2987824" y="2924944"/>
            <a:ext cx="2210963" cy="1937941"/>
          </a:xfrm>
          <a:prstGeom prst="rect">
            <a:avLst/>
          </a:prstGeom>
        </p:spPr>
      </p:pic>
      <p:sp>
        <p:nvSpPr>
          <p:cNvPr id="10" name="TextBox 9"/>
          <p:cNvSpPr txBox="1"/>
          <p:nvPr/>
        </p:nvSpPr>
        <p:spPr>
          <a:xfrm>
            <a:off x="2915816" y="2276872"/>
            <a:ext cx="2474139" cy="584775"/>
          </a:xfrm>
          <a:prstGeom prst="rect">
            <a:avLst/>
          </a:prstGeom>
          <a:noFill/>
        </p:spPr>
        <p:txBody>
          <a:bodyPr wrap="none" rtlCol="0">
            <a:spAutoFit/>
          </a:bodyPr>
          <a:lstStyle/>
          <a:p>
            <a:r>
              <a:rPr lang="ru-RU" sz="3200" dirty="0" smtClean="0"/>
              <a:t>Автопортрет</a:t>
            </a:r>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келанджело Святое семейство.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микеланджело пророк Иеремия.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микеланджело Падение человека.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келанджело Наводнение.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келанжело Создание солнца и луны.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келанджело Создание евы.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келанджело Создание адама.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трашный суд.jpg"/>
          <p:cNvPicPr>
            <a:picLocks noChangeAspect="1"/>
          </p:cNvPicPr>
          <p:nvPr/>
        </p:nvPicPr>
        <p:blipFill>
          <a:blip r:embed="rId3" cstate="print"/>
          <a:stretch>
            <a:fillRect/>
          </a:stretch>
        </p:blipFill>
        <p:spPr>
          <a:xfrm>
            <a:off x="-828600" y="0"/>
            <a:ext cx="11687175" cy="130016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христос со Страшного суда.jpg"/>
          <p:cNvPicPr>
            <a:picLocks noChangeAspect="1"/>
          </p:cNvPicPr>
          <p:nvPr/>
        </p:nvPicPr>
        <p:blipFill>
          <a:blip r:embed="rId3" cstate="print"/>
          <a:stretch>
            <a:fillRect/>
          </a:stretch>
        </p:blipFill>
        <p:spPr>
          <a:xfrm>
            <a:off x="179512" y="360000"/>
            <a:ext cx="1743075" cy="2619375"/>
          </a:xfrm>
          <a:prstGeom prst="rect">
            <a:avLst/>
          </a:prstGeom>
        </p:spPr>
      </p:pic>
      <p:pic>
        <p:nvPicPr>
          <p:cNvPr id="3" name="Рисунок 2" descr="Страшный суд.jpg"/>
          <p:cNvPicPr>
            <a:picLocks noChangeAspect="1"/>
          </p:cNvPicPr>
          <p:nvPr/>
        </p:nvPicPr>
        <p:blipFill>
          <a:blip r:embed="rId4" cstate="print"/>
          <a:srcRect l="51135" t="77416" r="32717" b="5649"/>
          <a:stretch>
            <a:fillRect/>
          </a:stretch>
        </p:blipFill>
        <p:spPr>
          <a:xfrm>
            <a:off x="323528" y="3645024"/>
            <a:ext cx="2468846" cy="2880320"/>
          </a:xfrm>
          <a:prstGeom prst="rect">
            <a:avLst/>
          </a:prstGeom>
        </p:spPr>
      </p:pic>
      <p:pic>
        <p:nvPicPr>
          <p:cNvPr id="4" name="Рисунок 3" descr="Страшный суд.jpg"/>
          <p:cNvPicPr>
            <a:picLocks noChangeAspect="1"/>
          </p:cNvPicPr>
          <p:nvPr/>
        </p:nvPicPr>
        <p:blipFill>
          <a:blip r:embed="rId4" cstate="print"/>
          <a:srcRect l="50730" t="38153" r="33788" b="38307"/>
          <a:stretch>
            <a:fillRect/>
          </a:stretch>
        </p:blipFill>
        <p:spPr>
          <a:xfrm>
            <a:off x="6588224" y="188640"/>
            <a:ext cx="2376264" cy="3600400"/>
          </a:xfrm>
          <a:prstGeom prst="rect">
            <a:avLst/>
          </a:prstGeom>
        </p:spPr>
      </p:pic>
      <p:pic>
        <p:nvPicPr>
          <p:cNvPr id="5" name="Рисунок 4" descr="Страшный суд.jpg"/>
          <p:cNvPicPr>
            <a:picLocks noChangeAspect="1"/>
          </p:cNvPicPr>
          <p:nvPr/>
        </p:nvPicPr>
        <p:blipFill>
          <a:blip r:embed="rId4" cstate="print"/>
          <a:srcRect l="57579" b="75691"/>
          <a:stretch>
            <a:fillRect/>
          </a:stretch>
        </p:blipFill>
        <p:spPr>
          <a:xfrm>
            <a:off x="3347864" y="188640"/>
            <a:ext cx="3106166" cy="1980132"/>
          </a:xfrm>
          <a:prstGeom prst="rect">
            <a:avLst/>
          </a:prstGeom>
        </p:spPr>
      </p:pic>
      <p:sp>
        <p:nvSpPr>
          <p:cNvPr id="6" name="TextBox 5"/>
          <p:cNvSpPr txBox="1"/>
          <p:nvPr/>
        </p:nvSpPr>
        <p:spPr>
          <a:xfrm>
            <a:off x="1835696" y="332656"/>
            <a:ext cx="1584175" cy="2585323"/>
          </a:xfrm>
          <a:prstGeom prst="rect">
            <a:avLst/>
          </a:prstGeom>
          <a:noFill/>
        </p:spPr>
        <p:txBody>
          <a:bodyPr wrap="square" rtlCol="0">
            <a:spAutoFit/>
          </a:bodyPr>
          <a:lstStyle/>
          <a:p>
            <a:r>
              <a:rPr lang="ru-RU" dirty="0" smtClean="0"/>
              <a:t>Христос возносит правую руку, проклиная грешников, а левой подзывает к себе избранных.</a:t>
            </a:r>
            <a:endParaRPr lang="ru-RU" dirty="0"/>
          </a:p>
        </p:txBody>
      </p:sp>
      <p:sp>
        <p:nvSpPr>
          <p:cNvPr id="7" name="TextBox 6"/>
          <p:cNvSpPr txBox="1"/>
          <p:nvPr/>
        </p:nvSpPr>
        <p:spPr>
          <a:xfrm>
            <a:off x="3203848" y="2204864"/>
            <a:ext cx="3168352" cy="2088232"/>
          </a:xfrm>
          <a:prstGeom prst="rect">
            <a:avLst/>
          </a:prstGeom>
          <a:noFill/>
        </p:spPr>
        <p:txBody>
          <a:bodyPr wrap="square" rtlCol="0">
            <a:spAutoFit/>
          </a:bodyPr>
          <a:lstStyle/>
          <a:p>
            <a:pPr algn="r"/>
            <a:r>
              <a:rPr lang="ru-RU" dirty="0" smtClean="0"/>
              <a:t>Ангелы изображенные на двух полукружьях в верхней части картины, несут приметы Страстей Христовых – колонну, возле которой его бичевали, и крест, на котором он был распят.</a:t>
            </a:r>
            <a:endParaRPr lang="ru-RU" dirty="0"/>
          </a:p>
        </p:txBody>
      </p:sp>
      <p:sp>
        <p:nvSpPr>
          <p:cNvPr id="8" name="TextBox 7"/>
          <p:cNvSpPr txBox="1"/>
          <p:nvPr/>
        </p:nvSpPr>
        <p:spPr>
          <a:xfrm flipH="1">
            <a:off x="6516216" y="3789040"/>
            <a:ext cx="2448273" cy="3261271"/>
          </a:xfrm>
          <a:prstGeom prst="rect">
            <a:avLst/>
          </a:prstGeom>
          <a:noFill/>
        </p:spPr>
        <p:txBody>
          <a:bodyPr wrap="square" rtlCol="0">
            <a:spAutoFit/>
          </a:bodyPr>
          <a:lstStyle/>
          <a:p>
            <a:r>
              <a:rPr lang="ru-RU" dirty="0" smtClean="0"/>
              <a:t>Среди святых, предъявляющих свидетельства своих мучений, мы видим, Варфоломея, с которого сняли кожу. Свою снятую кожу он держит в руках, а его лик представляет собой автопортрет Микеланджело.</a:t>
            </a:r>
            <a:endParaRPr lang="ru-RU" dirty="0"/>
          </a:p>
        </p:txBody>
      </p:sp>
      <p:sp>
        <p:nvSpPr>
          <p:cNvPr id="9" name="TextBox 8"/>
          <p:cNvSpPr txBox="1"/>
          <p:nvPr/>
        </p:nvSpPr>
        <p:spPr>
          <a:xfrm>
            <a:off x="2915816" y="4365104"/>
            <a:ext cx="3312368" cy="2308324"/>
          </a:xfrm>
          <a:prstGeom prst="rect">
            <a:avLst/>
          </a:prstGeom>
          <a:noFill/>
        </p:spPr>
        <p:txBody>
          <a:bodyPr wrap="square" rtlCol="0">
            <a:spAutoFit/>
          </a:bodyPr>
          <a:lstStyle/>
          <a:p>
            <a:r>
              <a:rPr lang="ru-RU" dirty="0" smtClean="0"/>
              <a:t>Демонический лодочник в самом низу картины перевозит души грешников в ад. Это Харон, персонаж древнегреческой мифологии, появляющийся в «Божественной комедии» Данте.</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Особенности эпохи Возрождения</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57200" y="1340768"/>
            <a:ext cx="8229600" cy="4785395"/>
          </a:xfrm>
        </p:spPr>
        <p:txBody>
          <a:bodyPr/>
          <a:lstStyle/>
          <a:p>
            <a:r>
              <a:rPr lang="ru-RU" dirty="0" err="1" smtClean="0"/>
              <a:t>Апоцентризм</a:t>
            </a:r>
            <a:endParaRPr lang="ru-RU" dirty="0" smtClean="0"/>
          </a:p>
          <a:p>
            <a:r>
              <a:rPr lang="ru-RU" dirty="0" smtClean="0"/>
              <a:t>Гуманизм</a:t>
            </a:r>
          </a:p>
          <a:p>
            <a:r>
              <a:rPr lang="ru-RU" dirty="0" smtClean="0"/>
              <a:t>Модификация средневековой христианской традиции</a:t>
            </a:r>
          </a:p>
          <a:p>
            <a:r>
              <a:rPr lang="ru-RU" dirty="0" smtClean="0"/>
              <a:t>Особое отношение к античности – возрождение античных памятников искусства и античной философии</a:t>
            </a:r>
          </a:p>
          <a:p>
            <a:r>
              <a:rPr lang="ru-RU" dirty="0" smtClean="0"/>
              <a:t>Новое отношение к миру</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17704" y="260648"/>
            <a:ext cx="3569439" cy="1323439"/>
          </a:xfrm>
          <a:prstGeom prst="rect">
            <a:avLst/>
          </a:prstGeom>
          <a:noFill/>
        </p:spPr>
        <p:txBody>
          <a:bodyPr wrap="none" lIns="91440" tIns="45720" rIns="91440" bIns="45720">
            <a:spAutoFit/>
          </a:bodyPr>
          <a:lstStyle/>
          <a:p>
            <a:pPr algn="ctr"/>
            <a:r>
              <a:rPr lang="ru-RU"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Рафаэль Санти </a:t>
            </a:r>
          </a:p>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1483 - </a:t>
            </a:r>
            <a:endParaRPr lang="ru-RU"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descr="автопортрет Санти.jpg"/>
          <p:cNvPicPr>
            <a:picLocks noChangeAspect="1"/>
          </p:cNvPicPr>
          <p:nvPr/>
        </p:nvPicPr>
        <p:blipFill>
          <a:blip r:embed="rId3" cstate="print"/>
          <a:srcRect l="2319" t="7924" r="9548" b="12834"/>
          <a:stretch>
            <a:fillRect/>
          </a:stretch>
        </p:blipFill>
        <p:spPr>
          <a:xfrm>
            <a:off x="3347864" y="2492896"/>
            <a:ext cx="2376264" cy="3126663"/>
          </a:xfrm>
          <a:prstGeom prst="rect">
            <a:avLst/>
          </a:prstGeom>
          <a:effectLst>
            <a:softEdge rad="127000"/>
          </a:effectLst>
        </p:spPr>
      </p:pic>
      <p:pic>
        <p:nvPicPr>
          <p:cNvPr id="5" name="Рисунок 4" descr="красотки.jpg"/>
          <p:cNvPicPr>
            <a:picLocks noChangeAspect="1"/>
          </p:cNvPicPr>
          <p:nvPr/>
        </p:nvPicPr>
        <p:blipFill>
          <a:blip r:embed="rId4" cstate="print"/>
          <a:stretch>
            <a:fillRect/>
          </a:stretch>
        </p:blipFill>
        <p:spPr>
          <a:xfrm>
            <a:off x="467544" y="4293096"/>
            <a:ext cx="2105025" cy="2181225"/>
          </a:xfrm>
          <a:prstGeom prst="rect">
            <a:avLst/>
          </a:prstGeom>
          <a:effectLst>
            <a:softEdge rad="127000"/>
          </a:effectLst>
        </p:spPr>
      </p:pic>
      <p:pic>
        <p:nvPicPr>
          <p:cNvPr id="6" name="Рисунок 5" descr="мадонна Альба.jpg"/>
          <p:cNvPicPr>
            <a:picLocks noChangeAspect="1"/>
          </p:cNvPicPr>
          <p:nvPr/>
        </p:nvPicPr>
        <p:blipFill>
          <a:blip r:embed="rId5" cstate="print"/>
          <a:stretch>
            <a:fillRect/>
          </a:stretch>
        </p:blipFill>
        <p:spPr>
          <a:xfrm>
            <a:off x="6372200" y="1484784"/>
            <a:ext cx="2133600" cy="2143125"/>
          </a:xfrm>
          <a:prstGeom prst="rect">
            <a:avLst/>
          </a:prstGeom>
          <a:effectLst>
            <a:softEdge rad="127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defRPr/>
            </a:pPr>
            <a:r>
              <a:rPr lang="ru-RU" dirty="0" smtClean="0"/>
              <a:t/>
            </a:r>
            <a:br>
              <a:rPr lang="ru-RU" dirty="0" smtClean="0"/>
            </a:br>
            <a:r>
              <a:rPr lang="ru-RU" dirty="0" smtClean="0"/>
              <a:t/>
            </a:r>
            <a:br>
              <a:rPr lang="ru-RU" dirty="0" smtClean="0"/>
            </a:br>
            <a:endParaRPr lang="ru-RU" dirty="0"/>
          </a:p>
        </p:txBody>
      </p:sp>
      <p:pic>
        <p:nvPicPr>
          <p:cNvPr id="3" name="Рисунок 2" descr="Рафаэль Мадонна с книгой.jpg"/>
          <p:cNvPicPr>
            <a:picLocks noChangeAspect="1"/>
          </p:cNvPicPr>
          <p:nvPr/>
        </p:nvPicPr>
        <p:blipFill>
          <a:blip r:embed="rId2" cstate="print"/>
          <a:stretch>
            <a:fillRect/>
          </a:stretch>
        </p:blipFill>
        <p:spPr>
          <a:xfrm>
            <a:off x="1257300" y="42863"/>
            <a:ext cx="6629400" cy="6410473"/>
          </a:xfrm>
          <a:prstGeom prst="rect">
            <a:avLst/>
          </a:prstGeom>
        </p:spPr>
      </p:pic>
      <p:sp>
        <p:nvSpPr>
          <p:cNvPr id="4" name="TextBox 3"/>
          <p:cNvSpPr txBox="1"/>
          <p:nvPr/>
        </p:nvSpPr>
        <p:spPr>
          <a:xfrm>
            <a:off x="3563888" y="6396335"/>
            <a:ext cx="2637966" cy="461665"/>
          </a:xfrm>
          <a:prstGeom prst="rect">
            <a:avLst/>
          </a:prstGeom>
          <a:noFill/>
        </p:spPr>
        <p:txBody>
          <a:bodyPr wrap="none" rtlCol="0">
            <a:spAutoFit/>
          </a:bodyPr>
          <a:lstStyle/>
          <a:p>
            <a:r>
              <a:rPr lang="ru-RU" sz="2400" b="1" dirty="0" smtClean="0">
                <a:solidFill>
                  <a:srgbClr val="FF0000"/>
                </a:solidFill>
              </a:rPr>
              <a:t>Мадонна с книгой</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Рафаэль святой георг.jpg"/>
          <p:cNvPicPr>
            <a:picLocks noChangeAspect="1"/>
          </p:cNvPicPr>
          <p:nvPr/>
        </p:nvPicPr>
        <p:blipFill>
          <a:blip r:embed="rId2" cstate="print"/>
          <a:stretch>
            <a:fillRect/>
          </a:stretch>
        </p:blipFill>
        <p:spPr>
          <a:xfrm>
            <a:off x="1763688" y="42863"/>
            <a:ext cx="5856312" cy="6338466"/>
          </a:xfrm>
          <a:prstGeom prst="rect">
            <a:avLst/>
          </a:prstGeom>
        </p:spPr>
      </p:pic>
      <p:sp>
        <p:nvSpPr>
          <p:cNvPr id="3" name="TextBox 2"/>
          <p:cNvSpPr txBox="1"/>
          <p:nvPr/>
        </p:nvSpPr>
        <p:spPr>
          <a:xfrm>
            <a:off x="2195736" y="6396335"/>
            <a:ext cx="5016501" cy="461665"/>
          </a:xfrm>
          <a:prstGeom prst="rect">
            <a:avLst/>
          </a:prstGeom>
          <a:noFill/>
        </p:spPr>
        <p:txBody>
          <a:bodyPr wrap="none" rtlCol="0">
            <a:spAutoFit/>
          </a:bodyPr>
          <a:lstStyle/>
          <a:p>
            <a:r>
              <a:rPr lang="ru-RU" sz="2400" b="1" dirty="0" smtClean="0">
                <a:solidFill>
                  <a:srgbClr val="FF0000"/>
                </a:solidFill>
              </a:rPr>
              <a:t>Святой  Георг сражается с драконом</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Суд Соломона.jpg"/>
          <p:cNvPicPr>
            <a:picLocks noChangeAspect="1"/>
          </p:cNvPicPr>
          <p:nvPr/>
        </p:nvPicPr>
        <p:blipFill>
          <a:blip r:embed="rId2" cstate="print"/>
          <a:stretch>
            <a:fillRect/>
          </a:stretch>
        </p:blipFill>
        <p:spPr>
          <a:xfrm>
            <a:off x="-1166" y="-182326"/>
            <a:ext cx="9145166" cy="6707670"/>
          </a:xfrm>
          <a:prstGeom prst="rect">
            <a:avLst/>
          </a:prstGeom>
        </p:spPr>
      </p:pic>
      <p:sp>
        <p:nvSpPr>
          <p:cNvPr id="3" name="TextBox 2"/>
          <p:cNvSpPr txBox="1"/>
          <p:nvPr/>
        </p:nvSpPr>
        <p:spPr>
          <a:xfrm>
            <a:off x="3275856" y="6396335"/>
            <a:ext cx="2086469" cy="461665"/>
          </a:xfrm>
          <a:prstGeom prst="rect">
            <a:avLst/>
          </a:prstGeom>
          <a:noFill/>
        </p:spPr>
        <p:txBody>
          <a:bodyPr wrap="none" rtlCol="0">
            <a:spAutoFit/>
          </a:bodyPr>
          <a:lstStyle/>
          <a:p>
            <a:r>
              <a:rPr lang="ru-RU" sz="2400" b="1" dirty="0" smtClean="0">
                <a:solidFill>
                  <a:srgbClr val="FF0000"/>
                </a:solidFill>
              </a:rPr>
              <a:t>Суд Соломона</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Рафаэль Джоана Арагон.jpg"/>
          <p:cNvPicPr>
            <a:picLocks noChangeAspect="1"/>
          </p:cNvPicPr>
          <p:nvPr/>
        </p:nvPicPr>
        <p:blipFill>
          <a:blip r:embed="rId2" cstate="print"/>
          <a:stretch>
            <a:fillRect/>
          </a:stretch>
        </p:blipFill>
        <p:spPr>
          <a:xfrm>
            <a:off x="2195736" y="1"/>
            <a:ext cx="5001542" cy="6527923"/>
          </a:xfrm>
          <a:prstGeom prst="rect">
            <a:avLst/>
          </a:prstGeom>
        </p:spPr>
      </p:pic>
      <p:sp>
        <p:nvSpPr>
          <p:cNvPr id="3" name="TextBox 2"/>
          <p:cNvSpPr txBox="1"/>
          <p:nvPr/>
        </p:nvSpPr>
        <p:spPr>
          <a:xfrm>
            <a:off x="3275856" y="6396335"/>
            <a:ext cx="2109937" cy="461665"/>
          </a:xfrm>
          <a:prstGeom prst="rect">
            <a:avLst/>
          </a:prstGeom>
          <a:noFill/>
        </p:spPr>
        <p:txBody>
          <a:bodyPr wrap="none" rtlCol="0">
            <a:spAutoFit/>
          </a:bodyPr>
          <a:lstStyle/>
          <a:p>
            <a:r>
              <a:rPr lang="ru-RU" sz="2400" b="1" dirty="0" err="1" smtClean="0">
                <a:solidFill>
                  <a:srgbClr val="FF0000"/>
                </a:solidFill>
              </a:rPr>
              <a:t>Джоана</a:t>
            </a:r>
            <a:r>
              <a:rPr lang="ru-RU" sz="2400" b="1" dirty="0" smtClean="0">
                <a:solidFill>
                  <a:srgbClr val="FF0000"/>
                </a:solidFill>
              </a:rPr>
              <a:t> Аргон</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Рафаэль Молодой мужчина с апельсином.jpg"/>
          <p:cNvPicPr>
            <a:picLocks noChangeAspect="1"/>
          </p:cNvPicPr>
          <p:nvPr/>
        </p:nvPicPr>
        <p:blipFill>
          <a:blip r:embed="rId2" cstate="print"/>
          <a:stretch>
            <a:fillRect/>
          </a:stretch>
        </p:blipFill>
        <p:spPr>
          <a:xfrm>
            <a:off x="2195736" y="0"/>
            <a:ext cx="4777134" cy="6428128"/>
          </a:xfrm>
          <a:prstGeom prst="rect">
            <a:avLst/>
          </a:prstGeom>
        </p:spPr>
      </p:pic>
      <p:sp>
        <p:nvSpPr>
          <p:cNvPr id="3" name="TextBox 2"/>
          <p:cNvSpPr txBox="1"/>
          <p:nvPr/>
        </p:nvSpPr>
        <p:spPr>
          <a:xfrm>
            <a:off x="2483768" y="6396335"/>
            <a:ext cx="4504566" cy="461665"/>
          </a:xfrm>
          <a:prstGeom prst="rect">
            <a:avLst/>
          </a:prstGeom>
          <a:noFill/>
        </p:spPr>
        <p:txBody>
          <a:bodyPr wrap="none" rtlCol="0">
            <a:spAutoFit/>
          </a:bodyPr>
          <a:lstStyle/>
          <a:p>
            <a:r>
              <a:rPr lang="ru-RU" sz="2400" b="1" dirty="0" smtClean="0">
                <a:solidFill>
                  <a:srgbClr val="FF0000"/>
                </a:solidFill>
              </a:rPr>
              <a:t>Молодой человек с апельсином</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Рафаэль Афинская школа фреска.jpg"/>
          <p:cNvPicPr>
            <a:picLocks noChangeAspect="1"/>
          </p:cNvPicPr>
          <p:nvPr/>
        </p:nvPicPr>
        <p:blipFill>
          <a:blip r:embed="rId2" cstate="print"/>
          <a:stretch>
            <a:fillRect/>
          </a:stretch>
        </p:blipFill>
        <p:spPr>
          <a:xfrm>
            <a:off x="0" y="0"/>
            <a:ext cx="9144000" cy="6309320"/>
          </a:xfrm>
          <a:prstGeom prst="rect">
            <a:avLst/>
          </a:prstGeom>
        </p:spPr>
      </p:pic>
      <p:sp>
        <p:nvSpPr>
          <p:cNvPr id="4" name="TextBox 3"/>
          <p:cNvSpPr txBox="1"/>
          <p:nvPr/>
        </p:nvSpPr>
        <p:spPr>
          <a:xfrm>
            <a:off x="3059832" y="6396335"/>
            <a:ext cx="3463705" cy="461665"/>
          </a:xfrm>
          <a:prstGeom prst="rect">
            <a:avLst/>
          </a:prstGeom>
          <a:noFill/>
        </p:spPr>
        <p:txBody>
          <a:bodyPr wrap="none" rtlCol="0">
            <a:spAutoFit/>
          </a:bodyPr>
          <a:lstStyle/>
          <a:p>
            <a:r>
              <a:rPr lang="ru-RU" sz="2400" b="1" dirty="0" smtClean="0">
                <a:solidFill>
                  <a:srgbClr val="FF0000"/>
                </a:solidFill>
              </a:rPr>
              <a:t>Фреска Афинская школа</a:t>
            </a: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Сикстинская мадонна.jpg"/>
          <p:cNvPicPr>
            <a:picLocks noChangeAspect="1"/>
          </p:cNvPicPr>
          <p:nvPr/>
        </p:nvPicPr>
        <p:blipFill>
          <a:blip r:embed="rId2" cstate="print"/>
          <a:stretch>
            <a:fillRect/>
          </a:stretch>
        </p:blipFill>
        <p:spPr>
          <a:xfrm>
            <a:off x="1835696" y="42863"/>
            <a:ext cx="5269954" cy="6410473"/>
          </a:xfrm>
          <a:prstGeom prst="rect">
            <a:avLst/>
          </a:prstGeom>
        </p:spPr>
      </p:pic>
      <p:sp>
        <p:nvSpPr>
          <p:cNvPr id="4" name="TextBox 3"/>
          <p:cNvSpPr txBox="1"/>
          <p:nvPr/>
        </p:nvSpPr>
        <p:spPr>
          <a:xfrm>
            <a:off x="3059832" y="6442501"/>
            <a:ext cx="3159648" cy="830997"/>
          </a:xfrm>
          <a:prstGeom prst="rect">
            <a:avLst/>
          </a:prstGeom>
          <a:noFill/>
        </p:spPr>
        <p:txBody>
          <a:bodyPr wrap="none" rtlCol="0">
            <a:spAutoFit/>
          </a:bodyPr>
          <a:lstStyle/>
          <a:p>
            <a:r>
              <a:rPr lang="ru-RU" sz="2400" b="1" dirty="0" smtClean="0">
                <a:solidFill>
                  <a:srgbClr val="FF0000"/>
                </a:solidFill>
              </a:rPr>
              <a:t>Сикстинская Мадонна</a:t>
            </a:r>
          </a:p>
          <a:p>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ТИТАНЫ</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ВОЗРОЖДЕНИЯ</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Содержимое 3" descr="микеланджело.jpg"/>
          <p:cNvPicPr>
            <a:picLocks noGrp="1" noChangeAspect="1"/>
          </p:cNvPicPr>
          <p:nvPr>
            <p:ph idx="1"/>
          </p:nvPr>
        </p:nvPicPr>
        <p:blipFill>
          <a:blip r:embed="rId2" cstate="print"/>
          <a:stretch>
            <a:fillRect/>
          </a:stretch>
        </p:blipFill>
        <p:spPr>
          <a:xfrm rot="20977048">
            <a:off x="720000" y="720000"/>
            <a:ext cx="1555714" cy="2178000"/>
          </a:xfrm>
          <a:prstGeom prst="rect">
            <a:avLst/>
          </a:prstGeom>
          <a:ln>
            <a:noFill/>
          </a:ln>
          <a:effectLst>
            <a:softEdge rad="112500"/>
          </a:effectLst>
        </p:spPr>
      </p:pic>
      <p:sp>
        <p:nvSpPr>
          <p:cNvPr id="5" name="TextBox 4"/>
          <p:cNvSpPr txBox="1"/>
          <p:nvPr/>
        </p:nvSpPr>
        <p:spPr>
          <a:xfrm rot="20958045">
            <a:off x="830195" y="2879820"/>
            <a:ext cx="1933286" cy="984885"/>
          </a:xfrm>
          <a:prstGeom prst="rect">
            <a:avLst/>
          </a:prstGeom>
          <a:noFill/>
        </p:spPr>
        <p:txBody>
          <a:bodyPr wrap="square" rtlCol="0">
            <a:spAutoFit/>
          </a:bodyPr>
          <a:lstStyle/>
          <a:p>
            <a:r>
              <a:rPr lang="ru-RU" sz="2000" b="1" dirty="0" smtClean="0"/>
              <a:t>Микеланджело</a:t>
            </a:r>
          </a:p>
          <a:p>
            <a:pPr algn="ctr"/>
            <a:r>
              <a:rPr lang="ru-RU" b="1" dirty="0" smtClean="0"/>
              <a:t>Буонарроти</a:t>
            </a:r>
          </a:p>
          <a:p>
            <a:pPr algn="ctr"/>
            <a:r>
              <a:rPr lang="ru-RU" sz="2000" b="1" dirty="0" smtClean="0">
                <a:solidFill>
                  <a:schemeClr val="bg1"/>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1475 г. – 1564 г.</a:t>
            </a:r>
            <a:endParaRPr lang="ru-RU" sz="2000" b="1" dirty="0"/>
          </a:p>
        </p:txBody>
      </p:sp>
      <p:pic>
        <p:nvPicPr>
          <p:cNvPr id="8" name="Рисунок 7" descr="санти.jpg"/>
          <p:cNvPicPr>
            <a:picLocks noChangeAspect="1"/>
          </p:cNvPicPr>
          <p:nvPr/>
        </p:nvPicPr>
        <p:blipFill>
          <a:blip r:embed="rId3" cstate="print"/>
          <a:srcRect r="4989" b="11255"/>
          <a:stretch>
            <a:fillRect/>
          </a:stretch>
        </p:blipFill>
        <p:spPr>
          <a:xfrm rot="587202">
            <a:off x="6615344" y="822313"/>
            <a:ext cx="1710000" cy="2160000"/>
          </a:xfrm>
          <a:prstGeom prst="rect">
            <a:avLst/>
          </a:prstGeom>
          <a:ln>
            <a:noFill/>
          </a:ln>
          <a:effectLst>
            <a:softEdge rad="112500"/>
          </a:effectLst>
        </p:spPr>
      </p:pic>
      <p:sp>
        <p:nvSpPr>
          <p:cNvPr id="9" name="TextBox 8"/>
          <p:cNvSpPr txBox="1"/>
          <p:nvPr/>
        </p:nvSpPr>
        <p:spPr>
          <a:xfrm rot="654939">
            <a:off x="6201951" y="2966696"/>
            <a:ext cx="2026709" cy="677108"/>
          </a:xfrm>
          <a:prstGeom prst="rect">
            <a:avLst/>
          </a:prstGeom>
          <a:noFill/>
        </p:spPr>
        <p:txBody>
          <a:bodyPr wrap="square" rtlCol="0">
            <a:spAutoFit/>
          </a:bodyPr>
          <a:lstStyle/>
          <a:p>
            <a:pPr lvl="0" algn="ctr">
              <a:spcBef>
                <a:spcPct val="0"/>
              </a:spcBef>
              <a:defRPr/>
            </a:pPr>
            <a:r>
              <a:rPr lang="ru-RU" sz="2000" b="1" dirty="0" smtClean="0">
                <a:latin typeface="Times New Roman" pitchFamily="18" charset="0"/>
                <a:cs typeface="Times New Roman" pitchFamily="18" charset="0"/>
              </a:rPr>
              <a:t>Рафаэль Санти </a:t>
            </a:r>
          </a:p>
          <a:p>
            <a:pPr lvl="0" algn="ctr">
              <a:spcBef>
                <a:spcPct val="0"/>
              </a:spcBef>
              <a:defRPr/>
            </a:pPr>
            <a:r>
              <a:rPr lang="ru-RU" b="1" dirty="0" smtClean="0">
                <a:latin typeface="Times New Roman" pitchFamily="18" charset="0"/>
                <a:cs typeface="Times New Roman" pitchFamily="18" charset="0"/>
              </a:rPr>
              <a:t>1483 г. - 1520 г</a:t>
            </a:r>
            <a:endParaRPr lang="ru-RU" dirty="0"/>
          </a:p>
        </p:txBody>
      </p:sp>
      <p:pic>
        <p:nvPicPr>
          <p:cNvPr id="10" name="Рисунок 9" descr="дюрер.jpg"/>
          <p:cNvPicPr>
            <a:picLocks noChangeAspect="1"/>
          </p:cNvPicPr>
          <p:nvPr/>
        </p:nvPicPr>
        <p:blipFill>
          <a:blip r:embed="rId4" cstate="print"/>
          <a:stretch>
            <a:fillRect/>
          </a:stretch>
        </p:blipFill>
        <p:spPr>
          <a:xfrm>
            <a:off x="3851920" y="2276872"/>
            <a:ext cx="1809750" cy="2524125"/>
          </a:xfrm>
          <a:prstGeom prst="rect">
            <a:avLst/>
          </a:prstGeom>
          <a:ln>
            <a:noFill/>
          </a:ln>
          <a:effectLst>
            <a:softEdge rad="112500"/>
          </a:effectLst>
        </p:spPr>
      </p:pic>
      <p:sp>
        <p:nvSpPr>
          <p:cNvPr id="11" name="TextBox 10"/>
          <p:cNvSpPr txBox="1"/>
          <p:nvPr/>
        </p:nvSpPr>
        <p:spPr>
          <a:xfrm>
            <a:off x="3779912" y="4725144"/>
            <a:ext cx="2050177" cy="677108"/>
          </a:xfrm>
          <a:prstGeom prst="rect">
            <a:avLst/>
          </a:prstGeom>
          <a:noFill/>
        </p:spPr>
        <p:txBody>
          <a:bodyPr wrap="none" rtlCol="0">
            <a:spAutoFit/>
          </a:bodyPr>
          <a:lstStyle/>
          <a:p>
            <a:r>
              <a:rPr lang="ru-RU" sz="2000" b="1" dirty="0" smtClean="0"/>
              <a:t>Альбрехт Дюрер</a:t>
            </a:r>
          </a:p>
          <a:p>
            <a:pPr algn="ctr"/>
            <a:r>
              <a:rPr lang="ru-RU" b="1" dirty="0" smtClean="0"/>
              <a:t>1471-  1528</a:t>
            </a:r>
            <a:endParaRPr lang="ru-RU" b="1" dirty="0"/>
          </a:p>
        </p:txBody>
      </p:sp>
      <p:pic>
        <p:nvPicPr>
          <p:cNvPr id="12" name="Рисунок 11" descr="vinci.jpg"/>
          <p:cNvPicPr>
            <a:picLocks noChangeAspect="1"/>
          </p:cNvPicPr>
          <p:nvPr/>
        </p:nvPicPr>
        <p:blipFill>
          <a:blip r:embed="rId5" cstate="print"/>
          <a:stretch>
            <a:fillRect/>
          </a:stretch>
        </p:blipFill>
        <p:spPr>
          <a:xfrm>
            <a:off x="1800000" y="3960000"/>
            <a:ext cx="1548198" cy="2101920"/>
          </a:xfrm>
          <a:prstGeom prst="rect">
            <a:avLst/>
          </a:prstGeom>
          <a:ln>
            <a:noFill/>
          </a:ln>
          <a:effectLst>
            <a:softEdge rad="112500"/>
          </a:effectLst>
        </p:spPr>
      </p:pic>
      <p:sp>
        <p:nvSpPr>
          <p:cNvPr id="13" name="TextBox 12"/>
          <p:cNvSpPr txBox="1"/>
          <p:nvPr/>
        </p:nvSpPr>
        <p:spPr>
          <a:xfrm>
            <a:off x="1403648" y="6021288"/>
            <a:ext cx="2398618"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Леонардо да Винчи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1452 г. – 1519 г.</a:t>
            </a:r>
            <a:endParaRPr lang="ru-RU" dirty="0"/>
          </a:p>
        </p:txBody>
      </p:sp>
      <p:pic>
        <p:nvPicPr>
          <p:cNvPr id="14" name="Picture 2" descr="Тициан">
            <a:hlinkClick r:id="rId6"/>
          </p:cNvPr>
          <p:cNvPicPr>
            <a:picLocks noChangeAspect="1" noChangeArrowheads="1"/>
          </p:cNvPicPr>
          <p:nvPr/>
        </p:nvPicPr>
        <p:blipFill>
          <a:blip r:embed="rId7" cstate="print"/>
          <a:srcRect/>
          <a:stretch>
            <a:fillRect/>
          </a:stretch>
        </p:blipFill>
        <p:spPr bwMode="auto">
          <a:xfrm>
            <a:off x="6300192" y="3933056"/>
            <a:ext cx="1440160" cy="2091600"/>
          </a:xfrm>
          <a:prstGeom prst="rect">
            <a:avLst/>
          </a:prstGeom>
          <a:ln>
            <a:noFill/>
          </a:ln>
          <a:effectLst>
            <a:softEdge rad="112500"/>
          </a:effectLst>
        </p:spPr>
      </p:pic>
      <p:sp>
        <p:nvSpPr>
          <p:cNvPr id="15" name="TextBox 14"/>
          <p:cNvSpPr txBox="1"/>
          <p:nvPr/>
        </p:nvSpPr>
        <p:spPr>
          <a:xfrm>
            <a:off x="6084168" y="5949280"/>
            <a:ext cx="1930465" cy="1200329"/>
          </a:xfrm>
          <a:prstGeom prst="rect">
            <a:avLst/>
          </a:prstGeom>
          <a:noFill/>
        </p:spPr>
        <p:txBody>
          <a:bodyPr wrap="none" rtlCol="0">
            <a:spAutoFit/>
          </a:bodyPr>
          <a:lstStyle/>
          <a:p>
            <a:r>
              <a:rPr lang="ru-RU" b="1" dirty="0" smtClean="0"/>
              <a:t>Тициан </a:t>
            </a:r>
            <a:r>
              <a:rPr lang="ru-RU" b="1" dirty="0" err="1" smtClean="0"/>
              <a:t>Вечеллио</a:t>
            </a:r>
            <a:endParaRPr lang="ru-RU" b="1" dirty="0" smtClean="0"/>
          </a:p>
          <a:p>
            <a:pPr algn="ctr"/>
            <a:r>
              <a:rPr lang="ru-RU" b="1" dirty="0" smtClean="0"/>
              <a:t>  да </a:t>
            </a:r>
            <a:r>
              <a:rPr lang="ru-RU" b="1" dirty="0" err="1" smtClean="0"/>
              <a:t>Кодоре</a:t>
            </a:r>
            <a:endParaRPr lang="ru-RU" b="1" dirty="0" smtClean="0"/>
          </a:p>
          <a:p>
            <a:pPr algn="ctr"/>
            <a:r>
              <a:rPr lang="ru-RU" b="1" dirty="0" err="1" smtClean="0"/>
              <a:t>Ок</a:t>
            </a:r>
            <a:r>
              <a:rPr lang="ru-RU" b="1" dirty="0" smtClean="0"/>
              <a:t>. 1473- 1576 г.</a:t>
            </a:r>
          </a:p>
          <a:p>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784" y="404664"/>
            <a:ext cx="3912418" cy="1938992"/>
          </a:xfrm>
          <a:prstGeom prst="rect">
            <a:avLst/>
          </a:prstGeom>
          <a:noFill/>
        </p:spPr>
        <p:txBody>
          <a:bodyPr wrap="none" rtlCol="0">
            <a:spAutoFit/>
          </a:bodyPr>
          <a:lstStyle/>
          <a:p>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Альбрехт Дюрер</a:t>
            </a:r>
          </a:p>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1471-  1528</a:t>
            </a:r>
          </a:p>
          <a:p>
            <a:pPr algn="ct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descr="Дюрер автопортрет 1500.jpg"/>
          <p:cNvPicPr>
            <a:picLocks noChangeAspect="1"/>
          </p:cNvPicPr>
          <p:nvPr/>
        </p:nvPicPr>
        <p:blipFill>
          <a:blip r:embed="rId3" cstate="print"/>
          <a:stretch>
            <a:fillRect/>
          </a:stretch>
        </p:blipFill>
        <p:spPr>
          <a:xfrm>
            <a:off x="3635896" y="2420888"/>
            <a:ext cx="1809750" cy="2533650"/>
          </a:xfrm>
          <a:prstGeom prst="rect">
            <a:avLst/>
          </a:prstGeom>
        </p:spPr>
      </p:pic>
      <p:sp>
        <p:nvSpPr>
          <p:cNvPr id="5" name="TextBox 4"/>
          <p:cNvSpPr txBox="1"/>
          <p:nvPr/>
        </p:nvSpPr>
        <p:spPr>
          <a:xfrm>
            <a:off x="3779912" y="5085184"/>
            <a:ext cx="1470018" cy="369332"/>
          </a:xfrm>
          <a:prstGeom prst="rect">
            <a:avLst/>
          </a:prstGeom>
          <a:noFill/>
        </p:spPr>
        <p:txBody>
          <a:bodyPr wrap="none" rtlCol="0">
            <a:spAutoFit/>
          </a:bodyPr>
          <a:lstStyle/>
          <a:p>
            <a:r>
              <a:rPr lang="ru-RU" dirty="0" smtClean="0"/>
              <a:t>Автопортрет </a:t>
            </a:r>
            <a:endParaRPr lang="ru-RU" dirty="0"/>
          </a:p>
        </p:txBody>
      </p:sp>
      <p:pic>
        <p:nvPicPr>
          <p:cNvPr id="6" name="Рисунок 5" descr="Дюрер магический квадрат.jpg"/>
          <p:cNvPicPr>
            <a:picLocks noChangeAspect="1"/>
          </p:cNvPicPr>
          <p:nvPr/>
        </p:nvPicPr>
        <p:blipFill>
          <a:blip r:embed="rId4" cstate="print"/>
          <a:stretch>
            <a:fillRect/>
          </a:stretch>
        </p:blipFill>
        <p:spPr>
          <a:xfrm>
            <a:off x="6300192" y="1484784"/>
            <a:ext cx="2464494" cy="2520000"/>
          </a:xfrm>
          <a:prstGeom prst="rect">
            <a:avLst/>
          </a:prstGeom>
        </p:spPr>
      </p:pic>
      <p:pic>
        <p:nvPicPr>
          <p:cNvPr id="7" name="Рисунок 6" descr="меланхолия Дюрер.jpg"/>
          <p:cNvPicPr>
            <a:picLocks noChangeAspect="1"/>
          </p:cNvPicPr>
          <p:nvPr/>
        </p:nvPicPr>
        <p:blipFill>
          <a:blip r:embed="rId5" cstate="print"/>
          <a:stretch>
            <a:fillRect/>
          </a:stretch>
        </p:blipFill>
        <p:spPr>
          <a:xfrm>
            <a:off x="467544" y="3717032"/>
            <a:ext cx="2000000" cy="2520000"/>
          </a:xfrm>
          <a:prstGeom prst="rect">
            <a:avLst/>
          </a:prstGeom>
        </p:spPr>
      </p:pic>
      <p:sp>
        <p:nvSpPr>
          <p:cNvPr id="8" name="TextBox 7"/>
          <p:cNvSpPr txBox="1"/>
          <p:nvPr/>
        </p:nvSpPr>
        <p:spPr>
          <a:xfrm>
            <a:off x="683568" y="6309320"/>
            <a:ext cx="1408847" cy="369332"/>
          </a:xfrm>
          <a:prstGeom prst="rect">
            <a:avLst/>
          </a:prstGeom>
          <a:noFill/>
        </p:spPr>
        <p:txBody>
          <a:bodyPr wrap="none" rtlCol="0">
            <a:spAutoFit/>
          </a:bodyPr>
          <a:lstStyle/>
          <a:p>
            <a:r>
              <a:rPr lang="ru-RU" dirty="0" smtClean="0"/>
              <a:t>Меланхолия</a:t>
            </a:r>
            <a:endParaRPr lang="ru-RU" dirty="0"/>
          </a:p>
        </p:txBody>
      </p:sp>
      <p:sp>
        <p:nvSpPr>
          <p:cNvPr id="9" name="TextBox 8"/>
          <p:cNvSpPr txBox="1"/>
          <p:nvPr/>
        </p:nvSpPr>
        <p:spPr>
          <a:xfrm>
            <a:off x="6372200" y="4149080"/>
            <a:ext cx="2208553" cy="369332"/>
          </a:xfrm>
          <a:prstGeom prst="rect">
            <a:avLst/>
          </a:prstGeom>
          <a:noFill/>
        </p:spPr>
        <p:txBody>
          <a:bodyPr wrap="none" rtlCol="0">
            <a:spAutoFit/>
          </a:bodyPr>
          <a:lstStyle/>
          <a:p>
            <a:r>
              <a:rPr lang="ru-RU" dirty="0" smtClean="0"/>
              <a:t>Магический квадрат</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юрер Семь печалей Девы.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юрер Адам и Ева.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юрер портрет молодой веницианской женщины.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юрер оплакивание христа.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1.jpg"/>
          <p:cNvPicPr>
            <a:picLocks noChangeAspect="1"/>
          </p:cNvPicPr>
          <p:nvPr/>
        </p:nvPicPr>
        <p:blipFill>
          <a:blip r:embed="rId3" cstate="print"/>
          <a:srcRect r="1703" b="5260"/>
          <a:stretch>
            <a:fillRect/>
          </a:stretch>
        </p:blipFill>
        <p:spPr>
          <a:xfrm>
            <a:off x="2195736" y="0"/>
            <a:ext cx="4464496" cy="6525344"/>
          </a:xfrm>
          <a:prstGeom prst="rect">
            <a:avLst/>
          </a:prstGeom>
        </p:spPr>
      </p:pic>
      <p:sp>
        <p:nvSpPr>
          <p:cNvPr id="3" name="TextBox 2"/>
          <p:cNvSpPr txBox="1"/>
          <p:nvPr/>
        </p:nvSpPr>
        <p:spPr>
          <a:xfrm>
            <a:off x="3203848" y="6396335"/>
            <a:ext cx="2496324" cy="461665"/>
          </a:xfrm>
          <a:prstGeom prst="rect">
            <a:avLst/>
          </a:prstGeom>
          <a:noFill/>
        </p:spPr>
        <p:txBody>
          <a:bodyPr wrap="none" rtlCol="0">
            <a:spAutoFit/>
          </a:bodyPr>
          <a:lstStyle/>
          <a:p>
            <a:r>
              <a:rPr lang="ru-RU" sz="2400" b="1" dirty="0" smtClean="0">
                <a:solidFill>
                  <a:srgbClr val="FF0000"/>
                </a:solidFill>
              </a:rPr>
              <a:t>Четыре всадника</a:t>
            </a:r>
            <a:endParaRPr lang="ru-RU" sz="2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1275</TotalTime>
  <Words>2110</Words>
  <Application>Microsoft Office PowerPoint</Application>
  <PresentationFormat>Экран (4:3)</PresentationFormat>
  <Paragraphs>118</Paragraphs>
  <Slides>27</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Изобразительное искусство эпохи Возрождения</vt:lpstr>
      <vt:lpstr>Особенности эпохи Возрождения</vt:lpstr>
      <vt:lpstr>ТИТАНЫ ВОЗРОЖДЕНИЯ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Микеланджело Буонарроти 1475 - 1564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Изобразительное искусство эпохи Возрождения</dc:title>
  <dc:creator>Принцесса</dc:creator>
  <cp:lastModifiedBy>Admin</cp:lastModifiedBy>
  <cp:revision>72</cp:revision>
  <dcterms:created xsi:type="dcterms:W3CDTF">2011-10-30T14:20:20Z</dcterms:created>
  <dcterms:modified xsi:type="dcterms:W3CDTF">2011-11-06T20:43:12Z</dcterms:modified>
</cp:coreProperties>
</file>