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sldIdLst>
    <p:sldId id="256" r:id="rId2"/>
    <p:sldId id="271" r:id="rId3"/>
    <p:sldId id="272" r:id="rId4"/>
    <p:sldId id="273" r:id="rId5"/>
    <p:sldId id="258" r:id="rId6"/>
    <p:sldId id="269" r:id="rId7"/>
    <p:sldId id="276" r:id="rId8"/>
    <p:sldId id="259" r:id="rId9"/>
    <p:sldId id="279" r:id="rId10"/>
    <p:sldId id="280" r:id="rId11"/>
    <p:sldId id="281" r:id="rId12"/>
    <p:sldId id="282" r:id="rId13"/>
    <p:sldId id="287" r:id="rId14"/>
    <p:sldId id="290" r:id="rId15"/>
    <p:sldId id="288" r:id="rId16"/>
    <p:sldId id="260" r:id="rId17"/>
    <p:sldId id="293" r:id="rId18"/>
    <p:sldId id="266" r:id="rId19"/>
    <p:sldId id="267" r:id="rId20"/>
    <p:sldId id="26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ECAC-0DA6-43CE-A8BF-49F9483C15F7}" type="datetimeFigureOut">
              <a:rPr lang="ru-RU" smtClean="0"/>
              <a:pPr/>
              <a:t>01.01.2012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7EE79-56FF-4674-8FAD-08528C1212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ECAC-0DA6-43CE-A8BF-49F9483C15F7}" type="datetimeFigureOut">
              <a:rPr lang="ru-RU" smtClean="0"/>
              <a:pPr/>
              <a:t>01.01.2012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7EE79-56FF-4674-8FAD-08528C1212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ECAC-0DA6-43CE-A8BF-49F9483C15F7}" type="datetimeFigureOut">
              <a:rPr lang="ru-RU" smtClean="0"/>
              <a:pPr/>
              <a:t>01.01.2012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7EE79-56FF-4674-8FAD-08528C1212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F10F0061-D685-4E7F-A1E3-3D531D75D2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ECAC-0DA6-43CE-A8BF-49F9483C15F7}" type="datetimeFigureOut">
              <a:rPr lang="ru-RU" smtClean="0"/>
              <a:pPr/>
              <a:t>01.01.2012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7EE79-56FF-4674-8FAD-08528C1212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ECAC-0DA6-43CE-A8BF-49F9483C15F7}" type="datetimeFigureOut">
              <a:rPr lang="ru-RU" smtClean="0"/>
              <a:pPr/>
              <a:t>01.01.2012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7EE79-56FF-4674-8FAD-08528C1212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ECAC-0DA6-43CE-A8BF-49F9483C15F7}" type="datetimeFigureOut">
              <a:rPr lang="ru-RU" smtClean="0"/>
              <a:pPr/>
              <a:t>01.01.2012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7EE79-56FF-4674-8FAD-08528C1212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ECAC-0DA6-43CE-A8BF-49F9483C15F7}" type="datetimeFigureOut">
              <a:rPr lang="ru-RU" smtClean="0"/>
              <a:pPr/>
              <a:t>01.01.2012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7EE79-56FF-4674-8FAD-08528C1212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ECAC-0DA6-43CE-A8BF-49F9483C15F7}" type="datetimeFigureOut">
              <a:rPr lang="ru-RU" smtClean="0"/>
              <a:pPr/>
              <a:t>01.01.2012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7EE79-56FF-4674-8FAD-08528C1212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ECAC-0DA6-43CE-A8BF-49F9483C15F7}" type="datetimeFigureOut">
              <a:rPr lang="ru-RU" smtClean="0"/>
              <a:pPr/>
              <a:t>01.01.2012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7EE79-56FF-4674-8FAD-08528C1212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ECAC-0DA6-43CE-A8BF-49F9483C15F7}" type="datetimeFigureOut">
              <a:rPr lang="ru-RU" smtClean="0"/>
              <a:pPr/>
              <a:t>01.01.2012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7EE79-56FF-4674-8FAD-08528C1212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ECAC-0DA6-43CE-A8BF-49F9483C15F7}" type="datetimeFigureOut">
              <a:rPr lang="ru-RU" smtClean="0"/>
              <a:pPr/>
              <a:t>01.01.2012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7EE79-56FF-4674-8FAD-08528C1212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3ECAC-0DA6-43CE-A8BF-49F9483C15F7}" type="datetimeFigureOut">
              <a:rPr lang="ru-RU" smtClean="0"/>
              <a:pPr/>
              <a:t>01.01.2012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7EE79-56FF-4674-8FAD-08528C1212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0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4857784"/>
          </a:xfrm>
        </p:spPr>
        <p:txBody>
          <a:bodyPr>
            <a:noAutofit/>
          </a:bodyPr>
          <a:lstStyle/>
          <a:p>
            <a:r>
              <a:rPr lang="ru-RU" sz="6600" dirty="0" err="1" smtClean="0">
                <a:solidFill>
                  <a:srgbClr val="C00000"/>
                </a:solidFill>
                <a:latin typeface="Georgia" pitchFamily="18" charset="0"/>
              </a:rPr>
              <a:t>Фа</a:t>
            </a:r>
            <a:r>
              <a:rPr lang="ru-RU" sz="6600" dirty="0" err="1" smtClean="0">
                <a:solidFill>
                  <a:srgbClr val="C00000"/>
                </a:solidFill>
                <a:latin typeface="Calibri"/>
              </a:rPr>
              <a:t>́</a:t>
            </a:r>
            <a:r>
              <a:rPr lang="ru-RU" sz="6600" dirty="0" err="1" smtClean="0">
                <a:solidFill>
                  <a:srgbClr val="C00000"/>
                </a:solidFill>
                <a:latin typeface="Georgia" pitchFamily="18" charset="0"/>
              </a:rPr>
              <a:t>кторы</a:t>
            </a:r>
            <a:r>
              <a:rPr lang="ru-RU" sz="6600" dirty="0" smtClean="0">
                <a:solidFill>
                  <a:srgbClr val="C00000"/>
                </a:solidFill>
                <a:latin typeface="Georgia" pitchFamily="18" charset="0"/>
              </a:rPr>
              <a:t>, </a:t>
            </a:r>
            <a:r>
              <a:rPr lang="ru-RU" sz="6600" dirty="0" err="1" smtClean="0">
                <a:solidFill>
                  <a:srgbClr val="C00000"/>
                </a:solidFill>
                <a:latin typeface="Georgia" pitchFamily="18" charset="0"/>
              </a:rPr>
              <a:t>влия</a:t>
            </a:r>
            <a:r>
              <a:rPr lang="ru-RU" sz="6600" dirty="0" err="1" smtClean="0">
                <a:solidFill>
                  <a:srgbClr val="C00000"/>
                </a:solidFill>
                <a:latin typeface="Calibri"/>
              </a:rPr>
              <a:t>́</a:t>
            </a:r>
            <a:r>
              <a:rPr lang="ru-RU" sz="6600" dirty="0" err="1" smtClean="0">
                <a:solidFill>
                  <a:srgbClr val="C00000"/>
                </a:solidFill>
                <a:latin typeface="Georgia" pitchFamily="18" charset="0"/>
              </a:rPr>
              <a:t>ющие</a:t>
            </a:r>
            <a:r>
              <a:rPr lang="ru-RU" sz="6600" dirty="0" smtClean="0">
                <a:solidFill>
                  <a:srgbClr val="C00000"/>
                </a:solidFill>
                <a:latin typeface="Georgia" pitchFamily="18" charset="0"/>
              </a:rPr>
              <a:t> на </a:t>
            </a:r>
            <a:r>
              <a:rPr lang="ru-RU" sz="6600" dirty="0" err="1" smtClean="0">
                <a:solidFill>
                  <a:srgbClr val="C00000"/>
                </a:solidFill>
                <a:latin typeface="Georgia" pitchFamily="18" charset="0"/>
              </a:rPr>
              <a:t>ско</a:t>
            </a:r>
            <a:r>
              <a:rPr lang="ru-RU" sz="6600" dirty="0" err="1" smtClean="0">
                <a:solidFill>
                  <a:srgbClr val="C00000"/>
                </a:solidFill>
                <a:latin typeface="Calibri"/>
              </a:rPr>
              <a:t>́</a:t>
            </a:r>
            <a:r>
              <a:rPr lang="ru-RU" sz="6600" dirty="0" err="1" smtClean="0">
                <a:solidFill>
                  <a:srgbClr val="C00000"/>
                </a:solidFill>
                <a:latin typeface="Georgia" pitchFamily="18" charset="0"/>
              </a:rPr>
              <a:t>рость</a:t>
            </a:r>
            <a:r>
              <a:rPr lang="ru-RU" sz="6600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ru-RU" sz="6600" dirty="0" err="1" smtClean="0">
                <a:solidFill>
                  <a:srgbClr val="C00000"/>
                </a:solidFill>
                <a:latin typeface="Georgia" pitchFamily="18" charset="0"/>
              </a:rPr>
              <a:t>хими</a:t>
            </a:r>
            <a:r>
              <a:rPr lang="ru-RU" sz="6600" dirty="0" err="1" smtClean="0">
                <a:solidFill>
                  <a:srgbClr val="C00000"/>
                </a:solidFill>
                <a:latin typeface="Calibri"/>
              </a:rPr>
              <a:t>́</a:t>
            </a:r>
            <a:r>
              <a:rPr lang="ru-RU" sz="6600" dirty="0" err="1" smtClean="0">
                <a:solidFill>
                  <a:srgbClr val="C00000"/>
                </a:solidFill>
                <a:latin typeface="Georgia" pitchFamily="18" charset="0"/>
              </a:rPr>
              <a:t>ческих</a:t>
            </a:r>
            <a:r>
              <a:rPr lang="ru-RU" sz="6600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ru-RU" sz="6600" dirty="0" err="1" smtClean="0">
                <a:solidFill>
                  <a:srgbClr val="C00000"/>
                </a:solidFill>
                <a:latin typeface="Georgia" pitchFamily="18" charset="0"/>
              </a:rPr>
              <a:t>реа</a:t>
            </a:r>
            <a:r>
              <a:rPr lang="ru-RU" sz="6600" dirty="0" err="1" smtClean="0">
                <a:solidFill>
                  <a:srgbClr val="C00000"/>
                </a:solidFill>
                <a:latin typeface="Calibri"/>
              </a:rPr>
              <a:t>́</a:t>
            </a:r>
            <a:r>
              <a:rPr lang="ru-RU" sz="6600" dirty="0" err="1" smtClean="0">
                <a:solidFill>
                  <a:srgbClr val="C00000"/>
                </a:solidFill>
                <a:latin typeface="Georgia" pitchFamily="18" charset="0"/>
              </a:rPr>
              <a:t>кций</a:t>
            </a:r>
            <a:endParaRPr lang="ru-RU" sz="6600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57158" y="0"/>
            <a:ext cx="8358246" cy="1500174"/>
          </a:xfrm>
        </p:spPr>
        <p:txBody>
          <a:bodyPr>
            <a:noAutofit/>
          </a:bodyPr>
          <a:lstStyle/>
          <a:p>
            <a:pPr marL="742950" indent="-742950"/>
            <a:r>
              <a:rPr lang="ru-RU" sz="4800" b="1" dirty="0" smtClean="0">
                <a:solidFill>
                  <a:srgbClr val="C00000"/>
                </a:solidFill>
                <a:cs typeface="Arial" charset="0"/>
              </a:rPr>
              <a:t/>
            </a:r>
            <a:br>
              <a:rPr lang="ru-RU" sz="4800" b="1" dirty="0" smtClean="0">
                <a:solidFill>
                  <a:srgbClr val="C00000"/>
                </a:solidFill>
                <a:cs typeface="Arial" charset="0"/>
              </a:rPr>
            </a:br>
            <a:r>
              <a:rPr lang="ru-RU" sz="4800" b="1" dirty="0" smtClean="0">
                <a:solidFill>
                  <a:srgbClr val="C00000"/>
                </a:solidFill>
                <a:cs typeface="Arial" charset="0"/>
              </a:rPr>
              <a:t>3. </a:t>
            </a:r>
            <a:r>
              <a:rPr lang="ru-RU" sz="4800" b="1" dirty="0" err="1" smtClean="0">
                <a:solidFill>
                  <a:srgbClr val="C00000"/>
                </a:solidFill>
                <a:cs typeface="Arial" charset="0"/>
              </a:rPr>
              <a:t>Влия</a:t>
            </a:r>
            <a:r>
              <a:rPr lang="ru-RU" sz="4800" b="1" dirty="0" err="1" smtClean="0">
                <a:solidFill>
                  <a:srgbClr val="C00000"/>
                </a:solidFill>
                <a:latin typeface="Calibri"/>
                <a:cs typeface="Arial" charset="0"/>
              </a:rPr>
              <a:t>́</a:t>
            </a:r>
            <a:r>
              <a:rPr lang="ru-RU" sz="4800" b="1" dirty="0" err="1" smtClean="0">
                <a:solidFill>
                  <a:srgbClr val="C00000"/>
                </a:solidFill>
                <a:cs typeface="Arial" charset="0"/>
              </a:rPr>
              <a:t>ние</a:t>
            </a:r>
            <a:r>
              <a:rPr lang="ru-RU" sz="4800" b="1" dirty="0" smtClean="0">
                <a:solidFill>
                  <a:srgbClr val="C00000"/>
                </a:solidFill>
                <a:cs typeface="Arial" charset="0"/>
              </a:rPr>
              <a:t> </a:t>
            </a:r>
            <a:r>
              <a:rPr lang="ru-RU" sz="4800" b="1" dirty="0" err="1" smtClean="0">
                <a:solidFill>
                  <a:srgbClr val="C00000"/>
                </a:solidFill>
                <a:cs typeface="Arial" charset="0"/>
              </a:rPr>
              <a:t>температу</a:t>
            </a:r>
            <a:r>
              <a:rPr lang="ru-RU" sz="4800" b="1" dirty="0" err="1" smtClean="0">
                <a:solidFill>
                  <a:srgbClr val="C00000"/>
                </a:solidFill>
                <a:latin typeface="Calibri"/>
                <a:cs typeface="Arial" charset="0"/>
              </a:rPr>
              <a:t>́</a:t>
            </a:r>
            <a:r>
              <a:rPr lang="ru-RU" sz="4800" b="1" dirty="0" err="1" smtClean="0">
                <a:solidFill>
                  <a:srgbClr val="C00000"/>
                </a:solidFill>
                <a:cs typeface="Arial" charset="0"/>
              </a:rPr>
              <a:t>ры</a:t>
            </a:r>
            <a:r>
              <a:rPr lang="ru-RU" sz="4800" b="1" dirty="0" smtClean="0">
                <a:solidFill>
                  <a:srgbClr val="C00000"/>
                </a:solidFill>
                <a:cs typeface="Arial" charset="0"/>
              </a:rPr>
              <a:t>.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8715436" cy="5214950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Используемые вещества: </a:t>
            </a:r>
          </a:p>
          <a:p>
            <a:pPr algn="l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а) Оксид меди и серная кислота при комнатной температуре</a:t>
            </a:r>
          </a:p>
          <a:p>
            <a:pPr algn="l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б)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Оксид меди и серная кислота при нагревании</a:t>
            </a:r>
            <a:endParaRPr lang="ru-RU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l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Вывод: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При нагревании скорость химической реакции повышается.</a:t>
            </a:r>
            <a:endParaRPr lang="ru-RU" sz="4000" b="1" dirty="0" smtClean="0">
              <a:solidFill>
                <a:schemeClr val="accent2">
                  <a:lumMod val="50000"/>
                </a:schemeClr>
              </a:solidFill>
              <a:cs typeface="Arial" charset="0"/>
            </a:endParaRPr>
          </a:p>
          <a:p>
            <a:pPr algn="l"/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928802"/>
          </a:xfrm>
        </p:spPr>
        <p:txBody>
          <a:bodyPr>
            <a:noAutofit/>
          </a:bodyPr>
          <a:lstStyle/>
          <a:p>
            <a:pPr marL="742950" indent="-742950"/>
            <a:r>
              <a:rPr lang="ru-RU" sz="4800" b="1" dirty="0" smtClean="0">
                <a:solidFill>
                  <a:srgbClr val="C00000"/>
                </a:solidFill>
                <a:cs typeface="Arial" charset="0"/>
              </a:rPr>
              <a:t>4. </a:t>
            </a:r>
            <a:r>
              <a:rPr lang="ru-RU" sz="4800" b="1" dirty="0" err="1" smtClean="0">
                <a:solidFill>
                  <a:srgbClr val="C00000"/>
                </a:solidFill>
                <a:cs typeface="Arial" charset="0"/>
              </a:rPr>
              <a:t>Пло</a:t>
            </a:r>
            <a:r>
              <a:rPr lang="ru-RU" sz="4800" b="1" dirty="0" err="1" smtClean="0">
                <a:solidFill>
                  <a:srgbClr val="C00000"/>
                </a:solidFill>
                <a:latin typeface="Calibri"/>
                <a:cs typeface="Arial" charset="0"/>
              </a:rPr>
              <a:t>́</a:t>
            </a:r>
            <a:r>
              <a:rPr lang="ru-RU" sz="4800" b="1" dirty="0" err="1" smtClean="0">
                <a:solidFill>
                  <a:srgbClr val="C00000"/>
                </a:solidFill>
                <a:cs typeface="Arial" charset="0"/>
              </a:rPr>
              <a:t>щадь</a:t>
            </a:r>
            <a:r>
              <a:rPr lang="ru-RU" sz="4800" b="1" dirty="0" smtClean="0">
                <a:solidFill>
                  <a:srgbClr val="C00000"/>
                </a:solidFill>
                <a:cs typeface="Arial" charset="0"/>
              </a:rPr>
              <a:t> поверхности </a:t>
            </a:r>
            <a:r>
              <a:rPr lang="ru-RU" sz="4800" b="1" dirty="0" err="1" smtClean="0">
                <a:solidFill>
                  <a:srgbClr val="C00000"/>
                </a:solidFill>
                <a:cs typeface="Arial" charset="0"/>
              </a:rPr>
              <a:t>реаги</a:t>
            </a:r>
            <a:r>
              <a:rPr lang="ru-RU" sz="4800" b="1" dirty="0" err="1" smtClean="0">
                <a:solidFill>
                  <a:srgbClr val="C00000"/>
                </a:solidFill>
                <a:latin typeface="Calibri"/>
                <a:cs typeface="Arial" charset="0"/>
              </a:rPr>
              <a:t>́</a:t>
            </a:r>
            <a:r>
              <a:rPr lang="ru-RU" sz="4800" b="1" dirty="0" err="1" smtClean="0">
                <a:solidFill>
                  <a:srgbClr val="C00000"/>
                </a:solidFill>
                <a:cs typeface="Arial" charset="0"/>
              </a:rPr>
              <a:t>рующих</a:t>
            </a:r>
            <a:r>
              <a:rPr lang="ru-RU" sz="4800" b="1" dirty="0" smtClean="0">
                <a:solidFill>
                  <a:srgbClr val="C00000"/>
                </a:solidFill>
                <a:cs typeface="Arial" charset="0"/>
              </a:rPr>
              <a:t> </a:t>
            </a:r>
            <a:r>
              <a:rPr lang="ru-RU" sz="4800" b="1" dirty="0" err="1" smtClean="0">
                <a:solidFill>
                  <a:srgbClr val="C00000"/>
                </a:solidFill>
                <a:cs typeface="Arial" charset="0"/>
              </a:rPr>
              <a:t>веще</a:t>
            </a:r>
            <a:r>
              <a:rPr lang="ru-RU" sz="4800" b="1" dirty="0" err="1" smtClean="0">
                <a:solidFill>
                  <a:srgbClr val="C00000"/>
                </a:solidFill>
                <a:latin typeface="Calibri"/>
                <a:cs typeface="Arial" charset="0"/>
              </a:rPr>
              <a:t>́</a:t>
            </a:r>
            <a:r>
              <a:rPr lang="ru-RU" sz="4800" b="1" dirty="0" err="1" smtClean="0">
                <a:solidFill>
                  <a:srgbClr val="C00000"/>
                </a:solidFill>
                <a:cs typeface="Arial" charset="0"/>
              </a:rPr>
              <a:t>ств</a:t>
            </a:r>
            <a:r>
              <a:rPr lang="ru-RU" sz="4800" b="1" dirty="0" smtClean="0">
                <a:solidFill>
                  <a:srgbClr val="C00000"/>
                </a:solidFill>
                <a:cs typeface="Arial" charset="0"/>
              </a:rPr>
              <a:t>.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42844" y="1500174"/>
            <a:ext cx="8858312" cy="5143536"/>
          </a:xfrm>
        </p:spPr>
        <p:txBody>
          <a:bodyPr>
            <a:normAutofit lnSpcReduction="10000"/>
          </a:bodyPr>
          <a:lstStyle/>
          <a:p>
            <a:pPr algn="l"/>
            <a:endParaRPr lang="ru-RU" sz="4000" b="1" dirty="0" smtClean="0">
              <a:solidFill>
                <a:schemeClr val="accent2">
                  <a:lumMod val="50000"/>
                </a:schemeClr>
              </a:solidFill>
              <a:cs typeface="Arial" charset="0"/>
            </a:endParaRPr>
          </a:p>
          <a:p>
            <a:pPr algn="l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Используемые вещества: </a:t>
            </a:r>
          </a:p>
          <a:p>
            <a:pPr algn="l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а) Мел и соляная кислота</a:t>
            </a:r>
          </a:p>
          <a:p>
            <a:pPr algn="l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б) Мрамор и соляная кислота</a:t>
            </a:r>
          </a:p>
          <a:p>
            <a:pPr lvl="0" algn="l" fontAlgn="base">
              <a:spcAft>
                <a:spcPct val="0"/>
              </a:spcAft>
              <a:buClr>
                <a:schemeClr val="hlink"/>
              </a:buClr>
              <a:buSzPct val="80000"/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Вывод: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Чем больше площадь поверхности реагирующих веществ, тем выше скорость химической реакции.</a:t>
            </a:r>
          </a:p>
          <a:p>
            <a:pPr lvl="0" algn="l"/>
            <a:endParaRPr lang="ru-RU" sz="4000" b="1" dirty="0" smtClean="0">
              <a:solidFill>
                <a:schemeClr val="accent2">
                  <a:lumMod val="50000"/>
                </a:schemeClr>
              </a:solidFill>
              <a:cs typeface="Arial" charset="0"/>
            </a:endParaRPr>
          </a:p>
          <a:p>
            <a:pPr algn="l"/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358246" cy="1500174"/>
          </a:xfrm>
        </p:spPr>
        <p:txBody>
          <a:bodyPr>
            <a:noAutofit/>
          </a:bodyPr>
          <a:lstStyle/>
          <a:p>
            <a:pPr marL="742950" indent="-742950"/>
            <a:r>
              <a:rPr lang="ru-RU" b="1" dirty="0" smtClean="0">
                <a:solidFill>
                  <a:srgbClr val="C00000"/>
                </a:solidFill>
                <a:cs typeface="Arial" charset="0"/>
              </a:rPr>
              <a:t>5. </a:t>
            </a:r>
            <a:r>
              <a:rPr lang="ru-RU" b="1" dirty="0" err="1" smtClean="0">
                <a:solidFill>
                  <a:srgbClr val="C00000"/>
                </a:solidFill>
                <a:cs typeface="Arial" charset="0"/>
              </a:rPr>
              <a:t>Прису</a:t>
            </a:r>
            <a:r>
              <a:rPr lang="ru-RU" b="1" dirty="0" err="1" smtClean="0">
                <a:solidFill>
                  <a:srgbClr val="C00000"/>
                </a:solidFill>
                <a:latin typeface="Calibri"/>
                <a:cs typeface="Arial" charset="0"/>
              </a:rPr>
              <a:t>́</a:t>
            </a:r>
            <a:r>
              <a:rPr lang="ru-RU" b="1" dirty="0" err="1" smtClean="0">
                <a:solidFill>
                  <a:srgbClr val="C00000"/>
                </a:solidFill>
                <a:cs typeface="Arial" charset="0"/>
              </a:rPr>
              <a:t>тствие</a:t>
            </a:r>
            <a:r>
              <a:rPr lang="ru-RU" b="1" dirty="0" smtClean="0">
                <a:solidFill>
                  <a:srgbClr val="C00000"/>
                </a:solidFill>
                <a:cs typeface="Arial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cs typeface="Arial" charset="0"/>
              </a:rPr>
              <a:t>катализа</a:t>
            </a:r>
            <a:r>
              <a:rPr lang="ru-RU" b="1" dirty="0" err="1" smtClean="0">
                <a:solidFill>
                  <a:srgbClr val="C00000"/>
                </a:solidFill>
                <a:latin typeface="Calibri"/>
                <a:cs typeface="Arial" charset="0"/>
              </a:rPr>
              <a:t>́</a:t>
            </a:r>
            <a:r>
              <a:rPr lang="ru-RU" b="1" dirty="0" err="1" smtClean="0">
                <a:solidFill>
                  <a:srgbClr val="C00000"/>
                </a:solidFill>
                <a:cs typeface="Arial" charset="0"/>
              </a:rPr>
              <a:t>тора</a:t>
            </a:r>
            <a:r>
              <a:rPr lang="ru-RU" b="1" dirty="0" smtClean="0">
                <a:solidFill>
                  <a:srgbClr val="C00000"/>
                </a:solidFill>
                <a:cs typeface="Arial" charset="0"/>
              </a:rPr>
              <a:t>.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85720" y="1428736"/>
            <a:ext cx="8715436" cy="5214950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Используемые вещества: </a:t>
            </a:r>
          </a:p>
          <a:p>
            <a:pPr algn="l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а) </a:t>
            </a:r>
            <a:r>
              <a:rPr lang="ru-RU" sz="4000" b="1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Пероксид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водорода</a:t>
            </a:r>
          </a:p>
          <a:p>
            <a:pPr algn="l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б) </a:t>
            </a:r>
            <a:r>
              <a:rPr lang="ru-RU" sz="4000" b="1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Пероксид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водорода и оксид марганца</a:t>
            </a:r>
            <a:endParaRPr lang="ru-RU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l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Вывод: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Присутствие катализатора увеличивает скорость химической реакции.</a:t>
            </a:r>
            <a:endParaRPr lang="ru-RU" sz="4000" b="1" dirty="0" smtClean="0">
              <a:solidFill>
                <a:schemeClr val="accent2">
                  <a:lumMod val="50000"/>
                </a:schemeClr>
              </a:solidFill>
              <a:cs typeface="Arial" charset="0"/>
            </a:endParaRPr>
          </a:p>
          <a:p>
            <a:pPr algn="l"/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357166"/>
            <a:ext cx="9001156" cy="6286520"/>
          </a:xfrm>
        </p:spPr>
        <p:txBody>
          <a:bodyPr>
            <a:normAutofit fontScale="92500"/>
          </a:bodyPr>
          <a:lstStyle/>
          <a:p>
            <a:pPr marL="914400" indent="-914400" algn="l">
              <a:buFont typeface="+mj-lt"/>
              <a:buAutoNum type="arabicPeriod"/>
            </a:pPr>
            <a:endParaRPr lang="ru-RU" sz="5400" b="1" dirty="0" smtClean="0">
              <a:solidFill>
                <a:srgbClr val="C00000"/>
              </a:solidFill>
            </a:endParaRPr>
          </a:p>
          <a:p>
            <a:pPr marL="914400" indent="-914400" algn="l">
              <a:buFont typeface="+mj-lt"/>
              <a:buAutoNum type="arabicPeriod"/>
            </a:pPr>
            <a:r>
              <a:rPr lang="ru-RU" sz="6000" b="1" dirty="0" smtClean="0">
                <a:solidFill>
                  <a:srgbClr val="C00000"/>
                </a:solidFill>
              </a:rPr>
              <a:t>Что такое </a:t>
            </a:r>
            <a:r>
              <a:rPr lang="ru-RU" sz="6000" b="1" dirty="0" err="1" smtClean="0">
                <a:solidFill>
                  <a:srgbClr val="C00000"/>
                </a:solidFill>
              </a:rPr>
              <a:t>катализа</a:t>
            </a:r>
            <a:r>
              <a:rPr lang="ru-RU" sz="6000" b="1" dirty="0" err="1" smtClean="0">
                <a:solidFill>
                  <a:srgbClr val="C00000"/>
                </a:solidFill>
                <a:latin typeface="Calibri"/>
              </a:rPr>
              <a:t>́</a:t>
            </a:r>
            <a:r>
              <a:rPr lang="ru-RU" sz="6000" b="1" dirty="0" err="1" smtClean="0">
                <a:solidFill>
                  <a:srgbClr val="C00000"/>
                </a:solidFill>
              </a:rPr>
              <a:t>торы</a:t>
            </a:r>
            <a:r>
              <a:rPr lang="ru-RU" sz="6000" b="1" dirty="0" smtClean="0">
                <a:solidFill>
                  <a:srgbClr val="C00000"/>
                </a:solidFill>
              </a:rPr>
              <a:t>?</a:t>
            </a:r>
          </a:p>
          <a:p>
            <a:pPr marL="914400" indent="-914400" algn="l">
              <a:buAutoNum type="arabicPeriod"/>
            </a:pPr>
            <a:endParaRPr lang="ru-RU" sz="6000" dirty="0" smtClean="0">
              <a:solidFill>
                <a:schemeClr val="accent2">
                  <a:lumMod val="75000"/>
                </a:schemeClr>
              </a:solidFill>
              <a:cs typeface="Arial" charset="0"/>
            </a:endParaRPr>
          </a:p>
          <a:p>
            <a:pPr algn="l"/>
            <a:r>
              <a:rPr lang="ru-RU" sz="6000" b="1" dirty="0" smtClean="0">
                <a:solidFill>
                  <a:srgbClr val="C00000"/>
                </a:solidFill>
              </a:rPr>
              <a:t>2.  Какие реакции называют   </a:t>
            </a:r>
          </a:p>
          <a:p>
            <a:pPr algn="l"/>
            <a:r>
              <a:rPr lang="ru-RU" sz="6000" b="1" dirty="0" smtClean="0">
                <a:solidFill>
                  <a:srgbClr val="C00000"/>
                </a:solidFill>
              </a:rPr>
              <a:t>                   </a:t>
            </a:r>
            <a:r>
              <a:rPr lang="ru-RU" sz="6000" b="1" dirty="0" err="1" smtClean="0">
                <a:solidFill>
                  <a:srgbClr val="C00000"/>
                </a:solidFill>
              </a:rPr>
              <a:t>каталити</a:t>
            </a:r>
            <a:r>
              <a:rPr lang="ru-RU" sz="6000" b="1" dirty="0" err="1" smtClean="0">
                <a:solidFill>
                  <a:srgbClr val="C00000"/>
                </a:solidFill>
                <a:latin typeface="Calibri"/>
              </a:rPr>
              <a:t>́</a:t>
            </a:r>
            <a:r>
              <a:rPr lang="ru-RU" sz="6000" b="1" dirty="0" err="1" smtClean="0">
                <a:solidFill>
                  <a:srgbClr val="C00000"/>
                </a:solidFill>
              </a:rPr>
              <a:t>ческими</a:t>
            </a:r>
            <a:r>
              <a:rPr lang="ru-RU" sz="6000" b="1" dirty="0" smtClean="0">
                <a:solidFill>
                  <a:srgbClr val="C00000"/>
                </a:solidFill>
              </a:rPr>
              <a:t>?</a:t>
            </a:r>
          </a:p>
          <a:p>
            <a:pPr algn="l"/>
            <a:endParaRPr lang="ru-RU" sz="6000" b="1" dirty="0" smtClean="0">
              <a:solidFill>
                <a:srgbClr val="C00000"/>
              </a:solidFill>
            </a:endParaRPr>
          </a:p>
          <a:p>
            <a:pPr algn="l"/>
            <a:endParaRPr lang="ru-RU" sz="5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357166"/>
            <a:ext cx="9144000" cy="1285884"/>
          </a:xfrm>
        </p:spPr>
        <p:txBody>
          <a:bodyPr>
            <a:noAutofit/>
          </a:bodyPr>
          <a:lstStyle/>
          <a:p>
            <a:pPr marL="742950" indent="-742950"/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sz="5400" b="1" dirty="0" smtClean="0">
                <a:solidFill>
                  <a:srgbClr val="C00000"/>
                </a:solidFill>
              </a:rPr>
              <a:t>1.Что такое </a:t>
            </a:r>
            <a:r>
              <a:rPr lang="ru-RU" sz="5400" b="1" dirty="0" err="1" smtClean="0">
                <a:solidFill>
                  <a:srgbClr val="C00000"/>
                </a:solidFill>
              </a:rPr>
              <a:t>катализа</a:t>
            </a:r>
            <a:r>
              <a:rPr lang="ru-RU" sz="5400" b="1" dirty="0" err="1" smtClean="0">
                <a:solidFill>
                  <a:srgbClr val="C00000"/>
                </a:solidFill>
                <a:latin typeface="Calibri"/>
              </a:rPr>
              <a:t>́</a:t>
            </a:r>
            <a:r>
              <a:rPr lang="ru-RU" sz="5400" b="1" dirty="0" err="1" smtClean="0">
                <a:solidFill>
                  <a:srgbClr val="C00000"/>
                </a:solidFill>
              </a:rPr>
              <a:t>торы</a:t>
            </a:r>
            <a:r>
              <a:rPr lang="ru-RU" sz="5400" b="1" dirty="0" smtClean="0">
                <a:solidFill>
                  <a:srgbClr val="C00000"/>
                </a:solidFill>
              </a:rPr>
              <a:t>?</a:t>
            </a:r>
            <a:r>
              <a:rPr lang="ru-RU" sz="5400" dirty="0" smtClean="0">
                <a:solidFill>
                  <a:srgbClr val="C00000"/>
                </a:solidFill>
              </a:rPr>
              <a:t> </a:t>
            </a:r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/>
            </a:r>
            <a:br>
              <a:rPr lang="ru-RU" sz="6000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</a:br>
            <a:endParaRPr lang="ru-RU" sz="60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85720" y="2428868"/>
            <a:ext cx="8501122" cy="3714776"/>
          </a:xfrm>
        </p:spPr>
        <p:txBody>
          <a:bodyPr>
            <a:normAutofit/>
          </a:bodyPr>
          <a:lstStyle/>
          <a:p>
            <a:pPr algn="l"/>
            <a:endParaRPr lang="ru-RU" sz="4000" b="1" dirty="0" smtClean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  <a:p>
            <a:r>
              <a:rPr lang="ru-RU" sz="4000" b="1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Катализа</a:t>
            </a:r>
            <a:r>
              <a:rPr lang="ru-RU" sz="4000" b="1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cs typeface="Arial" charset="0"/>
              </a:rPr>
              <a:t>́</a:t>
            </a:r>
            <a:r>
              <a:rPr lang="ru-RU" sz="4000" b="1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торы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– это вещества, которые изменяют скорость химической реакции, но сами при этом  не расходуются.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42844" y="428604"/>
            <a:ext cx="8572560" cy="2357454"/>
          </a:xfrm>
        </p:spPr>
        <p:txBody>
          <a:bodyPr>
            <a:noAutofit/>
          </a:bodyPr>
          <a:lstStyle/>
          <a:p>
            <a:pPr marL="742950" indent="-742950"/>
            <a:r>
              <a:rPr lang="ru-RU" dirty="0" smtClean="0">
                <a:solidFill>
                  <a:srgbClr val="C00000"/>
                </a:solidFill>
              </a:rPr>
              <a:t>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 </a:t>
            </a:r>
            <a:r>
              <a:rPr lang="ru-RU" sz="5400" b="1" dirty="0" smtClean="0">
                <a:solidFill>
                  <a:srgbClr val="C00000"/>
                </a:solidFill>
              </a:rPr>
              <a:t>2. Какие реакции называют </a:t>
            </a:r>
            <a:r>
              <a:rPr lang="ru-RU" sz="5400" b="1" dirty="0" err="1" smtClean="0">
                <a:solidFill>
                  <a:srgbClr val="C00000"/>
                </a:solidFill>
              </a:rPr>
              <a:t>каталити</a:t>
            </a:r>
            <a:r>
              <a:rPr lang="ru-RU" sz="5400" b="1" dirty="0" err="1" smtClean="0">
                <a:solidFill>
                  <a:srgbClr val="C00000"/>
                </a:solidFill>
                <a:latin typeface="Calibri"/>
              </a:rPr>
              <a:t>́</a:t>
            </a:r>
            <a:r>
              <a:rPr lang="ru-RU" sz="5400" b="1" dirty="0" err="1" smtClean="0">
                <a:solidFill>
                  <a:srgbClr val="C00000"/>
                </a:solidFill>
              </a:rPr>
              <a:t>ческими</a:t>
            </a:r>
            <a:r>
              <a:rPr lang="ru-RU" sz="5400" b="1" dirty="0" smtClean="0">
                <a:solidFill>
                  <a:srgbClr val="C00000"/>
                </a:solidFill>
              </a:rPr>
              <a:t>?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85720" y="2285992"/>
            <a:ext cx="8715436" cy="4357694"/>
          </a:xfrm>
        </p:spPr>
        <p:txBody>
          <a:bodyPr>
            <a:normAutofit/>
          </a:bodyPr>
          <a:lstStyle/>
          <a:p>
            <a:pPr algn="l"/>
            <a:endParaRPr lang="ru-RU" sz="4000" b="1" dirty="0" smtClean="0">
              <a:solidFill>
                <a:srgbClr val="C00000"/>
              </a:solidFill>
              <a:cs typeface="Arial" charset="0"/>
            </a:endParaRPr>
          </a:p>
          <a:p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Реакции, которые протекают  в присутствии катализатора называют </a:t>
            </a:r>
            <a:r>
              <a:rPr lang="ru-RU" sz="4800" b="1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каталити</a:t>
            </a:r>
            <a:r>
              <a:rPr lang="ru-RU" sz="4800" b="1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cs typeface="Arial" charset="0"/>
              </a:rPr>
              <a:t>́</a:t>
            </a:r>
            <a:r>
              <a:rPr lang="ru-RU" sz="4800" b="1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ческими</a:t>
            </a: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Катализаторы используют для: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4282" y="2000216"/>
            <a:ext cx="8786874" cy="4857784"/>
          </a:xfrm>
        </p:spPr>
        <p:txBody>
          <a:bodyPr>
            <a:normAutofit/>
          </a:bodyPr>
          <a:lstStyle/>
          <a:p>
            <a:pPr marL="514350" indent="-514350" algn="l">
              <a:buFont typeface="Arial" pitchFamily="34" charset="0"/>
              <a:buChar char="•"/>
            </a:pPr>
            <a:r>
              <a:rPr lang="ru-RU" sz="4000" b="1" dirty="0" smtClean="0">
                <a:solidFill>
                  <a:srgbClr val="002060"/>
                </a:solidFill>
              </a:rPr>
              <a:t>Производства серной и азотной кислот;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ru-RU" sz="4000" b="1" dirty="0" smtClean="0">
                <a:solidFill>
                  <a:srgbClr val="002060"/>
                </a:solidFill>
              </a:rPr>
              <a:t>в </a:t>
            </a:r>
            <a:r>
              <a:rPr lang="ru-RU" sz="4000" b="1" smtClean="0">
                <a:solidFill>
                  <a:srgbClr val="002060"/>
                </a:solidFill>
              </a:rPr>
              <a:t>синтезе каучука, </a:t>
            </a:r>
            <a:r>
              <a:rPr lang="ru-RU" sz="4000" b="1" dirty="0" smtClean="0">
                <a:solidFill>
                  <a:srgbClr val="002060"/>
                </a:solidFill>
              </a:rPr>
              <a:t>пластмасс;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ru-RU" sz="4000" b="1" dirty="0" smtClean="0">
                <a:solidFill>
                  <a:srgbClr val="002060"/>
                </a:solidFill>
              </a:rPr>
              <a:t>при переработке нефти;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ru-RU" sz="4000" b="1" dirty="0" smtClean="0">
                <a:solidFill>
                  <a:srgbClr val="002060"/>
                </a:solidFill>
              </a:rPr>
              <a:t>для получения жидкого топлива;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ru-RU" sz="4000" b="1" dirty="0" smtClean="0">
                <a:solidFill>
                  <a:srgbClr val="002060"/>
                </a:solidFill>
              </a:rPr>
              <a:t>при изготовлении лекарственных препаратов.</a:t>
            </a:r>
          </a:p>
          <a:p>
            <a:pPr marL="514350" indent="-514350" algn="l"/>
            <a:endParaRPr lang="ru-RU" sz="40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737"/>
            <a:ext cx="7772400" cy="4000528"/>
          </a:xfrm>
        </p:spPr>
        <p:txBody>
          <a:bodyPr>
            <a:normAutofit/>
          </a:bodyPr>
          <a:lstStyle/>
          <a:p>
            <a:r>
              <a:rPr lang="ru-RU" sz="7200" b="1" i="1" dirty="0" smtClean="0">
                <a:solidFill>
                  <a:schemeClr val="accent2">
                    <a:lumMod val="75000"/>
                  </a:schemeClr>
                </a:solidFill>
              </a:rPr>
              <a:t>Использование знаний о скорости реакции в быту</a:t>
            </a:r>
            <a:endParaRPr lang="ru-RU" sz="7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4" name="Rectangle 12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0" y="857232"/>
            <a:ext cx="4286248" cy="5170505"/>
          </a:xfrm>
        </p:spPr>
        <p:txBody>
          <a:bodyPr/>
          <a:lstStyle/>
          <a:p>
            <a:endParaRPr lang="en-US" sz="4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Почему продукты </a:t>
            </a: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</a:rPr>
              <a:t>хранят </a:t>
            </a: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в холодильнике? </a:t>
            </a:r>
            <a:endParaRPr lang="ru-RU" sz="44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Font typeface="Arial" charset="0"/>
              <a:buNone/>
            </a:pPr>
            <a:endParaRPr lang="ru-RU" sz="2800" dirty="0"/>
          </a:p>
          <a:p>
            <a:pPr>
              <a:buFont typeface="Arial" charset="0"/>
              <a:buNone/>
            </a:pPr>
            <a:endParaRPr lang="ru-RU" sz="2800" dirty="0"/>
          </a:p>
          <a:p>
            <a:pPr>
              <a:buFont typeface="Arial" charset="0"/>
              <a:buNone/>
            </a:pPr>
            <a:endParaRPr lang="ru-RU" sz="2800" dirty="0"/>
          </a:p>
        </p:txBody>
      </p:sp>
      <p:pic>
        <p:nvPicPr>
          <p:cNvPr id="44039" name="Picture 7" descr="PH049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785794"/>
            <a:ext cx="4541392" cy="5357822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4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5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85720" y="3929066"/>
            <a:ext cx="8429684" cy="271464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Что </a:t>
            </a: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</a:rPr>
              <a:t>происходит при тепловой обработке пищевых продуктов?</a:t>
            </a:r>
          </a:p>
          <a:p>
            <a:pPr algn="ctr">
              <a:buNone/>
            </a:pP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</a:rPr>
              <a:t>В каком случае приготовление пищи происходит быстрее?</a:t>
            </a:r>
          </a:p>
        </p:txBody>
      </p:sp>
      <p:pic>
        <p:nvPicPr>
          <p:cNvPr id="48135" name="Picture 7" descr="s_2006_05_03_14560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2071670" y="214290"/>
            <a:ext cx="5156427" cy="3429024"/>
          </a:xfrm>
          <a:noFill/>
          <a:ln w="381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429684" cy="614366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На уроке мы</a:t>
            </a:r>
          </a:p>
          <a:p>
            <a:pPr algn="l">
              <a:buFont typeface="Arial" pitchFamily="34" charset="0"/>
              <a:buChar char="•"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 закрепим знания о гомогенных и гетерогенных  реакциях, о скорости химической реакции;</a:t>
            </a:r>
          </a:p>
          <a:p>
            <a:pPr algn="l">
              <a:buFont typeface="Arial" pitchFamily="34" charset="0"/>
              <a:buChar char="•"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 экспериментально изучим влияние некоторых факторов на скорость химической реакции;</a:t>
            </a:r>
          </a:p>
          <a:p>
            <a:pPr algn="l">
              <a:buFont typeface="Arial" pitchFamily="34" charset="0"/>
              <a:buChar char="•"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 будем наблюдать, анализировать, сравнивать, обобщать,  работать с лабораторным оборудованием.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5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57158" y="3929066"/>
            <a:ext cx="8572528" cy="2714644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4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Какие вещества используют для консервирования продуктов?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6087" name="Picture 7" descr="big86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86314" y="500042"/>
            <a:ext cx="4093589" cy="2798527"/>
          </a:xfrm>
          <a:noFill/>
          <a:ln w="38100">
            <a:solidFill>
              <a:schemeClr val="accent2">
                <a:lumMod val="75000"/>
              </a:schemeClr>
            </a:solidFill>
          </a:ln>
        </p:spPr>
      </p:pic>
      <p:pic>
        <p:nvPicPr>
          <p:cNvPr id="1026" name="Picture 2" descr="E:\урок\new_banki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857232"/>
            <a:ext cx="4247727" cy="2676067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6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Реакции, протекающие быстро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500034" y="4572008"/>
            <a:ext cx="4040188" cy="1785950"/>
          </a:xfrm>
        </p:spPr>
        <p:txBody>
          <a:bodyPr>
            <a:normAutofit/>
          </a:bodyPr>
          <a:lstStyle/>
          <a:p>
            <a:endParaRPr lang="ru-RU" sz="54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</a:rPr>
              <a:t>Горе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Calibri"/>
              </a:rPr>
              <a:t>́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</a:rPr>
              <a:t>ние</a:t>
            </a:r>
            <a:endParaRPr lang="ru-RU" sz="40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>
          <a:xfrm>
            <a:off x="4857753" y="4929198"/>
            <a:ext cx="4000528" cy="1428760"/>
          </a:xfrm>
        </p:spPr>
        <p:txBody>
          <a:bodyPr>
            <a:noAutofit/>
          </a:bodyPr>
          <a:lstStyle/>
          <a:p>
            <a:pPr algn="ctr"/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</a:rPr>
              <a:t>Взаимоде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Calibri"/>
              </a:rPr>
              <a:t>́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</a:rPr>
              <a:t>йствие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</a:rPr>
              <a:t>со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Calibri"/>
              </a:rPr>
              <a:t>́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</a:rPr>
              <a:t>ды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и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</a:rPr>
              <a:t>у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Calibri"/>
              </a:rPr>
              <a:t>́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</a:rPr>
              <a:t>ксуса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             </a:t>
            </a:r>
            <a:endParaRPr lang="ru-RU" sz="4000" dirty="0"/>
          </a:p>
        </p:txBody>
      </p:sp>
      <p:pic>
        <p:nvPicPr>
          <p:cNvPr id="8" name="Содержимое 7" descr="iCAMQCNSD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500694" y="1714488"/>
            <a:ext cx="2596376" cy="2596376"/>
          </a:xfrm>
          <a:ln w="38100">
            <a:solidFill>
              <a:schemeClr val="accent2">
                <a:lumMod val="75000"/>
              </a:schemeClr>
            </a:solidFill>
          </a:ln>
        </p:spPr>
      </p:pic>
      <p:pic>
        <p:nvPicPr>
          <p:cNvPr id="9" name="Содержимое 4" descr="166.gif"/>
          <p:cNvPicPr>
            <a:picLocks noChangeAspect="1"/>
          </p:cNvPicPr>
          <p:nvPr/>
        </p:nvPicPr>
        <p:blipFill>
          <a:blip r:embed="rId4" cstate="print"/>
          <a:srcRect l="9079" r="4675"/>
          <a:stretch>
            <a:fillRect/>
          </a:stretch>
        </p:blipFill>
        <p:spPr>
          <a:xfrm>
            <a:off x="785786" y="1857364"/>
            <a:ext cx="2903171" cy="2428892"/>
          </a:xfrm>
          <a:prstGeom prst="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uild="p"/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Реакции, протекающие медленно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428596" y="5214950"/>
            <a:ext cx="4040188" cy="857256"/>
          </a:xfrm>
        </p:spPr>
        <p:txBody>
          <a:bodyPr>
            <a:noAutofit/>
          </a:bodyPr>
          <a:lstStyle/>
          <a:p>
            <a:pPr algn="ctr"/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Ржавле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  <a:latin typeface="Calibri"/>
              </a:rPr>
              <a:t>́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ние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желе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  <a:latin typeface="Calibri"/>
              </a:rPr>
              <a:t>́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за</a:t>
            </a:r>
            <a:endParaRPr lang="ru-RU" sz="36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7" name="Содержимое 6" descr="800px-Shukhov_Tower_photo_by_Maxim_Fedorov_%283%29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71472" y="1928802"/>
            <a:ext cx="4181737" cy="2786082"/>
          </a:xfrm>
          <a:ln w="38100">
            <a:solidFill>
              <a:schemeClr val="accent2">
                <a:lumMod val="75000"/>
              </a:schemeClr>
            </a:solidFill>
          </a:ln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4876" y="5214926"/>
            <a:ext cx="4071966" cy="1643074"/>
          </a:xfrm>
        </p:spPr>
        <p:txBody>
          <a:bodyPr>
            <a:normAutofit fontScale="32500" lnSpcReduction="20000"/>
          </a:bodyPr>
          <a:lstStyle/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11100" dirty="0" err="1" smtClean="0">
                <a:solidFill>
                  <a:schemeClr val="tx2">
                    <a:lumMod val="50000"/>
                  </a:schemeClr>
                </a:solidFill>
              </a:rPr>
              <a:t>Прокиса</a:t>
            </a:r>
            <a:r>
              <a:rPr lang="ru-RU" sz="11100" dirty="0" err="1" smtClean="0">
                <a:solidFill>
                  <a:schemeClr val="tx2">
                    <a:lumMod val="50000"/>
                  </a:schemeClr>
                </a:solidFill>
                <a:latin typeface="Calibri"/>
              </a:rPr>
              <a:t>́</a:t>
            </a:r>
            <a:r>
              <a:rPr lang="ru-RU" sz="11100" dirty="0" err="1" smtClean="0">
                <a:solidFill>
                  <a:schemeClr val="tx2">
                    <a:lumMod val="50000"/>
                  </a:schemeClr>
                </a:solidFill>
              </a:rPr>
              <a:t>ние</a:t>
            </a:r>
            <a:r>
              <a:rPr lang="ru-RU" sz="11100" dirty="0" smtClean="0">
                <a:solidFill>
                  <a:schemeClr val="tx2">
                    <a:lumMod val="50000"/>
                  </a:schemeClr>
                </a:solidFill>
              </a:rPr>
              <a:t> молока</a:t>
            </a:r>
            <a:r>
              <a:rPr lang="ru-RU" sz="11100" dirty="0" smtClean="0">
                <a:solidFill>
                  <a:schemeClr val="tx2">
                    <a:lumMod val="50000"/>
                  </a:schemeClr>
                </a:solidFill>
                <a:latin typeface="Calibri"/>
              </a:rPr>
              <a:t>́</a:t>
            </a:r>
            <a:endParaRPr lang="ru-RU" sz="111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sz="9000" dirty="0"/>
          </a:p>
        </p:txBody>
      </p:sp>
      <p:pic>
        <p:nvPicPr>
          <p:cNvPr id="8" name="Содержимое 7" descr="2009-05-11-09-40-33a.jp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5572132" y="1571612"/>
            <a:ext cx="3126338" cy="3340104"/>
          </a:xfrm>
          <a:ln w="381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00042"/>
            <a:ext cx="77724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tx2">
                    <a:lumMod val="50000"/>
                  </a:schemeClr>
                </a:solidFill>
              </a:rPr>
              <a:t>Что такое скорость химической реакции?</a:t>
            </a:r>
            <a:endParaRPr lang="ru-RU" sz="6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786058"/>
            <a:ext cx="8715436" cy="350046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400" b="1" u="sng" dirty="0" smtClean="0">
                <a:solidFill>
                  <a:schemeClr val="accent2">
                    <a:lumMod val="50000"/>
                  </a:schemeClr>
                </a:solidFill>
              </a:rPr>
              <a:t>Скорость химической реакции </a:t>
            </a:r>
            <a:r>
              <a:rPr lang="ru-RU" sz="4400" b="1" dirty="0">
                <a:solidFill>
                  <a:schemeClr val="accent2">
                    <a:lumMod val="50000"/>
                  </a:schemeClr>
                </a:solidFill>
              </a:rPr>
              <a:t>– это изменение концентрации вступившего в реакцию или образовавшегося  вещества в единицу времени.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2357454"/>
          </a:xfrm>
        </p:spPr>
        <p:txBody>
          <a:bodyPr>
            <a:normAutofit fontScale="90000"/>
          </a:bodyPr>
          <a:lstStyle/>
          <a:p>
            <a:r>
              <a:rPr lang="ru-RU" sz="6000" b="1" i="1" dirty="0" smtClean="0">
                <a:solidFill>
                  <a:schemeClr val="tx2">
                    <a:lumMod val="50000"/>
                  </a:schemeClr>
                </a:solidFill>
              </a:rPr>
              <a:t>По какой формуле находят скорость химической реакции?</a:t>
            </a:r>
            <a:endParaRPr lang="ru-RU" sz="6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571876"/>
            <a:ext cx="8572560" cy="17526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accent2">
                    <a:lumMod val="50000"/>
                  </a:schemeClr>
                </a:solidFill>
              </a:rPr>
              <a:t>V</a:t>
            </a: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6000" b="1" baseline="-25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6000" b="1" dirty="0" smtClean="0">
                <a:solidFill>
                  <a:schemeClr val="accent2">
                    <a:lumMod val="50000"/>
                  </a:schemeClr>
                </a:solidFill>
              </a:rPr>
              <a:t>=</a:t>
            </a: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 -Δ</a:t>
            </a:r>
            <a:r>
              <a:rPr lang="en-US" sz="6000" b="1" dirty="0" smtClean="0">
                <a:solidFill>
                  <a:schemeClr val="accent2">
                    <a:lumMod val="50000"/>
                  </a:schemeClr>
                </a:solidFill>
              </a:rPr>
              <a:t>C/</a:t>
            </a: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Δ</a:t>
            </a:r>
            <a:r>
              <a:rPr lang="en-US" sz="6000" b="1" dirty="0">
                <a:solidFill>
                  <a:schemeClr val="accent2">
                    <a:lumMod val="50000"/>
                  </a:schemeClr>
                </a:solidFill>
              </a:rPr>
              <a:t>t</a:t>
            </a:r>
            <a:endParaRPr lang="ru-RU" sz="60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6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21442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Какие бывают реакции?</a:t>
            </a:r>
            <a:endParaRPr lang="ru-RU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body" idx="1"/>
          </p:nvPr>
        </p:nvSpPr>
        <p:spPr>
          <a:xfrm>
            <a:off x="428596" y="785794"/>
            <a:ext cx="4040188" cy="128588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600" i="1" dirty="0" err="1" smtClean="0">
                <a:solidFill>
                  <a:schemeClr val="accent2">
                    <a:lumMod val="50000"/>
                  </a:schemeClr>
                </a:solidFill>
              </a:rPr>
              <a:t>Гомоге</a:t>
            </a:r>
            <a:r>
              <a:rPr lang="ru-RU" sz="3600" i="1" dirty="0" err="1" smtClean="0">
                <a:solidFill>
                  <a:schemeClr val="accent2">
                    <a:lumMod val="50000"/>
                  </a:schemeClr>
                </a:solidFill>
                <a:latin typeface="Calibri"/>
              </a:rPr>
              <a:t>́</a:t>
            </a:r>
            <a:r>
              <a:rPr lang="ru-RU" sz="3600" i="1" dirty="0" err="1" smtClean="0">
                <a:solidFill>
                  <a:schemeClr val="accent2">
                    <a:lumMod val="50000"/>
                  </a:schemeClr>
                </a:solidFill>
              </a:rPr>
              <a:t>нные</a:t>
            </a:r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600" i="1" dirty="0" err="1" smtClean="0">
                <a:solidFill>
                  <a:schemeClr val="accent2">
                    <a:lumMod val="50000"/>
                  </a:schemeClr>
                </a:solidFill>
              </a:rPr>
              <a:t>реа</a:t>
            </a:r>
            <a:r>
              <a:rPr lang="ru-RU" sz="3600" i="1" dirty="0" err="1" smtClean="0">
                <a:solidFill>
                  <a:schemeClr val="accent2">
                    <a:lumMod val="50000"/>
                  </a:schemeClr>
                </a:solidFill>
                <a:latin typeface="Calibri"/>
              </a:rPr>
              <a:t>́</a:t>
            </a:r>
            <a:r>
              <a:rPr lang="ru-RU" sz="3600" i="1" dirty="0" err="1" smtClean="0">
                <a:solidFill>
                  <a:schemeClr val="accent2">
                    <a:lumMod val="50000"/>
                  </a:schemeClr>
                </a:solidFill>
              </a:rPr>
              <a:t>кции</a:t>
            </a:r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sz="36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0" y="1714488"/>
            <a:ext cx="4354544" cy="4929222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ru-RU" sz="2800" dirty="0" smtClean="0"/>
          </a:p>
          <a:p>
            <a:pPr algn="ctr">
              <a:lnSpc>
                <a:spcPct val="120000"/>
              </a:lnSpc>
              <a:buNone/>
            </a:pPr>
            <a:r>
              <a:rPr lang="ru-RU" sz="5100" b="1" u="sng" dirty="0" err="1" smtClean="0">
                <a:solidFill>
                  <a:schemeClr val="accent2">
                    <a:lumMod val="75000"/>
                  </a:schemeClr>
                </a:solidFill>
              </a:rPr>
              <a:t>Гомоге</a:t>
            </a:r>
            <a:r>
              <a:rPr lang="ru-RU" sz="5100" b="1" u="sng" dirty="0" err="1" smtClean="0">
                <a:solidFill>
                  <a:schemeClr val="accent2">
                    <a:lumMod val="75000"/>
                  </a:schemeClr>
                </a:solidFill>
                <a:latin typeface="Calibri"/>
              </a:rPr>
              <a:t>́</a:t>
            </a:r>
            <a:r>
              <a:rPr lang="ru-RU" sz="5100" b="1" u="sng" dirty="0" err="1" smtClean="0">
                <a:solidFill>
                  <a:schemeClr val="accent2">
                    <a:lumMod val="75000"/>
                  </a:schemeClr>
                </a:solidFill>
              </a:rPr>
              <a:t>нные</a:t>
            </a:r>
            <a:r>
              <a:rPr lang="ru-RU" sz="5100" b="1" u="sng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5100" b="1" u="sng" dirty="0" err="1" smtClean="0">
                <a:solidFill>
                  <a:schemeClr val="accent2">
                    <a:lumMod val="75000"/>
                  </a:schemeClr>
                </a:solidFill>
              </a:rPr>
              <a:t>реа</a:t>
            </a:r>
            <a:r>
              <a:rPr lang="ru-RU" sz="5100" b="1" u="sng" dirty="0" err="1" smtClean="0">
                <a:solidFill>
                  <a:schemeClr val="accent2">
                    <a:lumMod val="75000"/>
                  </a:schemeClr>
                </a:solidFill>
                <a:latin typeface="Calibri"/>
              </a:rPr>
              <a:t>́</a:t>
            </a:r>
            <a:r>
              <a:rPr lang="ru-RU" sz="5100" b="1" u="sng" dirty="0" err="1" smtClean="0">
                <a:solidFill>
                  <a:schemeClr val="accent2">
                    <a:lumMod val="75000"/>
                  </a:schemeClr>
                </a:solidFill>
              </a:rPr>
              <a:t>кции</a:t>
            </a:r>
            <a:r>
              <a:rPr lang="ru-RU" sz="5100" b="1" u="sng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5100" b="1" dirty="0" smtClean="0">
                <a:solidFill>
                  <a:schemeClr val="accent2">
                    <a:lumMod val="75000"/>
                  </a:schemeClr>
                </a:solidFill>
              </a:rPr>
              <a:t>–   это реакции между однородными веществами. </a:t>
            </a:r>
          </a:p>
          <a:p>
            <a:pPr algn="ctr">
              <a:lnSpc>
                <a:spcPct val="120000"/>
              </a:lnSpc>
              <a:buNone/>
            </a:pPr>
            <a:endParaRPr lang="ru-RU" sz="51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5100" b="1" dirty="0" smtClean="0">
                <a:solidFill>
                  <a:schemeClr val="accent2">
                    <a:lumMod val="75000"/>
                  </a:schemeClr>
                </a:solidFill>
              </a:rPr>
              <a:t>К этим реакциям относятся реакции между газами, реакции в растворах.</a:t>
            </a:r>
          </a:p>
          <a:p>
            <a:endParaRPr lang="ru-RU" sz="46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3438" y="857232"/>
            <a:ext cx="4041775" cy="1285884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sz="14400" i="1" dirty="0" err="1" smtClean="0">
                <a:solidFill>
                  <a:schemeClr val="accent2">
                    <a:lumMod val="50000"/>
                  </a:schemeClr>
                </a:solidFill>
              </a:rPr>
              <a:t>Гетероге</a:t>
            </a:r>
            <a:r>
              <a:rPr lang="ru-RU" sz="14400" i="1" dirty="0" err="1" smtClean="0">
                <a:solidFill>
                  <a:schemeClr val="accent2">
                    <a:lumMod val="50000"/>
                  </a:schemeClr>
                </a:solidFill>
                <a:latin typeface="Calibri"/>
              </a:rPr>
              <a:t>́</a:t>
            </a:r>
            <a:r>
              <a:rPr lang="ru-RU" sz="14400" i="1" dirty="0" err="1" smtClean="0">
                <a:solidFill>
                  <a:schemeClr val="accent2">
                    <a:lumMod val="50000"/>
                  </a:schemeClr>
                </a:solidFill>
              </a:rPr>
              <a:t>нные</a:t>
            </a:r>
            <a:r>
              <a:rPr lang="ru-RU" sz="144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4400" i="1" dirty="0" err="1" smtClean="0">
                <a:solidFill>
                  <a:schemeClr val="accent2">
                    <a:lumMod val="50000"/>
                  </a:schemeClr>
                </a:solidFill>
              </a:rPr>
              <a:t>реа</a:t>
            </a:r>
            <a:r>
              <a:rPr lang="ru-RU" sz="14400" i="1" dirty="0" err="1" smtClean="0">
                <a:solidFill>
                  <a:schemeClr val="accent2">
                    <a:lumMod val="50000"/>
                  </a:schemeClr>
                </a:solidFill>
                <a:latin typeface="Calibri"/>
              </a:rPr>
              <a:t>́</a:t>
            </a:r>
            <a:r>
              <a:rPr lang="ru-RU" sz="14400" i="1" dirty="0" err="1" smtClean="0">
                <a:solidFill>
                  <a:schemeClr val="accent2">
                    <a:lumMod val="50000"/>
                  </a:schemeClr>
                </a:solidFill>
              </a:rPr>
              <a:t>кции</a:t>
            </a:r>
            <a:r>
              <a:rPr lang="ru-RU" sz="144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214810" y="2000240"/>
            <a:ext cx="5143504" cy="4500571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200" b="1" u="sng" dirty="0" err="1" smtClean="0">
                <a:solidFill>
                  <a:schemeClr val="accent2">
                    <a:lumMod val="75000"/>
                  </a:schemeClr>
                </a:solidFill>
              </a:rPr>
              <a:t>Гетероге</a:t>
            </a:r>
            <a:r>
              <a:rPr lang="ru-RU" sz="3200" b="1" u="sng" dirty="0" err="1" smtClean="0">
                <a:solidFill>
                  <a:schemeClr val="accent2">
                    <a:lumMod val="75000"/>
                  </a:schemeClr>
                </a:solidFill>
                <a:latin typeface="Calibri"/>
              </a:rPr>
              <a:t>́</a:t>
            </a:r>
            <a:r>
              <a:rPr lang="ru-RU" sz="3200" b="1" u="sng" dirty="0" err="1" smtClean="0">
                <a:solidFill>
                  <a:schemeClr val="accent2">
                    <a:lumMod val="75000"/>
                  </a:schemeClr>
                </a:solidFill>
              </a:rPr>
              <a:t>нные</a:t>
            </a:r>
            <a:r>
              <a:rPr lang="ru-RU" sz="3200" b="1" u="sng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200" b="1" u="sng" dirty="0" err="1" smtClean="0">
                <a:solidFill>
                  <a:schemeClr val="accent2">
                    <a:lumMod val="75000"/>
                  </a:schemeClr>
                </a:solidFill>
              </a:rPr>
              <a:t>реа</a:t>
            </a:r>
            <a:r>
              <a:rPr lang="ru-RU" sz="3200" b="1" u="sng" dirty="0" err="1" smtClean="0">
                <a:solidFill>
                  <a:schemeClr val="accent2">
                    <a:lumMod val="75000"/>
                  </a:schemeClr>
                </a:solidFill>
                <a:latin typeface="Calibri"/>
              </a:rPr>
              <a:t>́</a:t>
            </a:r>
            <a:r>
              <a:rPr lang="ru-RU" sz="3200" b="1" u="sng" dirty="0" err="1" smtClean="0">
                <a:solidFill>
                  <a:schemeClr val="accent2">
                    <a:lumMod val="75000"/>
                  </a:schemeClr>
                </a:solidFill>
              </a:rPr>
              <a:t>кции</a:t>
            </a:r>
            <a:r>
              <a:rPr lang="ru-RU" sz="3200" b="1" u="sng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–       это реакции между разнородными веществами. 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Они протекают между газом и жидкостью, жидкостью и твердым веществом, газом и твердым веществом.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>
              <a:lnSpc>
                <a:spcPct val="120000"/>
              </a:lnSpc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 build="p"/>
      <p:bldP spid="7" grpId="0" build="p"/>
      <p:bldP spid="8" grpId="0" build="p"/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57158" y="0"/>
            <a:ext cx="8358246" cy="1500174"/>
          </a:xfrm>
        </p:spPr>
        <p:txBody>
          <a:bodyPr>
            <a:noAutofit/>
          </a:bodyPr>
          <a:lstStyle/>
          <a:p>
            <a:pPr marL="742950" lvl="0" indent="-742950"/>
            <a:r>
              <a:rPr lang="ru-RU" sz="4800" b="1" dirty="0" smtClean="0">
                <a:solidFill>
                  <a:srgbClr val="C00000"/>
                </a:solidFill>
                <a:cs typeface="Arial" charset="0"/>
              </a:rPr>
              <a:t/>
            </a:r>
            <a:br>
              <a:rPr lang="ru-RU" sz="4800" b="1" dirty="0" smtClean="0">
                <a:solidFill>
                  <a:srgbClr val="C00000"/>
                </a:solidFill>
                <a:cs typeface="Arial" charset="0"/>
              </a:rPr>
            </a:br>
            <a:r>
              <a:rPr lang="ru-RU" sz="4800" b="1" dirty="0" smtClean="0">
                <a:solidFill>
                  <a:srgbClr val="C00000"/>
                </a:solidFill>
                <a:cs typeface="Arial" charset="0"/>
              </a:rPr>
              <a:t>1. </a:t>
            </a:r>
            <a:r>
              <a:rPr lang="ru-RU" sz="4800" b="1" dirty="0" err="1" smtClean="0">
                <a:solidFill>
                  <a:srgbClr val="C00000"/>
                </a:solidFill>
                <a:cs typeface="Arial" charset="0"/>
              </a:rPr>
              <a:t>Приро</a:t>
            </a:r>
            <a:r>
              <a:rPr lang="ru-RU" sz="4800" b="1" dirty="0" err="1" smtClean="0">
                <a:solidFill>
                  <a:srgbClr val="C00000"/>
                </a:solidFill>
                <a:latin typeface="Calibri"/>
                <a:cs typeface="Arial" charset="0"/>
              </a:rPr>
              <a:t>́</a:t>
            </a:r>
            <a:r>
              <a:rPr lang="ru-RU" sz="4800" b="1" dirty="0" err="1" smtClean="0">
                <a:solidFill>
                  <a:srgbClr val="C00000"/>
                </a:solidFill>
                <a:cs typeface="Arial" charset="0"/>
              </a:rPr>
              <a:t>да</a:t>
            </a:r>
            <a:r>
              <a:rPr lang="ru-RU" sz="4800" b="1" dirty="0" smtClean="0">
                <a:solidFill>
                  <a:srgbClr val="C00000"/>
                </a:solidFill>
                <a:cs typeface="Arial" charset="0"/>
              </a:rPr>
              <a:t> </a:t>
            </a:r>
            <a:r>
              <a:rPr lang="ru-RU" sz="4800" b="1" dirty="0" err="1" smtClean="0">
                <a:solidFill>
                  <a:srgbClr val="C00000"/>
                </a:solidFill>
                <a:cs typeface="Arial" charset="0"/>
              </a:rPr>
              <a:t>реаги</a:t>
            </a:r>
            <a:r>
              <a:rPr lang="ru-RU" sz="4800" b="1" dirty="0" err="1" smtClean="0">
                <a:solidFill>
                  <a:srgbClr val="C00000"/>
                </a:solidFill>
                <a:latin typeface="Calibri"/>
                <a:cs typeface="Arial" charset="0"/>
              </a:rPr>
              <a:t>́</a:t>
            </a:r>
            <a:r>
              <a:rPr lang="ru-RU" sz="4800" b="1" dirty="0" err="1" smtClean="0">
                <a:solidFill>
                  <a:srgbClr val="C00000"/>
                </a:solidFill>
                <a:cs typeface="Arial" charset="0"/>
              </a:rPr>
              <a:t>рующих</a:t>
            </a:r>
            <a:r>
              <a:rPr lang="ru-RU" sz="4800" b="1" dirty="0" smtClean="0">
                <a:solidFill>
                  <a:srgbClr val="C00000"/>
                </a:solidFill>
                <a:cs typeface="Arial" charset="0"/>
              </a:rPr>
              <a:t> </a:t>
            </a:r>
            <a:r>
              <a:rPr lang="ru-RU" sz="4800" b="1" dirty="0" err="1" smtClean="0">
                <a:solidFill>
                  <a:srgbClr val="C00000"/>
                </a:solidFill>
                <a:cs typeface="Arial" charset="0"/>
              </a:rPr>
              <a:t>веще</a:t>
            </a:r>
            <a:r>
              <a:rPr lang="ru-RU" sz="4800" b="1" dirty="0" err="1" smtClean="0">
                <a:solidFill>
                  <a:srgbClr val="C00000"/>
                </a:solidFill>
                <a:latin typeface="Calibri"/>
                <a:cs typeface="Arial" charset="0"/>
              </a:rPr>
              <a:t>́</a:t>
            </a:r>
            <a:r>
              <a:rPr lang="ru-RU" sz="4800" b="1" dirty="0" err="1" smtClean="0">
                <a:solidFill>
                  <a:srgbClr val="C00000"/>
                </a:solidFill>
                <a:cs typeface="Arial" charset="0"/>
              </a:rPr>
              <a:t>ств</a:t>
            </a:r>
            <a:r>
              <a:rPr lang="ru-RU" sz="4800" b="1" dirty="0" smtClean="0">
                <a:solidFill>
                  <a:srgbClr val="C00000"/>
                </a:solidFill>
                <a:cs typeface="Arial" charset="0"/>
              </a:rPr>
              <a:t>.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42844" y="1643050"/>
            <a:ext cx="8715436" cy="5214950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Используемые вещества: </a:t>
            </a:r>
          </a:p>
          <a:p>
            <a:pPr algn="l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а) Соляная кислота и цинк</a:t>
            </a:r>
          </a:p>
          <a:p>
            <a:pPr algn="l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б) Уксусная кислота и цинк</a:t>
            </a:r>
          </a:p>
          <a:p>
            <a:pPr algn="l"/>
            <a:endParaRPr lang="ru-RU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l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Вывод: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Чем активнее вещество, вступающее в реакцию, тем  быстрее идет эта реакция</a:t>
            </a:r>
            <a:endParaRPr lang="ru-RU" sz="4000" b="1" dirty="0" smtClean="0">
              <a:solidFill>
                <a:schemeClr val="accent2">
                  <a:lumMod val="50000"/>
                </a:schemeClr>
              </a:solidFill>
              <a:cs typeface="Arial" charset="0"/>
            </a:endParaRPr>
          </a:p>
          <a:p>
            <a:pPr algn="l"/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57158" y="0"/>
            <a:ext cx="8358246" cy="1500174"/>
          </a:xfrm>
        </p:spPr>
        <p:txBody>
          <a:bodyPr>
            <a:noAutofit/>
          </a:bodyPr>
          <a:lstStyle/>
          <a:p>
            <a:pPr marL="742950" indent="-742950"/>
            <a:r>
              <a:rPr lang="ru-RU" sz="4800" b="1" dirty="0" smtClean="0">
                <a:solidFill>
                  <a:srgbClr val="C00000"/>
                </a:solidFill>
                <a:cs typeface="Arial" charset="0"/>
              </a:rPr>
              <a:t/>
            </a:r>
            <a:br>
              <a:rPr lang="ru-RU" sz="4800" b="1" dirty="0" smtClean="0">
                <a:solidFill>
                  <a:srgbClr val="C00000"/>
                </a:solidFill>
                <a:cs typeface="Arial" charset="0"/>
              </a:rPr>
            </a:br>
            <a:r>
              <a:rPr lang="ru-RU" sz="4800" b="1" dirty="0" smtClean="0">
                <a:solidFill>
                  <a:srgbClr val="C00000"/>
                </a:solidFill>
                <a:cs typeface="Arial" charset="0"/>
              </a:rPr>
              <a:t>2. </a:t>
            </a:r>
            <a:r>
              <a:rPr lang="ru-RU" sz="4800" b="1" dirty="0" err="1" smtClean="0">
                <a:solidFill>
                  <a:srgbClr val="C00000"/>
                </a:solidFill>
                <a:cs typeface="Arial" charset="0"/>
              </a:rPr>
              <a:t>Концентра</a:t>
            </a:r>
            <a:r>
              <a:rPr lang="ru-RU" sz="4800" b="1" dirty="0" err="1" smtClean="0">
                <a:solidFill>
                  <a:srgbClr val="C00000"/>
                </a:solidFill>
                <a:latin typeface="Calibri"/>
                <a:cs typeface="Arial" charset="0"/>
              </a:rPr>
              <a:t>́</a:t>
            </a:r>
            <a:r>
              <a:rPr lang="ru-RU" sz="4800" b="1" dirty="0" err="1" smtClean="0">
                <a:solidFill>
                  <a:srgbClr val="C00000"/>
                </a:solidFill>
                <a:cs typeface="Arial" charset="0"/>
              </a:rPr>
              <a:t>ция</a:t>
            </a:r>
            <a:r>
              <a:rPr lang="ru-RU" sz="4800" b="1" dirty="0" smtClean="0">
                <a:solidFill>
                  <a:srgbClr val="C00000"/>
                </a:solidFill>
                <a:cs typeface="Arial" charset="0"/>
              </a:rPr>
              <a:t>  </a:t>
            </a:r>
            <a:r>
              <a:rPr lang="ru-RU" sz="4800" b="1" dirty="0" err="1" smtClean="0">
                <a:solidFill>
                  <a:srgbClr val="C00000"/>
                </a:solidFill>
                <a:cs typeface="Arial" charset="0"/>
              </a:rPr>
              <a:t>реаги</a:t>
            </a:r>
            <a:r>
              <a:rPr lang="ru-RU" sz="4800" b="1" dirty="0" err="1" smtClean="0">
                <a:solidFill>
                  <a:srgbClr val="C00000"/>
                </a:solidFill>
                <a:latin typeface="Calibri"/>
                <a:cs typeface="Arial" charset="0"/>
              </a:rPr>
              <a:t>́</a:t>
            </a:r>
            <a:r>
              <a:rPr lang="ru-RU" sz="4800" b="1" dirty="0" err="1" smtClean="0">
                <a:solidFill>
                  <a:srgbClr val="C00000"/>
                </a:solidFill>
                <a:cs typeface="Arial" charset="0"/>
              </a:rPr>
              <a:t>рующих</a:t>
            </a:r>
            <a:r>
              <a:rPr lang="ru-RU" sz="4800" b="1" dirty="0" smtClean="0">
                <a:solidFill>
                  <a:srgbClr val="C00000"/>
                </a:solidFill>
                <a:cs typeface="Arial" charset="0"/>
              </a:rPr>
              <a:t> </a:t>
            </a:r>
            <a:r>
              <a:rPr lang="ru-RU" sz="4800" b="1" dirty="0" err="1" smtClean="0">
                <a:solidFill>
                  <a:srgbClr val="C00000"/>
                </a:solidFill>
                <a:cs typeface="Arial" charset="0"/>
              </a:rPr>
              <a:t>веще</a:t>
            </a:r>
            <a:r>
              <a:rPr lang="ru-RU" sz="4800" b="1" dirty="0" err="1" smtClean="0">
                <a:solidFill>
                  <a:srgbClr val="C00000"/>
                </a:solidFill>
                <a:latin typeface="Calibri"/>
                <a:cs typeface="Arial" charset="0"/>
              </a:rPr>
              <a:t>́</a:t>
            </a:r>
            <a:r>
              <a:rPr lang="ru-RU" sz="4800" b="1" dirty="0" err="1" smtClean="0">
                <a:solidFill>
                  <a:srgbClr val="C00000"/>
                </a:solidFill>
                <a:cs typeface="Arial" charset="0"/>
              </a:rPr>
              <a:t>ств</a:t>
            </a:r>
            <a:r>
              <a:rPr lang="ru-RU" sz="4800" b="1" dirty="0" smtClean="0">
                <a:solidFill>
                  <a:srgbClr val="C00000"/>
                </a:solidFill>
                <a:cs typeface="Arial" charset="0"/>
              </a:rPr>
              <a:t>.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42844" y="1643050"/>
            <a:ext cx="8715436" cy="5214950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Используемые вещества: </a:t>
            </a:r>
          </a:p>
          <a:p>
            <a:pPr algn="l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а) Сера и кислород воздуха</a:t>
            </a:r>
          </a:p>
          <a:p>
            <a:pPr algn="l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б) Сера и чистый кислород</a:t>
            </a:r>
          </a:p>
          <a:p>
            <a:pPr algn="l"/>
            <a:endParaRPr lang="ru-RU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l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Вывод: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Чем больше концентрация реагирующих веществ, тем выше скорость химической реакции.</a:t>
            </a:r>
            <a:endParaRPr lang="ru-RU" sz="4000" b="1" dirty="0" smtClean="0">
              <a:solidFill>
                <a:schemeClr val="accent2">
                  <a:lumMod val="50000"/>
                </a:schemeClr>
              </a:solidFill>
              <a:cs typeface="Arial" charset="0"/>
            </a:endParaRPr>
          </a:p>
          <a:p>
            <a:pPr algn="l"/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856</TotalTime>
  <Words>426</Words>
  <Application>Microsoft Office PowerPoint</Application>
  <PresentationFormat>Экран (4:3)</PresentationFormat>
  <Paragraphs>85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Фа́кторы, влия́ющие на ско́рость хими́ческих реа́кций</vt:lpstr>
      <vt:lpstr>Слайд 2</vt:lpstr>
      <vt:lpstr>Реакции, протекающие быстро</vt:lpstr>
      <vt:lpstr>Реакции, протекающие медленно</vt:lpstr>
      <vt:lpstr>Что такое скорость химической реакции?</vt:lpstr>
      <vt:lpstr>По какой формуле находят скорость химической реакции?</vt:lpstr>
      <vt:lpstr>Какие бывают реакции?</vt:lpstr>
      <vt:lpstr> 1. Приро́да реаги́рующих веще́ств. </vt:lpstr>
      <vt:lpstr> 2. Концентра́ция  реаги́рующих веще́ств. </vt:lpstr>
      <vt:lpstr> 3. Влия́ние температу́ры. </vt:lpstr>
      <vt:lpstr>4. Пло́щадь поверхности реаги́рующих веще́ств. </vt:lpstr>
      <vt:lpstr>5. Прису́тствие катализа́тора. </vt:lpstr>
      <vt:lpstr>Слайд 13</vt:lpstr>
      <vt:lpstr> 1.Что такое катализа́торы?  </vt:lpstr>
      <vt:lpstr>    2. Какие реакции называют каталити́ческими?  </vt:lpstr>
      <vt:lpstr>Катализаторы используют для:</vt:lpstr>
      <vt:lpstr>Использование знаний о скорости реакции в быту</vt:lpstr>
      <vt:lpstr>Слайд 18</vt:lpstr>
      <vt:lpstr>Слайд 19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home</cp:lastModifiedBy>
  <cp:revision>348</cp:revision>
  <dcterms:created xsi:type="dcterms:W3CDTF">2010-02-20T06:53:13Z</dcterms:created>
  <dcterms:modified xsi:type="dcterms:W3CDTF">2012-01-01T17:38:35Z</dcterms:modified>
</cp:coreProperties>
</file>