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71" r:id="rId3"/>
    <p:sldId id="272" r:id="rId4"/>
    <p:sldId id="273" r:id="rId5"/>
    <p:sldId id="258" r:id="rId6"/>
    <p:sldId id="269" r:id="rId7"/>
    <p:sldId id="276" r:id="rId8"/>
    <p:sldId id="259" r:id="rId9"/>
    <p:sldId id="279" r:id="rId10"/>
    <p:sldId id="280" r:id="rId11"/>
    <p:sldId id="281" r:id="rId12"/>
    <p:sldId id="282" r:id="rId13"/>
    <p:sldId id="287" r:id="rId14"/>
    <p:sldId id="290" r:id="rId15"/>
    <p:sldId id="288" r:id="rId16"/>
    <p:sldId id="260" r:id="rId17"/>
    <p:sldId id="293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F10F0061-D685-4E7F-A1E3-3D531D75D2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ECAC-0DA6-43CE-A8BF-49F9483C15F7}" type="datetimeFigureOut">
              <a:rPr lang="ru-RU" smtClean="0"/>
              <a:pPr/>
              <a:t>01.01.2012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7EE79-56FF-4674-8FAD-08528C121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4857784"/>
          </a:xfrm>
        </p:spPr>
        <p:txBody>
          <a:bodyPr>
            <a:noAutofit/>
          </a:bodyPr>
          <a:lstStyle/>
          <a:p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Фа</a:t>
            </a:r>
            <a:r>
              <a:rPr lang="ru-RU" sz="6600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кторы</a:t>
            </a:r>
            <a:r>
              <a:rPr lang="ru-RU" sz="6600" dirty="0" smtClean="0">
                <a:solidFill>
                  <a:srgbClr val="C00000"/>
                </a:solidFill>
                <a:latin typeface="Georgia" pitchFamily="18" charset="0"/>
              </a:rPr>
              <a:t>, 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влия</a:t>
            </a:r>
            <a:r>
              <a:rPr lang="ru-RU" sz="6600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ющие</a:t>
            </a:r>
            <a:r>
              <a:rPr lang="ru-RU" sz="6600" dirty="0" smtClean="0">
                <a:solidFill>
                  <a:srgbClr val="C00000"/>
                </a:solidFill>
                <a:latin typeface="Georgia" pitchFamily="18" charset="0"/>
              </a:rPr>
              <a:t> на 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ско</a:t>
            </a:r>
            <a:r>
              <a:rPr lang="ru-RU" sz="6600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рость</a:t>
            </a:r>
            <a:r>
              <a:rPr lang="ru-RU" sz="6600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хими</a:t>
            </a:r>
            <a:r>
              <a:rPr lang="ru-RU" sz="6600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ческих</a:t>
            </a:r>
            <a:r>
              <a:rPr lang="ru-RU" sz="6600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реа</a:t>
            </a:r>
            <a:r>
              <a:rPr lang="ru-RU" sz="6600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600" dirty="0" err="1" smtClean="0">
                <a:solidFill>
                  <a:srgbClr val="C00000"/>
                </a:solidFill>
                <a:latin typeface="Georgia" pitchFamily="18" charset="0"/>
              </a:rPr>
              <a:t>кций</a:t>
            </a:r>
            <a:endParaRPr lang="ru-RU" sz="66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0"/>
            <a:ext cx="8358246" cy="1500174"/>
          </a:xfrm>
        </p:spPr>
        <p:txBody>
          <a:bodyPr>
            <a:noAutofit/>
          </a:bodyPr>
          <a:lstStyle/>
          <a:p>
            <a:pPr marL="742950" indent="-742950"/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cs typeface="Arial" charset="0"/>
              </a:rPr>
            </a:b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3.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Влия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ние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температу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ры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8715436" cy="521495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Используемые вещества: 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а) Оксид меди и серная кислота при комнатной температуре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б)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Оксид меди и серная кислота при нагревании</a:t>
            </a:r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Вывод: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При нагревании скорость химической реакции повышается.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928802"/>
          </a:xfrm>
        </p:spPr>
        <p:txBody>
          <a:bodyPr>
            <a:noAutofit/>
          </a:bodyPr>
          <a:lstStyle/>
          <a:p>
            <a:pPr marL="742950" indent="-742950"/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4.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Пло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щадь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поверхности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реаги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рующих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веще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ств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2844" y="1500174"/>
            <a:ext cx="8858312" cy="5143536"/>
          </a:xfrm>
        </p:spPr>
        <p:txBody>
          <a:bodyPr>
            <a:normAutofit lnSpcReduction="10000"/>
          </a:bodyPr>
          <a:lstStyle/>
          <a:p>
            <a:pPr algn="l"/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Используемые вещества: 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а) Мел и соляная кислота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б) Мрамор и соляная кислота</a:t>
            </a:r>
          </a:p>
          <a:p>
            <a:pPr lvl="0" algn="l" fontAlgn="base">
              <a:spcAft>
                <a:spcPct val="0"/>
              </a:spcAft>
              <a:buClr>
                <a:schemeClr val="hlink"/>
              </a:buClr>
              <a:buSzPct val="80000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Вывод: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Чем больше площадь поверхности реагирующих веществ, тем выше скорость химической реакции.</a:t>
            </a:r>
          </a:p>
          <a:p>
            <a:pPr lvl="0" algn="l"/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358246" cy="1500174"/>
          </a:xfrm>
        </p:spPr>
        <p:txBody>
          <a:bodyPr>
            <a:noAutofit/>
          </a:bodyPr>
          <a:lstStyle/>
          <a:p>
            <a:pPr marL="742950" indent="-742950"/>
            <a:r>
              <a:rPr lang="ru-RU" b="1" dirty="0" smtClean="0">
                <a:solidFill>
                  <a:srgbClr val="C00000"/>
                </a:solidFill>
                <a:cs typeface="Arial" charset="0"/>
              </a:rPr>
              <a:t>5. </a:t>
            </a:r>
            <a:r>
              <a:rPr lang="ru-RU" b="1" dirty="0" err="1" smtClean="0">
                <a:solidFill>
                  <a:srgbClr val="C00000"/>
                </a:solidFill>
                <a:cs typeface="Arial" charset="0"/>
              </a:rPr>
              <a:t>Прису</a:t>
            </a:r>
            <a:r>
              <a:rPr lang="ru-RU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b="1" dirty="0" err="1" smtClean="0">
                <a:solidFill>
                  <a:srgbClr val="C00000"/>
                </a:solidFill>
                <a:cs typeface="Arial" charset="0"/>
              </a:rPr>
              <a:t>тствие</a:t>
            </a:r>
            <a:r>
              <a:rPr lang="ru-RU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cs typeface="Arial" charset="0"/>
              </a:rPr>
              <a:t>катализа</a:t>
            </a:r>
            <a:r>
              <a:rPr lang="ru-RU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b="1" dirty="0" err="1" smtClean="0">
                <a:solidFill>
                  <a:srgbClr val="C00000"/>
                </a:solidFill>
                <a:cs typeface="Arial" charset="0"/>
              </a:rPr>
              <a:t>тора</a:t>
            </a:r>
            <a:r>
              <a:rPr lang="ru-RU" b="1" dirty="0" smtClean="0">
                <a:solidFill>
                  <a:srgbClr val="C00000"/>
                </a:solidFill>
                <a:cs typeface="Arial" charset="0"/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715436" cy="521495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Используемые вещества: 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а)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Пероксид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водорода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б)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Пероксид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водорода и оксид марганца</a:t>
            </a:r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Вывод: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Присутствие катализатора увеличивает скорость химической реакции.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9001156" cy="6286520"/>
          </a:xfrm>
        </p:spPr>
        <p:txBody>
          <a:bodyPr>
            <a:normAutofit fontScale="92500"/>
          </a:bodyPr>
          <a:lstStyle/>
          <a:p>
            <a:pPr marL="914400" indent="-914400" algn="l">
              <a:buFont typeface="+mj-lt"/>
              <a:buAutoNum type="arabicPeriod"/>
            </a:pPr>
            <a:endParaRPr lang="ru-RU" sz="5400" b="1" dirty="0" smtClean="0">
              <a:solidFill>
                <a:srgbClr val="C00000"/>
              </a:solidFill>
            </a:endParaRPr>
          </a:p>
          <a:p>
            <a:pPr marL="914400" indent="-914400" algn="l">
              <a:buFont typeface="+mj-lt"/>
              <a:buAutoNum type="arabicPeriod"/>
            </a:pPr>
            <a:r>
              <a:rPr lang="ru-RU" sz="6000" b="1" dirty="0" smtClean="0">
                <a:solidFill>
                  <a:srgbClr val="C00000"/>
                </a:solidFill>
              </a:rPr>
              <a:t>Что такое </a:t>
            </a:r>
            <a:r>
              <a:rPr lang="ru-RU" sz="6000" b="1" dirty="0" err="1" smtClean="0">
                <a:solidFill>
                  <a:srgbClr val="C00000"/>
                </a:solidFill>
              </a:rPr>
              <a:t>катализа</a:t>
            </a:r>
            <a:r>
              <a:rPr lang="ru-RU" sz="6000" b="1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000" b="1" dirty="0" err="1" smtClean="0">
                <a:solidFill>
                  <a:srgbClr val="C00000"/>
                </a:solidFill>
              </a:rPr>
              <a:t>торы</a:t>
            </a:r>
            <a:r>
              <a:rPr lang="ru-RU" sz="6000" b="1" dirty="0" smtClean="0">
                <a:solidFill>
                  <a:srgbClr val="C00000"/>
                </a:solidFill>
              </a:rPr>
              <a:t>?</a:t>
            </a:r>
          </a:p>
          <a:p>
            <a:pPr marL="914400" indent="-914400" algn="l">
              <a:buAutoNum type="arabicPeriod"/>
            </a:pPr>
            <a:endParaRPr lang="ru-RU" sz="6000" dirty="0" smtClean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  <a:p>
            <a:pPr algn="l"/>
            <a:r>
              <a:rPr lang="ru-RU" sz="6000" b="1" dirty="0" smtClean="0">
                <a:solidFill>
                  <a:srgbClr val="C00000"/>
                </a:solidFill>
              </a:rPr>
              <a:t>2.  Какие реакции называют   </a:t>
            </a:r>
          </a:p>
          <a:p>
            <a:pPr algn="l"/>
            <a:r>
              <a:rPr lang="ru-RU" sz="6000" b="1" dirty="0" smtClean="0">
                <a:solidFill>
                  <a:srgbClr val="C00000"/>
                </a:solidFill>
              </a:rPr>
              <a:t>                   </a:t>
            </a:r>
            <a:r>
              <a:rPr lang="ru-RU" sz="6000" b="1" dirty="0" err="1" smtClean="0">
                <a:solidFill>
                  <a:srgbClr val="C00000"/>
                </a:solidFill>
              </a:rPr>
              <a:t>каталити</a:t>
            </a:r>
            <a:r>
              <a:rPr lang="ru-RU" sz="6000" b="1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6000" b="1" dirty="0" err="1" smtClean="0">
                <a:solidFill>
                  <a:srgbClr val="C00000"/>
                </a:solidFill>
              </a:rPr>
              <a:t>ческими</a:t>
            </a:r>
            <a:r>
              <a:rPr lang="ru-RU" sz="6000" b="1" dirty="0" smtClean="0">
                <a:solidFill>
                  <a:srgbClr val="C00000"/>
                </a:solidFill>
              </a:rPr>
              <a:t>?</a:t>
            </a:r>
          </a:p>
          <a:p>
            <a:pPr algn="l"/>
            <a:endParaRPr lang="ru-RU" sz="6000" b="1" dirty="0" smtClean="0">
              <a:solidFill>
                <a:srgbClr val="C00000"/>
              </a:solidFill>
            </a:endParaRPr>
          </a:p>
          <a:p>
            <a:pPr algn="l"/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1285884"/>
          </a:xfrm>
        </p:spPr>
        <p:txBody>
          <a:bodyPr>
            <a:noAutofit/>
          </a:bodyPr>
          <a:lstStyle/>
          <a:p>
            <a:pPr marL="742950" indent="-742950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1.Что такое </a:t>
            </a:r>
            <a:r>
              <a:rPr lang="ru-RU" sz="5400" b="1" dirty="0" err="1" smtClean="0">
                <a:solidFill>
                  <a:srgbClr val="C00000"/>
                </a:solidFill>
              </a:rPr>
              <a:t>катализа</a:t>
            </a:r>
            <a:r>
              <a:rPr lang="ru-RU" sz="5400" b="1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5400" b="1" dirty="0" err="1" smtClean="0">
                <a:solidFill>
                  <a:srgbClr val="C00000"/>
                </a:solidFill>
              </a:rPr>
              <a:t>торы</a:t>
            </a:r>
            <a:r>
              <a:rPr lang="ru-RU" sz="5400" b="1" dirty="0" smtClean="0">
                <a:solidFill>
                  <a:srgbClr val="C00000"/>
                </a:solidFill>
              </a:rPr>
              <a:t>?</a:t>
            </a:r>
            <a:r>
              <a:rPr lang="ru-RU" sz="5400" dirty="0" smtClean="0">
                <a:solidFill>
                  <a:srgbClr val="C00000"/>
                </a:solidFill>
              </a:rPr>
              <a:t> </a:t>
            </a: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01122" cy="3714776"/>
          </a:xfrm>
        </p:spPr>
        <p:txBody>
          <a:bodyPr>
            <a:normAutofit/>
          </a:bodyPr>
          <a:lstStyle/>
          <a:p>
            <a:pPr algn="l"/>
            <a:endParaRPr lang="ru-RU" sz="4000" b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Катализа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Arial" charset="0"/>
              </a:rPr>
              <a:t>́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торы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– это вещества, которые изменяют скорость химической реакции, но сами при этом  не расходуются.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2844" y="428604"/>
            <a:ext cx="8572560" cy="2357454"/>
          </a:xfrm>
        </p:spPr>
        <p:txBody>
          <a:bodyPr>
            <a:noAutofit/>
          </a:bodyPr>
          <a:lstStyle/>
          <a:p>
            <a:pPr marL="742950" indent="-742950"/>
            <a:r>
              <a:rPr lang="ru-RU" dirty="0" smtClean="0">
                <a:solidFill>
                  <a:srgbClr val="C00000"/>
                </a:solidFill>
              </a:rPr>
              <a:t>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2. Какие реакции называют </a:t>
            </a:r>
            <a:r>
              <a:rPr lang="ru-RU" sz="5400" b="1" dirty="0" err="1" smtClean="0">
                <a:solidFill>
                  <a:srgbClr val="C00000"/>
                </a:solidFill>
              </a:rPr>
              <a:t>каталити</a:t>
            </a:r>
            <a:r>
              <a:rPr lang="ru-RU" sz="5400" b="1" dirty="0" err="1" smtClean="0">
                <a:solidFill>
                  <a:srgbClr val="C00000"/>
                </a:solidFill>
                <a:latin typeface="Calibri"/>
              </a:rPr>
              <a:t>́</a:t>
            </a:r>
            <a:r>
              <a:rPr lang="ru-RU" sz="5400" b="1" dirty="0" err="1" smtClean="0">
                <a:solidFill>
                  <a:srgbClr val="C00000"/>
                </a:solidFill>
              </a:rPr>
              <a:t>ческими</a:t>
            </a:r>
            <a:r>
              <a:rPr lang="ru-RU" sz="5400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2285992"/>
            <a:ext cx="8715436" cy="4357694"/>
          </a:xfrm>
        </p:spPr>
        <p:txBody>
          <a:bodyPr>
            <a:normAutofit/>
          </a:bodyPr>
          <a:lstStyle/>
          <a:p>
            <a:pPr algn="l"/>
            <a:endParaRPr lang="ru-RU" sz="4000" b="1" dirty="0" smtClean="0">
              <a:solidFill>
                <a:srgbClr val="C00000"/>
              </a:solidFill>
              <a:cs typeface="Arial" charset="0"/>
            </a:endParaRPr>
          </a:p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Реакции, которые протекают  в присутствии катализатора называют </a:t>
            </a:r>
            <a:r>
              <a:rPr lang="ru-RU" sz="48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каталити</a:t>
            </a:r>
            <a:r>
              <a:rPr lang="ru-RU" sz="4800" b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ческими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Катализаторы используют для: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2000216"/>
            <a:ext cx="8786874" cy="485778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002060"/>
                </a:solidFill>
              </a:rPr>
              <a:t>Производства серной и азотной кислот;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002060"/>
                </a:solidFill>
              </a:rPr>
              <a:t>в </a:t>
            </a:r>
            <a:r>
              <a:rPr lang="ru-RU" sz="4000" b="1" smtClean="0">
                <a:solidFill>
                  <a:srgbClr val="002060"/>
                </a:solidFill>
              </a:rPr>
              <a:t>синтезе каучука, </a:t>
            </a:r>
            <a:r>
              <a:rPr lang="ru-RU" sz="4000" b="1" dirty="0" smtClean="0">
                <a:solidFill>
                  <a:srgbClr val="002060"/>
                </a:solidFill>
              </a:rPr>
              <a:t>пластмасс;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002060"/>
                </a:solidFill>
              </a:rPr>
              <a:t>при переработке нефти;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002060"/>
                </a:solidFill>
              </a:rPr>
              <a:t>для получения жидкого топлива;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002060"/>
                </a:solidFill>
              </a:rPr>
              <a:t>при изготовлении лекарственных препаратов.</a:t>
            </a:r>
          </a:p>
          <a:p>
            <a:pPr marL="514350" indent="-514350" algn="l"/>
            <a:endParaRPr lang="ru-RU" sz="4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4000528"/>
          </a:xfrm>
        </p:spPr>
        <p:txBody>
          <a:bodyPr>
            <a:normAutofit/>
          </a:bodyPr>
          <a:lstStyle/>
          <a:p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</a:rPr>
              <a:t>Использование знаний о скорости реакции в быту</a:t>
            </a:r>
            <a:endParaRPr lang="ru-RU" sz="7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Rectangle 12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857232"/>
            <a:ext cx="4286248" cy="5170505"/>
          </a:xfrm>
        </p:spPr>
        <p:txBody>
          <a:bodyPr/>
          <a:lstStyle/>
          <a:p>
            <a:endParaRPr lang="en-US" sz="4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Почему продукты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хранят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в холодильнике? 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 typeface="Arial" charset="0"/>
              <a:buNone/>
            </a:pPr>
            <a:endParaRPr lang="ru-RU" sz="2800" dirty="0"/>
          </a:p>
          <a:p>
            <a:pPr>
              <a:buFont typeface="Arial" charset="0"/>
              <a:buNone/>
            </a:pPr>
            <a:endParaRPr lang="ru-RU" sz="2800" dirty="0"/>
          </a:p>
          <a:p>
            <a:pPr>
              <a:buFont typeface="Arial" charset="0"/>
              <a:buNone/>
            </a:pPr>
            <a:endParaRPr lang="ru-RU" sz="2800" dirty="0"/>
          </a:p>
        </p:txBody>
      </p:sp>
      <p:pic>
        <p:nvPicPr>
          <p:cNvPr id="44039" name="Picture 7" descr="PH049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785794"/>
            <a:ext cx="4541392" cy="535782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85720" y="3929066"/>
            <a:ext cx="8429684" cy="27146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Что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происходит при тепловой обработке пищевых продуктов?</a:t>
            </a:r>
          </a:p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В каком случае приготовление пищи происходит быстрее?</a:t>
            </a:r>
          </a:p>
        </p:txBody>
      </p:sp>
      <p:pic>
        <p:nvPicPr>
          <p:cNvPr id="48135" name="Picture 7" descr="s_2006_05_03_1456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071670" y="214290"/>
            <a:ext cx="5156427" cy="3429024"/>
          </a:xfr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429684" cy="61436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На уроке мы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закрепим знания о гомогенных и гетерогенных  реакциях, о скорости химической реакции;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экспериментально изучим влияние некоторых факторов на скорость химической реакции;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будем наблюдать, анализировать, сравнивать, обобщать,  работать с лабораторным оборудованием.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57158" y="3929066"/>
            <a:ext cx="8572528" cy="271464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Какие вещества используют для консервирования продуктов?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6087" name="Picture 7" descr="big86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6314" y="500042"/>
            <a:ext cx="4093589" cy="2798527"/>
          </a:xfr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026" name="Picture 2" descr="E:\урок\new_banki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857232"/>
            <a:ext cx="4247727" cy="267606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Реакции, протекающие быстро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500034" y="4572008"/>
            <a:ext cx="4040188" cy="1785950"/>
          </a:xfrm>
        </p:spPr>
        <p:txBody>
          <a:bodyPr>
            <a:normAutofit/>
          </a:bodyPr>
          <a:lstStyle/>
          <a:p>
            <a:endParaRPr lang="ru-RU" sz="5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Горе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ние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857753" y="4929198"/>
            <a:ext cx="4000528" cy="1428760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Взаимоде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йствие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со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ды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у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ксуса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            </a:t>
            </a:r>
            <a:endParaRPr lang="ru-RU" sz="4000" dirty="0"/>
          </a:p>
        </p:txBody>
      </p:sp>
      <p:pic>
        <p:nvPicPr>
          <p:cNvPr id="8" name="Содержимое 7" descr="iCAMQCNSD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00694" y="1714488"/>
            <a:ext cx="2596376" cy="2596376"/>
          </a:xfr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9" name="Содержимое 4" descr="166.gif"/>
          <p:cNvPicPr>
            <a:picLocks noChangeAspect="1"/>
          </p:cNvPicPr>
          <p:nvPr/>
        </p:nvPicPr>
        <p:blipFill>
          <a:blip r:embed="rId4" cstate="print"/>
          <a:srcRect l="9079" r="4675"/>
          <a:stretch>
            <a:fillRect/>
          </a:stretch>
        </p:blipFill>
        <p:spPr>
          <a:xfrm>
            <a:off x="785786" y="1857364"/>
            <a:ext cx="2903171" cy="242889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Реакции, протекающие медленно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28596" y="5214950"/>
            <a:ext cx="4040188" cy="857256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Ржавле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ние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желе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за</a:t>
            </a:r>
            <a:endParaRPr lang="ru-RU" sz="3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800px-Shukhov_Tower_photo_by_Maxim_Fedorov_%283%29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1472" y="1928802"/>
            <a:ext cx="4181737" cy="2786082"/>
          </a:xfr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5214926"/>
            <a:ext cx="4071966" cy="1643074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1100" dirty="0" err="1" smtClean="0">
                <a:solidFill>
                  <a:schemeClr val="tx2">
                    <a:lumMod val="50000"/>
                  </a:schemeClr>
                </a:solidFill>
              </a:rPr>
              <a:t>Прокиса</a:t>
            </a:r>
            <a:r>
              <a:rPr lang="ru-RU" sz="11100" dirty="0" err="1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11100" dirty="0" err="1" smtClean="0">
                <a:solidFill>
                  <a:schemeClr val="tx2">
                    <a:lumMod val="50000"/>
                  </a:schemeClr>
                </a:solidFill>
              </a:rPr>
              <a:t>ние</a:t>
            </a:r>
            <a:r>
              <a:rPr lang="ru-RU" sz="11100" dirty="0" smtClean="0">
                <a:solidFill>
                  <a:schemeClr val="tx2">
                    <a:lumMod val="50000"/>
                  </a:schemeClr>
                </a:solidFill>
              </a:rPr>
              <a:t> молока</a:t>
            </a:r>
            <a:r>
              <a:rPr lang="ru-RU" sz="11100" dirty="0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́</a:t>
            </a:r>
            <a:endParaRPr lang="ru-RU" sz="111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9000" dirty="0"/>
          </a:p>
        </p:txBody>
      </p:sp>
      <p:pic>
        <p:nvPicPr>
          <p:cNvPr id="8" name="Содержимое 7" descr="2009-05-11-09-40-33a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572132" y="1571612"/>
            <a:ext cx="3126338" cy="3340104"/>
          </a:xfrm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tx2">
                    <a:lumMod val="50000"/>
                  </a:schemeClr>
                </a:solidFill>
              </a:rPr>
              <a:t>Что такое скорость химической реакции?</a:t>
            </a:r>
            <a:endParaRPr lang="ru-RU" sz="6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786058"/>
            <a:ext cx="8715436" cy="350046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u="sng" dirty="0" smtClean="0">
                <a:solidFill>
                  <a:schemeClr val="accent2">
                    <a:lumMod val="50000"/>
                  </a:schemeClr>
                </a:solidFill>
              </a:rPr>
              <a:t>Скорость химической реакции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– это изменение концентрации вступившего в реакцию или образовавшегося  вещества в единицу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2357454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chemeClr val="tx2">
                    <a:lumMod val="50000"/>
                  </a:schemeClr>
                </a:solidFill>
              </a:rPr>
              <a:t>По какой формуле находят скорость химической реакции?</a:t>
            </a:r>
            <a:endParaRPr lang="ru-RU" sz="6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571876"/>
            <a:ext cx="8572560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6000" b="1" baseline="-25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-Δ</a:t>
            </a: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C/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Δ</a:t>
            </a: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Какие бывают реакции?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body" idx="1"/>
          </p:nvPr>
        </p:nvSpPr>
        <p:spPr>
          <a:xfrm>
            <a:off x="428596" y="785794"/>
            <a:ext cx="4040188" cy="12858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</a:rPr>
              <a:t>Гомоге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</a:rPr>
              <a:t>нные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</a:rPr>
              <a:t>реа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</a:rPr>
              <a:t>кции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0" y="1714488"/>
            <a:ext cx="4354544" cy="492922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lnSpc>
                <a:spcPct val="120000"/>
              </a:lnSpc>
              <a:buNone/>
            </a:pP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</a:rPr>
              <a:t>Гомоге</a:t>
            </a: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́</a:t>
            </a: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</a:rPr>
              <a:t>нные</a:t>
            </a:r>
            <a:r>
              <a:rPr lang="ru-RU" sz="51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</a:rPr>
              <a:t>реа</a:t>
            </a: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́</a:t>
            </a:r>
            <a:r>
              <a:rPr lang="ru-RU" sz="5100" b="1" u="sng" dirty="0" err="1" smtClean="0">
                <a:solidFill>
                  <a:schemeClr val="accent2">
                    <a:lumMod val="75000"/>
                  </a:schemeClr>
                </a:solidFill>
              </a:rPr>
              <a:t>кции</a:t>
            </a:r>
            <a:r>
              <a:rPr lang="ru-RU" sz="51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5100" b="1" dirty="0" smtClean="0">
                <a:solidFill>
                  <a:schemeClr val="accent2">
                    <a:lumMod val="75000"/>
                  </a:schemeClr>
                </a:solidFill>
              </a:rPr>
              <a:t>–   это реакции между однородными веществами. </a:t>
            </a:r>
          </a:p>
          <a:p>
            <a:pPr algn="ctr">
              <a:lnSpc>
                <a:spcPct val="120000"/>
              </a:lnSpc>
              <a:buNone/>
            </a:pPr>
            <a:endParaRPr lang="ru-RU" sz="51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5100" b="1" dirty="0" smtClean="0">
                <a:solidFill>
                  <a:schemeClr val="accent2">
                    <a:lumMod val="75000"/>
                  </a:schemeClr>
                </a:solidFill>
              </a:rPr>
              <a:t>К этим реакциям относятся реакции между газами, реакции в растворах.</a:t>
            </a:r>
          </a:p>
          <a:p>
            <a:endParaRPr lang="ru-RU" sz="46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3438" y="857232"/>
            <a:ext cx="4041775" cy="1285884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</a:rPr>
              <a:t>Гетероге</a:t>
            </a:r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</a:rPr>
              <a:t>нные</a:t>
            </a:r>
            <a:r>
              <a:rPr lang="ru-RU" sz="14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</a:rPr>
              <a:t>реа</a:t>
            </a:r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  <a:latin typeface="Calibri"/>
              </a:rPr>
              <a:t>́</a:t>
            </a:r>
            <a:r>
              <a:rPr lang="ru-RU" sz="14400" i="1" dirty="0" err="1" smtClean="0">
                <a:solidFill>
                  <a:schemeClr val="accent2">
                    <a:lumMod val="50000"/>
                  </a:schemeClr>
                </a:solidFill>
              </a:rPr>
              <a:t>кции</a:t>
            </a:r>
            <a:r>
              <a:rPr lang="ru-RU" sz="14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214810" y="2000240"/>
            <a:ext cx="5143504" cy="450057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</a:rPr>
              <a:t>Гетероге</a:t>
            </a: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́</a:t>
            </a: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</a:rPr>
              <a:t>нные</a:t>
            </a:r>
            <a:r>
              <a:rPr lang="ru-RU" sz="32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</a:rPr>
              <a:t>реа</a:t>
            </a: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́</a:t>
            </a:r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</a:rPr>
              <a:t>кции</a:t>
            </a:r>
            <a:r>
              <a:rPr lang="ru-RU" sz="32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–       это реакции между разнородными веществами.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Они протекают между газом и жидкостью, жидкостью и твердым веществом, газом и твердым веществом.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build="p"/>
      <p:bldP spid="7" grpId="0" build="p"/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0"/>
            <a:ext cx="8358246" cy="1500174"/>
          </a:xfrm>
        </p:spPr>
        <p:txBody>
          <a:bodyPr>
            <a:noAutofit/>
          </a:bodyPr>
          <a:lstStyle/>
          <a:p>
            <a:pPr marL="742950" lvl="0" indent="-742950"/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cs typeface="Arial" charset="0"/>
              </a:rPr>
            </a:b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1.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Приро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да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реаги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рующих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веще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ств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2844" y="1643050"/>
            <a:ext cx="8715436" cy="521495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Используемые вещества: 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а) Соляная кислота и цинк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б) Уксусная кислота и цинк</a:t>
            </a:r>
          </a:p>
          <a:p>
            <a:pPr algn="l"/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Вывод: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Чем активнее вещество, вступающее в реакцию, тем  быстрее идет эта реакция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0"/>
            <a:ext cx="8358246" cy="1500174"/>
          </a:xfrm>
        </p:spPr>
        <p:txBody>
          <a:bodyPr>
            <a:noAutofit/>
          </a:bodyPr>
          <a:lstStyle/>
          <a:p>
            <a:pPr marL="742950" indent="-742950"/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cs typeface="Arial" charset="0"/>
              </a:rPr>
            </a:b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2.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Концентра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ция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реаги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рующих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веще</a:t>
            </a:r>
            <a:r>
              <a:rPr lang="ru-RU" sz="4800" b="1" dirty="0" err="1" smtClean="0">
                <a:solidFill>
                  <a:srgbClr val="C00000"/>
                </a:solidFill>
                <a:latin typeface="Calibri"/>
                <a:cs typeface="Arial" charset="0"/>
              </a:rPr>
              <a:t>́</a:t>
            </a:r>
            <a:r>
              <a:rPr lang="ru-RU" sz="4800" b="1" dirty="0" err="1" smtClean="0">
                <a:solidFill>
                  <a:srgbClr val="C00000"/>
                </a:solidFill>
                <a:cs typeface="Arial" charset="0"/>
              </a:rPr>
              <a:t>ств</a:t>
            </a:r>
            <a:r>
              <a:rPr lang="ru-RU" sz="4800" b="1" dirty="0" smtClean="0">
                <a:solidFill>
                  <a:srgbClr val="C00000"/>
                </a:solidFill>
                <a:cs typeface="Arial" charset="0"/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2844" y="1643050"/>
            <a:ext cx="8715436" cy="521495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Используемые вещества: 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а) Сера и кислород воздуха</a:t>
            </a:r>
          </a:p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б) Сера и чистый кислород</a:t>
            </a:r>
          </a:p>
          <a:p>
            <a:pPr algn="l"/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l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Вывод: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Чем больше концентрация реагирующих веществ, тем выше скорость химической реакции.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l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426</Words>
  <Application>Microsoft Office PowerPoint</Application>
  <PresentationFormat>Экран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Фа́кторы, влия́ющие на ско́рость хими́ческих реа́кций</vt:lpstr>
      <vt:lpstr>Слайд 2</vt:lpstr>
      <vt:lpstr>Реакции, протекающие быстро</vt:lpstr>
      <vt:lpstr>Реакции, протекающие медленно</vt:lpstr>
      <vt:lpstr>Что такое скорость химической реакции?</vt:lpstr>
      <vt:lpstr>По какой формуле находят скорость химической реакции?</vt:lpstr>
      <vt:lpstr>Какие бывают реакции?</vt:lpstr>
      <vt:lpstr> 1. Приро́да реаги́рующих веще́ств. </vt:lpstr>
      <vt:lpstr> 2. Концентра́ция  реаги́рующих веще́ств. </vt:lpstr>
      <vt:lpstr> 3. Влия́ние температу́ры. </vt:lpstr>
      <vt:lpstr>4. Пло́щадь поверхности реаги́рующих веще́ств. </vt:lpstr>
      <vt:lpstr>5. Прису́тствие катализа́тора. </vt:lpstr>
      <vt:lpstr>Слайд 13</vt:lpstr>
      <vt:lpstr> 1.Что такое катализа́торы?  </vt:lpstr>
      <vt:lpstr>    2. Какие реакции называют каталити́ческими?  </vt:lpstr>
      <vt:lpstr>Катализаторы используют для:</vt:lpstr>
      <vt:lpstr>Использование знаний о скорости реакции в быту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348</cp:revision>
  <dcterms:created xsi:type="dcterms:W3CDTF">2010-02-20T06:53:13Z</dcterms:created>
  <dcterms:modified xsi:type="dcterms:W3CDTF">2012-01-01T17:38:35Z</dcterms:modified>
</cp:coreProperties>
</file>