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78" r:id="rId12"/>
    <p:sldId id="282" r:id="rId13"/>
    <p:sldId id="279" r:id="rId14"/>
    <p:sldId id="280" r:id="rId15"/>
    <p:sldId id="281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67" r:id="rId24"/>
    <p:sldId id="268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6;&#1081;%20&#1092;&#1080;&#1083;&#1100;&#1084;.wmv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208912" cy="3600400"/>
          </a:xfrm>
        </p:spPr>
        <p:txBody>
          <a:bodyPr>
            <a:prstTxWarp prst="textStop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9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oper Black" pitchFamily="18" charset="0"/>
              </a:rPr>
              <a:t>HELLO!</a:t>
            </a:r>
            <a:br>
              <a:rPr lang="en-US" sz="9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oper Black" pitchFamily="18" charset="0"/>
              </a:rPr>
            </a:br>
            <a:r>
              <a:rPr lang="en-US" sz="9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oper Black" pitchFamily="18" charset="0"/>
              </a:rPr>
              <a:t>¡</a:t>
            </a:r>
            <a:r>
              <a:rPr lang="en-US" sz="9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oper Black" pitchFamily="18" charset="0"/>
              </a:rPr>
              <a:t>Hola</a:t>
            </a:r>
            <a:r>
              <a:rPr lang="en-US" sz="9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oper Black" pitchFamily="18" charset="0"/>
              </a:rPr>
              <a:t>!</a:t>
            </a:r>
            <a:endParaRPr lang="ru-RU" sz="9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C:\Users\user\Downloads\0932d9170b0a3f34046e6a4fcac6df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77072"/>
            <a:ext cx="2411760" cy="241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user\Downloads\mxTr9syCMKg.jpg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188640"/>
            <a:ext cx="9144000" cy="6453336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3" y="332657"/>
          <a:ext cx="8712968" cy="6431583"/>
        </p:xfrm>
        <a:graphic>
          <a:graphicData uri="http://schemas.openxmlformats.org/drawingml/2006/table">
            <a:tbl>
              <a:tblPr/>
              <a:tblGrid>
                <a:gridCol w="3391236"/>
                <a:gridCol w="5321732"/>
              </a:tblGrid>
              <a:tr h="1440159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400" b="1" i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400" b="1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Paul’s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2400" b="1" i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400" b="1" i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Cathedral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a) </a:t>
                      </a:r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is 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 bridge which rises in about one and a half </a:t>
                      </a:r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thousand</a:t>
                      </a:r>
                      <a:r>
                        <a:rPr lang="en-US" sz="2400" i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gives 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nice view 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 London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2400" b="1" i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Buckingham</a:t>
                      </a:r>
                      <a:r>
                        <a:rPr lang="ru-RU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2400" b="1" i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Palace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b) </a:t>
                      </a:r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is 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the geographical centre in London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Trafalgar </a:t>
                      </a:r>
                      <a:endParaRPr lang="en-US" sz="2400" b="1" i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square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c)</a:t>
                      </a:r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is 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the official residence of the Queen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Tower </a:t>
                      </a:r>
                      <a:r>
                        <a:rPr lang="ru-RU" sz="2400" b="1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Bridge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d)</a:t>
                      </a:r>
                      <a:r>
                        <a:rPr lang="en-US" sz="2400" b="1" i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is 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the castle, which served as a citadel, a palace, a prison, </a:t>
                      </a:r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 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observatory in the history of London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ru-RU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Tower </a:t>
                      </a:r>
                      <a:r>
                        <a:rPr lang="ru-RU" sz="2400" b="1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i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London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e)</a:t>
                      </a:r>
                      <a:r>
                        <a:rPr lang="en-US" sz="2400" i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is 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the church where many great people were buried</a:t>
                      </a:r>
                      <a:endParaRPr lang="ru-RU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ru-RU" sz="2400" b="1" i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Westminster</a:t>
                      </a:r>
                      <a:r>
                        <a:rPr lang="ru-RU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2400" b="1" i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Abbey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f) </a:t>
                      </a:r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is 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the greatest church in Britain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" marR="22860" marT="22860" marB="228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49524" cy="5677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35" y="476672"/>
            <a:ext cx="8621245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samoletni-bileti-london-nelson-colu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42693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Tower-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78" y="239620"/>
            <a:ext cx="8277093" cy="6213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908a0a145a890e272097b09e9dae4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86464" cy="6189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643578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La </a:t>
            </a:r>
            <a:r>
              <a:rPr lang="en-US" sz="4400" b="1" dirty="0" err="1" smtClean="0">
                <a:solidFill>
                  <a:schemeClr val="tx1"/>
                </a:solidFill>
              </a:rPr>
              <a:t>Sagrada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Familia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F:\sagrada fami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7515793" cy="4994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86454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El </a:t>
            </a:r>
            <a:r>
              <a:rPr lang="en-US" sz="5400" b="1" dirty="0" err="1" smtClean="0">
                <a:solidFill>
                  <a:schemeClr val="tx1"/>
                </a:solidFill>
              </a:rPr>
              <a:t>alhambra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F:\0234-alhamb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4214842" cy="53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5016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El </a:t>
            </a:r>
            <a:r>
              <a:rPr lang="en-US" sz="4800" b="1" dirty="0" err="1" smtClean="0">
                <a:solidFill>
                  <a:schemeClr val="tx1"/>
                </a:solidFill>
              </a:rPr>
              <a:t>museo</a:t>
            </a:r>
            <a:r>
              <a:rPr lang="en-US" sz="4800" b="1" dirty="0" smtClean="0">
                <a:solidFill>
                  <a:schemeClr val="tx1"/>
                </a:solidFill>
              </a:rPr>
              <a:t> del </a:t>
            </a:r>
            <a:r>
              <a:rPr lang="en-US" sz="4800" b="1" dirty="0" err="1" smtClean="0">
                <a:solidFill>
                  <a:schemeClr val="tx1"/>
                </a:solidFill>
              </a:rPr>
              <a:t>prado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F:\museo-del-pr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572428" cy="5044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5016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Palacio de </a:t>
            </a:r>
            <a:r>
              <a:rPr lang="en-US" sz="5400" b="1" dirty="0" err="1" smtClean="0">
                <a:solidFill>
                  <a:schemeClr val="tx1"/>
                </a:solidFill>
              </a:rPr>
              <a:t>cristal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F:\Palacio_de_Cris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1"/>
            <a:ext cx="7643866" cy="4996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Lon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user\Downloads\spain_madr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8784976" cy="5803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86454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El </a:t>
            </a:r>
            <a:r>
              <a:rPr lang="en-US" sz="5400" b="1" dirty="0" err="1" smtClean="0">
                <a:solidFill>
                  <a:schemeClr val="tx1"/>
                </a:solidFill>
              </a:rPr>
              <a:t>parque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</a:rPr>
              <a:t>guei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F:\parque gu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290"/>
            <a:ext cx="7143800" cy="5349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 smtClean="0">
                <a:solidFill>
                  <a:schemeClr val="tx1"/>
                </a:solidFill>
              </a:rPr>
              <a:t>Corrida de toros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6146" name="Picture 2" descr="F:\x_41c1be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64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El flamenco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F:\0_71d31_3f3241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71612"/>
            <a:ext cx="5457842" cy="4833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979712" y="3068960"/>
            <a:ext cx="3096344" cy="165618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JOURNEY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  <p:sp>
        <p:nvSpPr>
          <p:cNvPr id="3" name="Облако 2"/>
          <p:cNvSpPr/>
          <p:nvPr/>
        </p:nvSpPr>
        <p:spPr>
          <a:xfrm>
            <a:off x="4355976" y="2060848"/>
            <a:ext cx="2808312" cy="1872208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VIAJE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Country quiz 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256584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1. What river does London stand on?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A) The Thames B) The Severn C) The Clyde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2. What’s the name of a man the monument to whom stands on Trafalgar Square?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A) Chaplin B) Nelson C) Cromwell</a:t>
            </a: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Country quiz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2565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3. What is Big Ben?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A) A clock tower B) A clock face C) A bell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4. The traditional English Drink is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A) Coffee B) Cocoa C) Tea</a:t>
            </a:r>
            <a:endParaRPr lang="ru-RU" i="1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5. What are the famous guards of the Tower of London Called?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A) Bobbies B) </a:t>
            </a:r>
            <a:r>
              <a:rPr lang="en-US" i="1" dirty="0" err="1" smtClean="0">
                <a:solidFill>
                  <a:schemeClr val="tx1"/>
                </a:solidFill>
              </a:rPr>
              <a:t>pearlies</a:t>
            </a:r>
            <a:r>
              <a:rPr lang="en-US" i="1" dirty="0" smtClean="0">
                <a:solidFill>
                  <a:schemeClr val="tx1"/>
                </a:solidFill>
              </a:rPr>
              <a:t> C) beefeaters</a:t>
            </a:r>
            <a:endParaRPr lang="ru-RU" i="1" dirty="0" smtClean="0">
              <a:solidFill>
                <a:schemeClr val="tx1"/>
              </a:solidFill>
            </a:endParaRPr>
          </a:p>
          <a:p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916016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 smtClean="0">
                <a:latin typeface="AR JULIAN" pitchFamily="2" charset="0"/>
              </a:rPr>
              <a:t>World is a book and those who don’t travel, read only one page</a:t>
            </a:r>
            <a:br>
              <a:rPr lang="en-US" sz="4800" b="1" dirty="0" smtClean="0">
                <a:latin typeface="AR JULIAN" pitchFamily="2" charset="0"/>
              </a:rPr>
            </a:br>
            <a:r>
              <a:rPr lang="en-US" sz="4800" b="1" dirty="0" smtClean="0">
                <a:latin typeface="AR JULIAN" pitchFamily="2" charset="0"/>
              </a:rPr>
              <a:t/>
            </a:r>
            <a:br>
              <a:rPr lang="en-US" sz="4800" b="1" dirty="0" smtClean="0">
                <a:latin typeface="AR JULIAN" pitchFamily="2" charset="0"/>
              </a:rPr>
            </a:br>
            <a:r>
              <a:rPr lang="en-US" sz="4800" b="1" dirty="0" err="1" smtClean="0">
                <a:latin typeface="AR JULIAN" pitchFamily="2" charset="0"/>
              </a:rPr>
              <a:t>st</a:t>
            </a:r>
            <a:r>
              <a:rPr lang="en-US" sz="4800" b="1" dirty="0" smtClean="0">
                <a:latin typeface="AR JULIAN" pitchFamily="2" charset="0"/>
              </a:rPr>
              <a:t>. Augustine.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45205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il62ekon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7" y="0"/>
            <a:ext cx="91304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2412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Fasten </a:t>
            </a:r>
            <a:r>
              <a:rPr lang="en-US" sz="72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seatbealt</a:t>
            </a:r>
            <a:r>
              <a:rPr lang="en-US" sz="7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7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7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7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sz="7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¡Abróchense los cinturones de seguridad!</a:t>
            </a:r>
            <a:r>
              <a:rPr lang="en-US" sz="7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7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x_9f200e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5143500" cy="3429000"/>
          </a:xfrm>
          <a:prstGeom prst="rect">
            <a:avLst/>
          </a:prstGeom>
          <a:noFill/>
        </p:spPr>
      </p:pic>
      <p:pic>
        <p:nvPicPr>
          <p:cNvPr id="4099" name="Picture 3" descr="C:\Users\user\Downloads\ag_other_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212976"/>
            <a:ext cx="5303912" cy="3314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14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260648"/>
          <a:ext cx="8640961" cy="6309360"/>
        </p:xfrm>
        <a:graphic>
          <a:graphicData uri="http://schemas.openxmlformats.org/drawingml/2006/table">
            <a:tbl>
              <a:tblPr/>
              <a:tblGrid>
                <a:gridCol w="826376"/>
                <a:gridCol w="754370"/>
                <a:gridCol w="908673"/>
                <a:gridCol w="754370"/>
                <a:gridCol w="870954"/>
                <a:gridCol w="870954"/>
                <a:gridCol w="908673"/>
                <a:gridCol w="908673"/>
                <a:gridCol w="908673"/>
                <a:gridCol w="929245"/>
              </a:tblGrid>
              <a:tr h="63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N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T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I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C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K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E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T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O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N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C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P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O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W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I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N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T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E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Y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W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I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L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L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C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O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U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N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T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R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Y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T 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A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U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Y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E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A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T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H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A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R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Y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N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G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G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A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G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E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V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I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M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P 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E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X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H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Z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V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B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J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L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O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R 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D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R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T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C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N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O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W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W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K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I 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Y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S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E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A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T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B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E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A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L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T 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L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A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P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R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I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L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H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Y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M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Q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E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A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T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B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S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U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M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N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P</a:t>
                      </a:r>
                      <a:endParaRPr lang="ru-RU" sz="105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Cooper Black" pitchFamily="18" charset="0"/>
                          <a:ea typeface="Times New Roman"/>
                          <a:cs typeface="Times New Roman"/>
                        </a:rPr>
                        <a:t>O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20680"/>
          </a:xfrm>
        </p:spPr>
        <p:txBody>
          <a:bodyPr>
            <a:normAutofit/>
          </a:bodyPr>
          <a:lstStyle/>
          <a:p>
            <a:pPr algn="ctr"/>
            <a:endParaRPr lang="en-US" sz="5600" b="1" i="1" dirty="0" smtClean="0">
              <a:solidFill>
                <a:schemeClr val="tx1"/>
              </a:solidFill>
              <a:latin typeface="Cooper Black" pitchFamily="18" charset="0"/>
            </a:endParaRPr>
          </a:p>
          <a:p>
            <a:pPr algn="ctr"/>
            <a:r>
              <a:rPr lang="en-US" sz="5600" b="1" i="1" dirty="0" smtClean="0">
                <a:solidFill>
                  <a:schemeClr val="tx1"/>
                </a:solidFill>
                <a:latin typeface="Cooper Black" pitchFamily="18" charset="0"/>
              </a:rPr>
              <a:t>VIAJEDACAVIONOSFERROCARILENEQUIPAJECUEBILLETEQUPASAJEROZPILOTOSHEATRACCIONESECI</a:t>
            </a:r>
            <a:endParaRPr lang="ru-RU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nUqaH4jzp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815476" cy="63367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494116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3" action="ppaction://hlinkfile"/>
              </a:rPr>
              <a:t>Music</a:t>
            </a:r>
            <a:endParaRPr lang="ru-RU" sz="2000" dirty="0"/>
          </a:p>
        </p:txBody>
      </p:sp>
      <p:pic>
        <p:nvPicPr>
          <p:cNvPr id="1026" name="Picture 2" descr="C:\Users\user\Downloads\1-xrC7jnn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7352" y="332656"/>
            <a:ext cx="463664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265</TotalTime>
  <Words>361</Words>
  <Application>Microsoft Office PowerPoint</Application>
  <PresentationFormat>Экран (4:3)</PresentationFormat>
  <Paragraphs>148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HELLO! ¡Hola!</vt:lpstr>
      <vt:lpstr>Слайд 2</vt:lpstr>
      <vt:lpstr>World is a book and those who don’t travel, read only one page  st. Augustine.</vt:lpstr>
      <vt:lpstr>Слайд 4</vt:lpstr>
      <vt:lpstr>Fasten seatbealt  ¡Abróchense los cinturones de seguridad!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La Sagrada Familia</vt:lpstr>
      <vt:lpstr>El alhambra</vt:lpstr>
      <vt:lpstr>El museo del prado</vt:lpstr>
      <vt:lpstr>Palacio de cristal</vt:lpstr>
      <vt:lpstr>El parque guei</vt:lpstr>
      <vt:lpstr>Corrida de toros</vt:lpstr>
      <vt:lpstr>El flamenco</vt:lpstr>
      <vt:lpstr>Слайд 23</vt:lpstr>
      <vt:lpstr>Country quiz </vt:lpstr>
      <vt:lpstr>Country quiz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Fatia</dc:creator>
  <cp:lastModifiedBy>user</cp:lastModifiedBy>
  <cp:revision>30</cp:revision>
  <dcterms:created xsi:type="dcterms:W3CDTF">2013-02-21T18:41:55Z</dcterms:created>
  <dcterms:modified xsi:type="dcterms:W3CDTF">2013-02-25T18:47:29Z</dcterms:modified>
</cp:coreProperties>
</file>