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85" r:id="rId6"/>
    <p:sldId id="261" r:id="rId7"/>
    <p:sldId id="299" r:id="rId8"/>
    <p:sldId id="286" r:id="rId9"/>
    <p:sldId id="287" r:id="rId10"/>
    <p:sldId id="300" r:id="rId11"/>
    <p:sldId id="289" r:id="rId12"/>
    <p:sldId id="290" r:id="rId13"/>
    <p:sldId id="291" r:id="rId14"/>
    <p:sldId id="295" r:id="rId15"/>
    <p:sldId id="298" r:id="rId16"/>
    <p:sldId id="296" r:id="rId17"/>
    <p:sldId id="293" r:id="rId18"/>
    <p:sldId id="260" r:id="rId19"/>
    <p:sldId id="268" r:id="rId20"/>
    <p:sldId id="29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19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61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F493-5A2F-4125-A095-03759757B358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B345-9EB9-4C08-A279-2BA189226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F493-5A2F-4125-A095-03759757B358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B345-9EB9-4C08-A279-2BA189226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F493-5A2F-4125-A095-03759757B358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B345-9EB9-4C08-A279-2BA189226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F493-5A2F-4125-A095-03759757B358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B345-9EB9-4C08-A279-2BA189226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F493-5A2F-4125-A095-03759757B358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B345-9EB9-4C08-A279-2BA189226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F493-5A2F-4125-A095-03759757B358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B345-9EB9-4C08-A279-2BA189226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F493-5A2F-4125-A095-03759757B358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B345-9EB9-4C08-A279-2BA189226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F493-5A2F-4125-A095-03759757B358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B345-9EB9-4C08-A279-2BA189226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F493-5A2F-4125-A095-03759757B358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B345-9EB9-4C08-A279-2BA189226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F493-5A2F-4125-A095-03759757B358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B345-9EB9-4C08-A279-2BA189226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F493-5A2F-4125-A095-03759757B358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B345-9EB9-4C08-A279-2BA189226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FF493-5A2F-4125-A095-03759757B358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6B345-9EB9-4C08-A279-2BA189226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brokgauz_efron/93772/&#1057;&#1080;&#1083;&#1091;&#1101;&#1090;" TargetMode="External"/><Relationship Id="rId2" Type="http://schemas.openxmlformats.org/officeDocument/2006/relationships/hyperlink" Target="http://www.silverage.ru/stat/siluet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asledie-rus.ru/podshivka/7305.phphttp:/www.liveinternet.ru/journalshowcomments.php?jpostid=135640095&amp;journalid=2281209&amp;go=next&amp;categ=0" TargetMode="External"/><Relationship Id="rId5" Type="http://schemas.openxmlformats.org/officeDocument/2006/relationships/hyperlink" Target="http://ru.wikipedia.org/wiki/&#1053;&#1072;&#1088;&#1073;&#1091;&#1090;,_&#1043;&#1077;&#1086;&#1088;&#1075;&#1080;&#1081;_&#1048;&#1074;&#1072;&#1085;&#1086;&#1074;&#1080;&#1095;" TargetMode="External"/><Relationship Id="rId4" Type="http://schemas.openxmlformats.org/officeDocument/2006/relationships/hyperlink" Target="http://pozitiv-news.ru/krasota-prirodnyh-javlenij/silujet-ljudej-na-zakate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76056" y="980728"/>
            <a:ext cx="4067944" cy="2619723"/>
          </a:xfrm>
        </p:spPr>
        <p:txBody>
          <a:bodyPr>
            <a:noAutofit/>
          </a:bodyPr>
          <a:lstStyle/>
          <a:p>
            <a:pPr algn="l"/>
            <a:r>
              <a:rPr lang="ru-RU" sz="8000" b="1" dirty="0" smtClean="0"/>
              <a:t>Силуэт</a:t>
            </a:r>
            <a:br>
              <a:rPr lang="ru-RU" sz="8000" b="1" dirty="0" smtClean="0"/>
            </a:br>
            <a:r>
              <a:rPr lang="ru-RU" sz="3200" dirty="0" smtClean="0"/>
              <a:t>6 класс</a:t>
            </a:r>
            <a:r>
              <a:rPr lang="en-US" sz="3200" dirty="0" smtClean="0"/>
              <a:t> I </a:t>
            </a:r>
            <a:r>
              <a:rPr lang="ru-RU" sz="3200" dirty="0" smtClean="0"/>
              <a:t>четверть</a:t>
            </a:r>
            <a:endParaRPr lang="ru-RU" sz="32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76056" y="3717032"/>
            <a:ext cx="3672408" cy="1921768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Презентация учителя ИЗО Голуб Е.Б.</a:t>
            </a:r>
          </a:p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МБОУ «СОШ № 225»</a:t>
            </a:r>
          </a:p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г. Заречный Пензенской области</a:t>
            </a:r>
            <a:endParaRPr lang="ru-RU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2290" name="Picture 2" descr="http://siluet.org.ru/html-silhouett/arina-daur/selfportret-v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4" y="116632"/>
            <a:ext cx="485775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Приблизительно одновременно с </a:t>
            </a:r>
            <a:r>
              <a:rPr lang="ru-RU" sz="2000" dirty="0" err="1" smtClean="0"/>
              <a:t>Сидо</a:t>
            </a:r>
            <a:r>
              <a:rPr lang="ru-RU" sz="2000" dirty="0" smtClean="0"/>
              <a:t> в Петербурге работал немецкий рисовальщик </a:t>
            </a:r>
            <a:r>
              <a:rPr lang="ru-RU" sz="2000" dirty="0" err="1" smtClean="0"/>
              <a:t>Антинг</a:t>
            </a:r>
            <a:r>
              <a:rPr lang="ru-RU" sz="2000" dirty="0" smtClean="0"/>
              <a:t> (1753-1803), выпустивший в 1791 г. альбом «</a:t>
            </a:r>
            <a:r>
              <a:rPr lang="ru-RU" sz="2000" dirty="0" err="1" smtClean="0"/>
              <a:t>Collection</a:t>
            </a:r>
            <a:r>
              <a:rPr lang="ru-RU" sz="2000" dirty="0" smtClean="0"/>
              <a:t> </a:t>
            </a:r>
            <a:r>
              <a:rPr lang="ru-RU" sz="2000" dirty="0" err="1" smtClean="0"/>
              <a:t>de</a:t>
            </a:r>
            <a:r>
              <a:rPr lang="ru-RU" sz="2000" dirty="0" smtClean="0"/>
              <a:t> </a:t>
            </a:r>
            <a:r>
              <a:rPr lang="ru-RU" sz="2000" dirty="0" err="1" smtClean="0"/>
              <a:t>cent</a:t>
            </a:r>
            <a:r>
              <a:rPr lang="ru-RU" sz="2000" dirty="0" smtClean="0"/>
              <a:t> </a:t>
            </a:r>
            <a:r>
              <a:rPr lang="ru-RU" sz="2000" dirty="0" err="1" smtClean="0"/>
              <a:t>silhouettes</a:t>
            </a:r>
            <a:r>
              <a:rPr lang="ru-RU" sz="2000" dirty="0" smtClean="0"/>
              <a:t>». В середине XIX века интерес к силуэтному искусству почти исчез и вырезывание силуэтов обратилось в профессию странствующих артистов, добывавших себе, этим занятием скудный кусок хлеба на публичных гуляньях и ярмарках. Люди светского круга охладели к этому искусству.</a:t>
            </a:r>
            <a:endParaRPr lang="ru-RU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2924944"/>
            <a:ext cx="2307736" cy="325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33839" y="3212976"/>
            <a:ext cx="392770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	Постепенно забытое рисование силуэтов было в конце прошлого столетия возрождено талантливым немецким художником А. </a:t>
            </a:r>
            <a:r>
              <a:rPr lang="ru-RU" sz="2000" dirty="0" err="1" smtClean="0"/>
              <a:t>Коневкою</a:t>
            </a:r>
            <a:r>
              <a:rPr lang="ru-RU" sz="2000" dirty="0" smtClean="0"/>
              <a:t>, который рисовал в виде силуэтов не только профильные портреты, но и фигуры в разных позах, жанровые сцены.</a:t>
            </a:r>
            <a:br>
              <a:rPr lang="ru-RU" sz="2000" dirty="0" smtClean="0"/>
            </a:br>
            <a:r>
              <a:rPr lang="ru-RU" sz="2000" dirty="0" smtClean="0"/>
              <a:t>	У нас в России искусством силуэта занималась рисовальщица сцен детской и народной жизни Елизавета </a:t>
            </a:r>
            <a:r>
              <a:rPr lang="ru-RU" sz="2000" dirty="0" err="1" smtClean="0"/>
              <a:t>Бем</a:t>
            </a:r>
            <a:r>
              <a:rPr lang="ru-RU" sz="2000" dirty="0" smtClean="0"/>
              <a:t>. Но большое мастерство обнаруживают многочисленные силуэты Е.С. Кругликовой, вырезывающей их из бумаги.</a:t>
            </a:r>
            <a:endParaRPr lang="ru-RU" sz="20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72200" y="3212976"/>
            <a:ext cx="2460580" cy="348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501008"/>
            <a:ext cx="210234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27784" y="3933056"/>
            <a:ext cx="1944216" cy="265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8024" y="4221088"/>
            <a:ext cx="1714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В 1917 г. с успехом выступила в качестве </a:t>
            </a:r>
            <a:r>
              <a:rPr lang="ru-RU" sz="2400" dirty="0" err="1" smtClean="0"/>
              <a:t>силуэтистки</a:t>
            </a:r>
            <a:r>
              <a:rPr lang="ru-RU" sz="2400" dirty="0" smtClean="0"/>
              <a:t> московская художница Н.Я. Симонович-Ефимова, работавшая перед тем (подобно Кругликовой) в области гравюры. Есть у Симонович и большие портретные холсты, в которых замечательна острая, сильная характеристика фигур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916832"/>
            <a:ext cx="338437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1700808"/>
            <a:ext cx="374441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200223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«Мир Искусства», положивший начало обновлению русской графики, возродил,  искусство силуэта. Несравненные «реставраторы» старины — К. Сомов, Александр Бенуа и М. </a:t>
            </a:r>
            <a:r>
              <a:rPr lang="ru-RU" sz="2000" dirty="0" err="1" smtClean="0"/>
              <a:t>Добужинский</a:t>
            </a:r>
            <a:r>
              <a:rPr lang="ru-RU" sz="2000" dirty="0" smtClean="0"/>
              <a:t> — воскресили прежний дух силуэта. Часто встречаем мы силуэты и в работах Георгия Ивановича Нарбута.</a:t>
            </a: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39952" y="2996952"/>
            <a:ext cx="4104456" cy="270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2132856"/>
            <a:ext cx="2802855" cy="371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/>
              <a:t>	Портреты в технике силуэта вырезаются, как правило, в профиль из однотонной бумаги. Обычно силуэты (профили) вырезают на черной бумаге с последующим наклеиванием на белый лист. Но возможны и другие цветовые вариации.</a:t>
            </a:r>
            <a:endParaRPr lang="ru-RU" sz="2400" dirty="0"/>
          </a:p>
        </p:txBody>
      </p:sp>
      <p:pic>
        <p:nvPicPr>
          <p:cNvPr id="3" name="Picture 4" descr="http://100art.ru/images/cilyet/2_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79712" y="1988840"/>
            <a:ext cx="5472608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2.bp.blogspot.com/_JKXZ1ZVSyQA/S-g1uWtW0KI/AAAAAAAACJ4/_AIiFeY2d1I/s1600/sticker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1484784"/>
            <a:ext cx="3876675" cy="4836394"/>
          </a:xfrm>
          <a:prstGeom prst="rect">
            <a:avLst/>
          </a:prstGeom>
          <a:noFill/>
        </p:spPr>
      </p:pic>
      <p:pic>
        <p:nvPicPr>
          <p:cNvPr id="21508" name="Picture 4" descr="http://p-shkola.by/isimages/000120_37337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700808"/>
            <a:ext cx="3129136" cy="496855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>В технике силуэта можно встретить портрет, фигуру, жанровую зарисовку, батальную сцену, пейзаж, архитектурный мотив, декоративную композицию, иллюстрацию. Любимый жанр силуэта во все времена - портрет.</a:t>
            </a:r>
            <a:br>
              <a:rPr lang="ru-RU" sz="20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b="1" dirty="0" smtClean="0"/>
              <a:t>Силуэтное искусство полно своеобразной прелести и неисчислимых возможностей. Об этом красноречиво говорят работы современных художников, уделяющих внимание силуэту.</a:t>
            </a:r>
            <a:endParaRPr lang="ru-RU" sz="2400" b="1" dirty="0"/>
          </a:p>
        </p:txBody>
      </p:sp>
      <p:pic>
        <p:nvPicPr>
          <p:cNvPr id="4" name="Picture 4" descr="ArefyevaRaisa-siluety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1844824"/>
            <a:ext cx="6012160" cy="450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b="1" dirty="0" smtClean="0"/>
              <a:t>Силуэтное искусство построено на контрасте двух цветов - черного пятна вырезанного силуэта и белого поля фона. Само по себе сочетание белого и черного несет большой заряд декоративности, выразительности, даже величия</a:t>
            </a:r>
            <a:br>
              <a:rPr lang="ru-RU" sz="2000" b="1" dirty="0" smtClean="0"/>
            </a:br>
            <a:endParaRPr lang="ru-RU" sz="2000" dirty="0"/>
          </a:p>
        </p:txBody>
      </p:sp>
      <p:pic>
        <p:nvPicPr>
          <p:cNvPr id="6" name="Рисунок 5" descr="13.bmp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196752"/>
            <a:ext cx="4333044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4.bmp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3717032"/>
            <a:ext cx="4355975" cy="280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imtime.ru/mactime_img/upload/Media/546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ру.юст\Documents\6 класс\Графика\клипар графика\3528615_illustratio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548680"/>
            <a:ext cx="4286251" cy="33099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2852936"/>
            <a:ext cx="3960440" cy="375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b="1" dirty="0" smtClean="0"/>
              <a:t>Все предмета против света</a:t>
            </a:r>
            <a:br>
              <a:rPr lang="ru-RU" sz="4900" b="1" dirty="0" smtClean="0"/>
            </a:br>
            <a:r>
              <a:rPr lang="ru-RU" sz="4900" b="1" dirty="0" smtClean="0"/>
              <a:t> имеют форму силуэта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026" name="Picture 2" descr="http://t1.gstatic.com/images?q=tbn:ANd9GcSPaVYaRxouUEOekYs5Ytounfwac4p0Uau7GqYzDkf-Hzyh1upAu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772816"/>
            <a:ext cx="3504034" cy="4824536"/>
          </a:xfrm>
          <a:prstGeom prst="rect">
            <a:avLst/>
          </a:prstGeom>
          <a:noFill/>
        </p:spPr>
      </p:pic>
      <p:pic>
        <p:nvPicPr>
          <p:cNvPr id="1028" name="Picture 4" descr="http://t3.gstatic.com/images?q=tbn:ANd9GcSCRJtQ7XvheVGSL2-UWt0oLoHZXO5McOEyLbKjIsDWZkTZLc9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936" y="2132856"/>
            <a:ext cx="4608512" cy="3936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936103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Источники информации: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568952" cy="468052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2E19F9"/>
                </a:solidFill>
                <a:hlinkClick r:id="rId2"/>
              </a:rPr>
              <a:t>www.silverage.ru/stat/siluet.htm</a:t>
            </a:r>
            <a:endParaRPr lang="ru-RU" sz="2000" dirty="0" smtClean="0">
              <a:solidFill>
                <a:srgbClr val="2E19F9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2E19F9"/>
                </a:solidFill>
                <a:hlinkClick r:id="rId3"/>
              </a:rPr>
              <a:t>http://dic.academic.ru/dic.nsf/brokgauz_efron/93772/</a:t>
            </a:r>
            <a:r>
              <a:rPr lang="ru-RU" sz="2000" dirty="0" smtClean="0">
                <a:solidFill>
                  <a:srgbClr val="2E19F9"/>
                </a:solidFill>
                <a:hlinkClick r:id="rId3"/>
              </a:rPr>
              <a:t>Силуэт</a:t>
            </a:r>
            <a:endParaRPr lang="ru-RU" sz="2000" dirty="0" smtClean="0">
              <a:solidFill>
                <a:srgbClr val="2E19F9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2E19F9"/>
                </a:solidFill>
              </a:rPr>
              <a:t>http:// mode-elegance.ru/</a:t>
            </a:r>
            <a:r>
              <a:rPr lang="en-US" sz="2000" dirty="0" err="1" smtClean="0">
                <a:solidFill>
                  <a:srgbClr val="2E19F9"/>
                </a:solidFill>
              </a:rPr>
              <a:t>poshiv</a:t>
            </a:r>
            <a:r>
              <a:rPr lang="en-US" sz="2000" dirty="0" smtClean="0">
                <a:solidFill>
                  <a:srgbClr val="2E19F9"/>
                </a:solidFill>
              </a:rPr>
              <a:t>/silhouette/</a:t>
            </a:r>
            <a:endParaRPr lang="ru-RU" sz="2000" dirty="0" smtClean="0">
              <a:solidFill>
                <a:srgbClr val="2E19F9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2E19F9"/>
                </a:solidFill>
              </a:rPr>
              <a:t>100art.ru/usluga6_17.htm</a:t>
            </a:r>
            <a:endParaRPr lang="ru-RU" sz="2000" dirty="0" smtClean="0">
              <a:solidFill>
                <a:srgbClr val="2E19F9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2E19F9"/>
                </a:solidFill>
              </a:rPr>
              <a:t>http:// mages.yandex.ru/</a:t>
            </a:r>
            <a:r>
              <a:rPr lang="en-US" sz="2000" dirty="0" err="1" smtClean="0">
                <a:solidFill>
                  <a:srgbClr val="2E19F9"/>
                </a:solidFill>
              </a:rPr>
              <a:t>yandsearch</a:t>
            </a:r>
            <a:r>
              <a:rPr lang="en-US" sz="2000" dirty="0" smtClean="0">
                <a:solidFill>
                  <a:srgbClr val="2E19F9"/>
                </a:solidFill>
              </a:rPr>
              <a:t> </a:t>
            </a:r>
            <a:endParaRPr lang="ru-RU" sz="2000" dirty="0" smtClean="0">
              <a:solidFill>
                <a:srgbClr val="2E19F9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2E19F9"/>
                </a:solidFill>
                <a:hlinkClick r:id="rId4"/>
              </a:rPr>
              <a:t>http://pozitiv-news.ru/krasota-prirodnyh-javlenij/silujet-ljudej-na-zakate.html</a:t>
            </a:r>
            <a:r>
              <a:rPr lang="en-US" sz="2000" dirty="0" smtClean="0">
                <a:solidFill>
                  <a:srgbClr val="2E19F9"/>
                </a:solidFill>
              </a:rPr>
              <a:t> </a:t>
            </a:r>
            <a:endParaRPr lang="ru-RU" sz="2000" dirty="0" smtClean="0">
              <a:solidFill>
                <a:srgbClr val="2E19F9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2E19F9"/>
                </a:solidFill>
                <a:hlinkClick r:id="rId5"/>
              </a:rPr>
              <a:t>http://ru.wikipedia.org/wiki/</a:t>
            </a:r>
            <a:r>
              <a:rPr lang="ru-RU" sz="2000" dirty="0" err="1" smtClean="0">
                <a:solidFill>
                  <a:srgbClr val="2E19F9"/>
                </a:solidFill>
                <a:hlinkClick r:id="rId5"/>
              </a:rPr>
              <a:t>Нарбут,_Георгий_Иванович</a:t>
            </a:r>
            <a:endParaRPr lang="ru-RU" sz="2000" dirty="0" smtClean="0">
              <a:solidFill>
                <a:srgbClr val="2E19F9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2E19F9"/>
                </a:solidFill>
                <a:hlinkClick r:id="rId6"/>
              </a:rPr>
              <a:t>http://www.nasledie-rus.ru/podshivka/7305.phphttp://www.liveinternet.ru/journalshowcomments.php?jpostid=135640095&amp;journalid=2281209&amp;go=next&amp;categ=0</a:t>
            </a:r>
            <a:endParaRPr lang="ru-RU" sz="2000" dirty="0" smtClean="0">
              <a:solidFill>
                <a:srgbClr val="2E19F9"/>
              </a:solidFill>
            </a:endParaRPr>
          </a:p>
          <a:p>
            <a:pPr algn="l">
              <a:buFont typeface="Wingdings" pitchFamily="2" charset="2"/>
              <a:buChar char="v"/>
            </a:pPr>
            <a:endParaRPr lang="ru-RU" sz="2000" dirty="0" smtClean="0">
              <a:solidFill>
                <a:srgbClr val="2E19F9"/>
              </a:solidFill>
            </a:endParaRPr>
          </a:p>
          <a:p>
            <a:pPr algn="l">
              <a:buFont typeface="Wingdings" pitchFamily="2" charset="2"/>
              <a:buChar char="v"/>
            </a:pPr>
            <a:endParaRPr lang="ru-RU" sz="2000" dirty="0" smtClean="0">
              <a:solidFill>
                <a:srgbClr val="2E19F9"/>
              </a:solidFill>
            </a:endParaRPr>
          </a:p>
          <a:p>
            <a:pPr algn="l">
              <a:buFont typeface="Wingdings" pitchFamily="2" charset="2"/>
              <a:buChar char="v"/>
            </a:pPr>
            <a:endParaRPr lang="ru-RU" sz="2000" dirty="0" smtClean="0">
              <a:solidFill>
                <a:srgbClr val="2E19F9"/>
              </a:solidFill>
            </a:endParaRPr>
          </a:p>
          <a:p>
            <a:pPr algn="l">
              <a:buFont typeface="Wingdings" pitchFamily="2" charset="2"/>
              <a:buChar char="v"/>
            </a:pPr>
            <a:endParaRPr lang="ru-RU" dirty="0" smtClean="0">
              <a:solidFill>
                <a:srgbClr val="2E19F9"/>
              </a:solidFill>
            </a:endParaRPr>
          </a:p>
          <a:p>
            <a:pPr algn="l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/>
          </a:bodyPr>
          <a:lstStyle/>
          <a:p>
            <a:pPr lvl="0" algn="l" fontAlgn="base">
              <a:spcAft>
                <a:spcPct val="0"/>
              </a:spcAft>
            </a:pPr>
            <a:r>
              <a:rPr lang="ru-RU" sz="4000" b="1" i="1" dirty="0">
                <a:solidFill>
                  <a:prstClr val="black"/>
                </a:solidFill>
                <a:latin typeface="Corbel" pitchFamily="34" charset="0"/>
                <a:ea typeface="+mn-ea"/>
                <a:cs typeface="+mn-cs"/>
              </a:rPr>
              <a:t>Силуэт-</a:t>
            </a:r>
            <a:r>
              <a:rPr lang="ru-RU" sz="1800" b="1" dirty="0">
                <a:solidFill>
                  <a:prstClr val="black"/>
                </a:solidFill>
                <a:latin typeface="Corbel" pitchFamily="34" charset="0"/>
                <a:ea typeface="+mn-ea"/>
                <a:cs typeface="+mn-cs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Corbel" pitchFamily="34" charset="0"/>
                <a:ea typeface="+mn-ea"/>
                <a:cs typeface="+mn-cs"/>
              </a:rPr>
              <a:t>изображение предмета, подражающее тени, производимой им на</a:t>
            </a:r>
            <a:r>
              <a:rPr lang="en-US" sz="2400" b="1" dirty="0">
                <a:solidFill>
                  <a:prstClr val="black"/>
                </a:solidFill>
                <a:latin typeface="Corbel" pitchFamily="34" charset="0"/>
                <a:ea typeface="+mn-ea"/>
                <a:cs typeface="+mn-cs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Corbel" pitchFamily="34" charset="0"/>
                <a:ea typeface="+mn-ea"/>
                <a:cs typeface="+mn-cs"/>
              </a:rPr>
              <a:t>плоской поверхности при солнечном или огненном освещении, т. е. такое, в</a:t>
            </a:r>
            <a:r>
              <a:rPr lang="en-US" sz="2400" b="1" dirty="0">
                <a:solidFill>
                  <a:prstClr val="black"/>
                </a:solidFill>
                <a:latin typeface="Corbel" pitchFamily="34" charset="0"/>
                <a:ea typeface="+mn-ea"/>
                <a:cs typeface="+mn-cs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Corbel" pitchFamily="34" charset="0"/>
                <a:ea typeface="+mn-ea"/>
                <a:cs typeface="+mn-cs"/>
              </a:rPr>
              <a:t>котором обозначается только очертание предмета, а он сам представляется</a:t>
            </a:r>
            <a:r>
              <a:rPr lang="en-US" sz="2400" b="1" dirty="0">
                <a:solidFill>
                  <a:prstClr val="black"/>
                </a:solidFill>
                <a:latin typeface="Corbel" pitchFamily="34" charset="0"/>
                <a:ea typeface="+mn-ea"/>
                <a:cs typeface="+mn-cs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Corbel" pitchFamily="34" charset="0"/>
                <a:ea typeface="+mn-ea"/>
                <a:cs typeface="+mn-cs"/>
              </a:rPr>
              <a:t>однообразным черным пятном.</a:t>
            </a:r>
            <a:br>
              <a:rPr lang="ru-RU" sz="2400" b="1" dirty="0">
                <a:solidFill>
                  <a:prstClr val="black"/>
                </a:solidFill>
                <a:latin typeface="Corbel" pitchFamily="34" charset="0"/>
                <a:ea typeface="+mn-ea"/>
                <a:cs typeface="+mn-cs"/>
              </a:rPr>
            </a:br>
            <a:endParaRPr lang="ru-RU" sz="2400" dirty="0"/>
          </a:p>
        </p:txBody>
      </p:sp>
      <p:pic>
        <p:nvPicPr>
          <p:cNvPr id="15362" name="Picture 2" descr="http://siluet.org.ru/html-silhouett/arina-daur/ole-luk-k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52120" y="2420888"/>
            <a:ext cx="2947020" cy="4104456"/>
          </a:xfrm>
          <a:prstGeom prst="rect">
            <a:avLst/>
          </a:prstGeom>
          <a:noFill/>
        </p:spPr>
      </p:pic>
      <p:pic>
        <p:nvPicPr>
          <p:cNvPr id="5" name="Picture 6" descr="http://siluet.org.ru/gl/0300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2564904"/>
            <a:ext cx="3332981" cy="4024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b="1" dirty="0"/>
              <a:t>Силуэт это плоскостное изображение, вид </a:t>
            </a:r>
            <a:r>
              <a:rPr lang="ru-RU" b="1" dirty="0" smtClean="0"/>
              <a:t>графики</a:t>
            </a:r>
            <a:endParaRPr lang="ru-RU" b="1" dirty="0"/>
          </a:p>
        </p:txBody>
      </p:sp>
      <p:pic>
        <p:nvPicPr>
          <p:cNvPr id="3" name="Picture 2" descr="http://t0.gstatic.com/images?q=tbn:ANd9GcTmzpVEHjtPfImSor_3p3gNo2-fMnrFTs_Uz2esqvvojJs9chpU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936" y="1844824"/>
            <a:ext cx="3853408" cy="4402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507288" cy="252028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/>
              <a:t>Родиной силуэтного искусства является Китай, где с давних пор существовали однотонные черные изображения, так называемые китайские тени. Оттуда они проникли в Западную Европу, прежде всего во Францию, где в середине XVIII века широко распространилась мода на силуэтные портреты.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Picture 4" descr="http://siluet.org.ru/gl/0429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23928" y="3212976"/>
            <a:ext cx="4486275" cy="3295651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852936"/>
            <a:ext cx="316835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964488" cy="1728192"/>
          </a:xfrm>
        </p:spPr>
        <p:txBody>
          <a:bodyPr>
            <a:normAutofit/>
          </a:bodyPr>
          <a:lstStyle/>
          <a:p>
            <a:pPr lvl="0" algn="l" fontAlgn="base"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Corbel"/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Corbel"/>
                <a:ea typeface="+mn-ea"/>
                <a:cs typeface="+mn-cs"/>
              </a:rPr>
            </a:br>
            <a:endParaRPr lang="ru-RU" sz="2400" b="1" dirty="0"/>
          </a:p>
        </p:txBody>
      </p:sp>
      <p:pic>
        <p:nvPicPr>
          <p:cNvPr id="17412" name="Picture 4" descr="http://nibiryukov.narod.ru/nb_pinacoteca/nb_pinacoteca_other/nb_silhouette_unknown_german_xviii_goethe_1785-8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5976" y="2392626"/>
            <a:ext cx="3050704" cy="427673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476673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Термин «силуэт» происходит от фамилии </a:t>
            </a:r>
            <a:r>
              <a:rPr lang="ru-RU" dirty="0" err="1" smtClean="0"/>
              <a:t>Этьена</a:t>
            </a:r>
            <a:r>
              <a:rPr lang="ru-RU" dirty="0" smtClean="0"/>
              <a:t> </a:t>
            </a:r>
            <a:r>
              <a:rPr lang="ru-RU" dirty="0" err="1" smtClean="0"/>
              <a:t>Силуэтта</a:t>
            </a:r>
            <a:r>
              <a:rPr lang="ru-RU" dirty="0" smtClean="0"/>
              <a:t> (1709-1767), бывшего в 1759 г. государственным министром. </a:t>
            </a:r>
            <a:r>
              <a:rPr lang="ru-RU" dirty="0" err="1" smtClean="0"/>
              <a:t>Силуэтт</a:t>
            </a:r>
            <a:r>
              <a:rPr lang="ru-RU" dirty="0" smtClean="0"/>
              <a:t> был известен своей бережливостью и узостью взглядов, которые делали его мишенью для острот парижского общества. Его именем стали называть все дешевое и пустячное, в том числе и портреты черной краской или из черной бумаги, «</a:t>
            </a:r>
            <a:r>
              <a:rPr lang="ru-RU" dirty="0" err="1" smtClean="0"/>
              <a:t>portraits</a:t>
            </a:r>
            <a:r>
              <a:rPr lang="ru-RU" dirty="0" smtClean="0"/>
              <a:t> </a:t>
            </a:r>
            <a:r>
              <a:rPr lang="ru-RU" dirty="0" err="1" smtClean="0"/>
              <a:t>a</a:t>
            </a:r>
            <a:r>
              <a:rPr lang="ru-RU" dirty="0" smtClean="0"/>
              <a:t> </a:t>
            </a:r>
            <a:r>
              <a:rPr lang="ru-RU" dirty="0" err="1" smtClean="0"/>
              <a:t>la</a:t>
            </a:r>
            <a:r>
              <a:rPr lang="ru-RU" dirty="0" smtClean="0"/>
              <a:t> </a:t>
            </a:r>
            <a:r>
              <a:rPr lang="ru-RU" dirty="0" err="1" smtClean="0"/>
              <a:t>Silhouette</a:t>
            </a:r>
            <a:r>
              <a:rPr lang="ru-RU" dirty="0" smtClean="0"/>
              <a:t>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Отразилось увлечение силуэтом и в прикладном искусстве: появились  табакерки с силуэтам, фарфоровые чашки, вышивки, инкрустации и т.п. </a:t>
            </a:r>
            <a:endParaRPr lang="ru-RU" sz="2800" b="1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2132856"/>
            <a:ext cx="3468165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4293096"/>
            <a:ext cx="3405758" cy="22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1988840"/>
            <a:ext cx="1635530" cy="216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	По сравнению с настоящими живописными портретами, силуэты казались многим скучными и мизерными. Однако, это искусство нашло своих мастеров и почитателей и притом не только во Франции, но и в других странах. В Германии, например, в начале XIX века славились своими силуэтами </a:t>
            </a:r>
            <a:r>
              <a:rPr lang="ru-RU" sz="2400" dirty="0" err="1" smtClean="0"/>
              <a:t>Дуттенгофер</a:t>
            </a:r>
            <a:r>
              <a:rPr lang="ru-RU" sz="2400" dirty="0" smtClean="0"/>
              <a:t> (изобразивший ряд немецких писателей и художников), К. Шмидт, </a:t>
            </a:r>
            <a:r>
              <a:rPr lang="ru-RU" sz="2400" dirty="0" err="1" smtClean="0"/>
              <a:t>Мюльбах</a:t>
            </a:r>
            <a:r>
              <a:rPr lang="ru-RU" sz="2400" dirty="0" smtClean="0"/>
              <a:t> и </a:t>
            </a:r>
            <a:r>
              <a:rPr lang="ru-RU" sz="2400" dirty="0" err="1" smtClean="0"/>
              <a:t>др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20072" y="2636912"/>
            <a:ext cx="248106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9672" y="3068960"/>
            <a:ext cx="2409825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/>
              <a:t>	</a:t>
            </a:r>
            <a:endParaRPr lang="ru-RU" sz="22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/>
              <a:t>У нас в России интерес к силуэту возник в эпоху Екатерины II, когда в Петербурге появился парижский силуэтист </a:t>
            </a:r>
            <a:r>
              <a:rPr lang="ru-RU" b="1" dirty="0" err="1" smtClean="0"/>
              <a:t>Сидо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err="1" smtClean="0"/>
              <a:t>Сидо</a:t>
            </a:r>
            <a:r>
              <a:rPr lang="ru-RU" b="1" dirty="0" smtClean="0"/>
              <a:t> портретировал Екатерину II, членов ее фамилии и многих представителей петербургской знати.</a:t>
            </a:r>
            <a:br>
              <a:rPr lang="ru-RU" b="1" dirty="0" smtClean="0"/>
            </a:br>
            <a:r>
              <a:rPr lang="ru-RU" b="1" dirty="0" smtClean="0"/>
              <a:t> Свои силуэты он рисовал тушью, иногда гравировал на меди, но чаще всего вырезал из черной бумаги и вклеивал в гравированные рамки. Целая коллекция этих силуэтов, состоящая из 183 листов, принадлежала герцогу </a:t>
            </a:r>
            <a:r>
              <a:rPr lang="ru-RU" b="1" dirty="0" err="1" smtClean="0"/>
              <a:t>Мекленбург-Стрелицкому</a:t>
            </a:r>
            <a:r>
              <a:rPr lang="ru-RU" b="1" dirty="0" smtClean="0"/>
              <a:t> и была в 1899 году издана в фототипических снимках («Двор императрицы Екатерины II, ее сотрудники и приближенные»).</a:t>
            </a:r>
            <a:endParaRPr lang="ru-RU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412776"/>
            <a:ext cx="311626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467</Words>
  <Application>Microsoft Office PowerPoint</Application>
  <PresentationFormat>Экран (4:3)</PresentationFormat>
  <Paragraphs>37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Силуэт 6 класс I четверть</vt:lpstr>
      <vt:lpstr>Все предмета против света  имеют форму силуэта </vt:lpstr>
      <vt:lpstr>Силуэт- изображение предмета, подражающее тени, производимой им на плоской поверхности при солнечном или огненном освещении, т. е. такое, в котором обозначается только очертание предмета, а он сам представляется однообразным черным пятном. </vt:lpstr>
      <vt:lpstr> Силуэт это плоскостное изображение, вид графики</vt:lpstr>
      <vt:lpstr>Родиной силуэтного искусства является Китай, где с давних пор существовали однотонные черные изображения, так называемые китайские тени. Оттуда они проникли в Западную Европу, прежде всего во Францию, где в середине XVIII века широко распространилась мода на силуэтные портреты.  </vt:lpstr>
      <vt:lpstr> </vt:lpstr>
      <vt:lpstr>Отразилось увлечение силуэтом и в прикладном искусстве: появились  табакерки с силуэтам, фарфоровые чашки, вышивки, инкрустации и т.п. </vt:lpstr>
      <vt:lpstr> По сравнению с настоящими живописными портретами, силуэты казались многим скучными и мизерными. Однако, это искусство нашло своих мастеров и почитателей и притом не только во Франции, но и в других странах. В Германии, например, в начале XIX века славились своими силуэтами Дуттенгофер (изобразивший ряд немецких писателей и художников), К. Шмидт, Мюльбах и др</vt:lpstr>
      <vt:lpstr> </vt:lpstr>
      <vt:lpstr>Приблизительно одновременно с Сидо в Петербурге работал немецкий рисовальщик Антинг (1753-1803), выпустивший в 1791 г. альбом «Collection de cent silhouettes». В середине XIX века интерес к силуэтному искусству почти исчез и вырезывание силуэтов обратилось в профессию странствующих артистов, добывавших себе, этим занятием скудный кусок хлеба на публичных гуляньях и ярмарках. Люди светского круга охладели к этому искусству.</vt:lpstr>
      <vt:lpstr> Постепенно забытое рисование силуэтов было в конце прошлого столетия возрождено талантливым немецким художником А. Коневкою, который рисовал в виде силуэтов не только профильные портреты, но и фигуры в разных позах, жанровые сцены.  У нас в России искусством силуэта занималась рисовальщица сцен детской и народной жизни Елизавета Бем. Но большое мастерство обнаруживают многочисленные силуэты Е.С. Кругликовой, вырезывающей их из бумаги.</vt:lpstr>
      <vt:lpstr>В 1917 г. с успехом выступила в качестве силуэтистки московская художница Н.Я. Симонович-Ефимова, работавшая перед тем (подобно Кругликовой) в области гравюры. Есть у Симонович и большие портретные холсты, в которых замечательна острая, сильная характеристика фигур</vt:lpstr>
      <vt:lpstr>«Мир Искусства», положивший начало обновлению русской графики, возродил,  искусство силуэта. Несравненные «реставраторы» старины — К. Сомов, Александр Бенуа и М. Добужинский — воскресили прежний дух силуэта. Часто встречаем мы силуэты и в работах Георгия Ивановича Нарбута.</vt:lpstr>
      <vt:lpstr> Портреты в технике силуэта вырезаются, как правило, в профиль из однотонной бумаги. Обычно силуэты (профили) вырезают на черной бумаге с последующим наклеиванием на белый лист. Но возможны и другие цветовые вариации.</vt:lpstr>
      <vt:lpstr>В технике силуэта можно встретить портрет, фигуру, жанровую зарисовку, батальную сцену, пейзаж, архитектурный мотив, декоративную композицию, иллюстрацию. Любимый жанр силуэта во все времена - портрет.  </vt:lpstr>
      <vt:lpstr>Силуэтное искусство полно своеобразной прелести и неисчислимых возможностей. Об этом красноречиво говорят работы современных художников, уделяющих внимание силуэту.</vt:lpstr>
      <vt:lpstr>Силуэтное искусство построено на контрасте двух цветов - черного пятна вырезанного силуэта и белого поля фона. Само по себе сочетание белого и черного несет большой заряд декоративности, выразительности, даже величия </vt:lpstr>
      <vt:lpstr>Слайд 18</vt:lpstr>
      <vt:lpstr>Слайд 19</vt:lpstr>
      <vt:lpstr>Источники информации: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Силуэт</dc:title>
  <dc:creator>ру.юст</dc:creator>
  <cp:lastModifiedBy>ру.юст</cp:lastModifiedBy>
  <cp:revision>27</cp:revision>
  <dcterms:created xsi:type="dcterms:W3CDTF">2011-09-30T16:38:43Z</dcterms:created>
  <dcterms:modified xsi:type="dcterms:W3CDTF">2011-10-30T14:28:13Z</dcterms:modified>
</cp:coreProperties>
</file>