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0" r:id="rId2"/>
    <p:sldId id="279" r:id="rId3"/>
    <p:sldId id="276" r:id="rId4"/>
    <p:sldId id="260" r:id="rId5"/>
    <p:sldId id="265" r:id="rId6"/>
    <p:sldId id="259" r:id="rId7"/>
    <p:sldId id="261" r:id="rId8"/>
    <p:sldId id="277" r:id="rId9"/>
    <p:sldId id="264" r:id="rId10"/>
    <p:sldId id="266" r:id="rId11"/>
    <p:sldId id="267" r:id="rId12"/>
    <p:sldId id="268" r:id="rId13"/>
    <p:sldId id="274" r:id="rId14"/>
    <p:sldId id="275" r:id="rId15"/>
    <p:sldId id="283" r:id="rId16"/>
    <p:sldId id="284" r:id="rId17"/>
    <p:sldId id="273" r:id="rId18"/>
    <p:sldId id="281" r:id="rId19"/>
    <p:sldId id="262" r:id="rId20"/>
    <p:sldId id="285"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Наша семья" initials="Нс"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90" autoAdjust="0"/>
    <p:restoredTop sz="94660"/>
  </p:normalViewPr>
  <p:slideViewPr>
    <p:cSldViewPr>
      <p:cViewPr varScale="1">
        <p:scale>
          <a:sx n="105" d="100"/>
          <a:sy n="105" d="100"/>
        </p:scale>
        <p:origin x="-1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7498FD78-0473-445B-B5B0-18F497305E09}" type="datetimeFigureOut">
              <a:rPr lang="ru-RU" smtClean="0"/>
              <a:pPr/>
              <a:t>11.01.2002</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0CD087AA-7929-45CC-947A-1F6B578C90E1}"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498FD78-0473-445B-B5B0-18F497305E09}" type="datetimeFigureOut">
              <a:rPr lang="ru-RU" smtClean="0"/>
              <a:pPr/>
              <a:t>11.01.2002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CD087AA-7929-45CC-947A-1F6B578C90E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498FD78-0473-445B-B5B0-18F497305E09}" type="datetimeFigureOut">
              <a:rPr lang="ru-RU" smtClean="0"/>
              <a:pPr/>
              <a:t>11.01.2002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CD087AA-7929-45CC-947A-1F6B578C90E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498FD78-0473-445B-B5B0-18F497305E09}" type="datetimeFigureOut">
              <a:rPr lang="ru-RU" smtClean="0"/>
              <a:pPr/>
              <a:t>11.01.2002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CD087AA-7929-45CC-947A-1F6B578C90E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498FD78-0473-445B-B5B0-18F497305E09}" type="datetimeFigureOut">
              <a:rPr lang="ru-RU" smtClean="0"/>
              <a:pPr/>
              <a:t>11.01.2002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CD087AA-7929-45CC-947A-1F6B578C90E1}"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498FD78-0473-445B-B5B0-18F497305E09}" type="datetimeFigureOut">
              <a:rPr lang="ru-RU" smtClean="0"/>
              <a:pPr/>
              <a:t>11.01.2002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CD087AA-7929-45CC-947A-1F6B578C90E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7498FD78-0473-445B-B5B0-18F497305E09}" type="datetimeFigureOut">
              <a:rPr lang="ru-RU" smtClean="0"/>
              <a:pPr/>
              <a:t>11.01.2002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CD087AA-7929-45CC-947A-1F6B578C90E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498FD78-0473-445B-B5B0-18F497305E09}" type="datetimeFigureOut">
              <a:rPr lang="ru-RU" smtClean="0"/>
              <a:pPr/>
              <a:t>11.01.2002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CD087AA-7929-45CC-947A-1F6B578C90E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498FD78-0473-445B-B5B0-18F497305E09}" type="datetimeFigureOut">
              <a:rPr lang="ru-RU" smtClean="0"/>
              <a:pPr/>
              <a:t>11.01.2002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CD087AA-7929-45CC-947A-1F6B578C90E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498FD78-0473-445B-B5B0-18F497305E09}" type="datetimeFigureOut">
              <a:rPr lang="ru-RU" smtClean="0"/>
              <a:pPr/>
              <a:t>11.01.2002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CD087AA-7929-45CC-947A-1F6B578C90E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498FD78-0473-445B-B5B0-18F497305E09}" type="datetimeFigureOut">
              <a:rPr lang="ru-RU" smtClean="0"/>
              <a:pPr/>
              <a:t>11.01.2002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0CD087AA-7929-45CC-947A-1F6B578C90E1}"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498FD78-0473-445B-B5B0-18F497305E09}" type="datetimeFigureOut">
              <a:rPr lang="ru-RU" smtClean="0"/>
              <a:pPr/>
              <a:t>11.01.2002</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CD087AA-7929-45CC-947A-1F6B578C90E1}"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NUL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r>
              <a:rPr lang="en-US"/>
              <a:t> </a:t>
            </a:r>
            <a:endParaRPr lang="ru-RU"/>
          </a:p>
        </p:txBody>
      </p:sp>
      <p:sp>
        <p:nvSpPr>
          <p:cNvPr id="4099" name="Rectangle 3"/>
          <p:cNvSpPr>
            <a:spLocks noGrp="1" noChangeArrowheads="1"/>
          </p:cNvSpPr>
          <p:nvPr>
            <p:ph type="subTitle" idx="1"/>
          </p:nvPr>
        </p:nvSpPr>
        <p:spPr>
          <a:xfrm>
            <a:off x="381000" y="4343400"/>
            <a:ext cx="8534400" cy="2286000"/>
          </a:xfrm>
        </p:spPr>
        <p:txBody>
          <a:bodyPr/>
          <a:lstStyle/>
          <a:p>
            <a:r>
              <a:rPr lang="ru-RU"/>
              <a:t>			</a:t>
            </a:r>
          </a:p>
        </p:txBody>
      </p:sp>
      <p:sp>
        <p:nvSpPr>
          <p:cNvPr id="4100" name="WordArt 4"/>
          <p:cNvSpPr>
            <a:spLocks noChangeArrowheads="1" noChangeShapeType="1" noTextEdit="1"/>
          </p:cNvSpPr>
          <p:nvPr/>
        </p:nvSpPr>
        <p:spPr bwMode="auto">
          <a:xfrm>
            <a:off x="857224" y="2143116"/>
            <a:ext cx="7448576" cy="2667000"/>
          </a:xfrm>
          <a:prstGeom prst="rect">
            <a:avLst/>
          </a:prstGeom>
        </p:spPr>
        <p:txBody>
          <a:bodyPr wrap="none" fromWordArt="1">
            <a:prstTxWarp prst="textPlain">
              <a:avLst>
                <a:gd name="adj" fmla="val 50000"/>
              </a:avLst>
            </a:prstTxWarp>
          </a:bodyPr>
          <a:lstStyle/>
          <a:p>
            <a:pPr algn="ctr"/>
            <a:r>
              <a:rPr lang="en-US" sz="3600" b="1" kern="10" dirty="0">
                <a:ln w="9525">
                  <a:noFill/>
                  <a:round/>
                  <a:headEnd/>
                  <a:tailEnd/>
                </a:ln>
                <a:latin typeface="Edwardian Script ITC"/>
              </a:rPr>
              <a:t>Welcome </a:t>
            </a:r>
            <a:r>
              <a:rPr lang="ru-RU" sz="3600" b="1" kern="10" dirty="0" smtClean="0">
                <a:ln w="9525">
                  <a:noFill/>
                  <a:round/>
                  <a:headEnd/>
                  <a:tailEnd/>
                </a:ln>
                <a:latin typeface="Edwardian Script ITC"/>
              </a:rPr>
              <a:t> </a:t>
            </a:r>
            <a:r>
              <a:rPr lang="en-US" sz="3600" b="1" kern="10" dirty="0" smtClean="0">
                <a:ln w="9525">
                  <a:noFill/>
                  <a:round/>
                  <a:headEnd/>
                  <a:tailEnd/>
                </a:ln>
                <a:latin typeface="Edwardian Script ITC"/>
              </a:rPr>
              <a:t>to </a:t>
            </a:r>
            <a:r>
              <a:rPr lang="en-US" sz="3600" b="1" kern="10" dirty="0">
                <a:ln w="9525">
                  <a:noFill/>
                  <a:round/>
                  <a:headEnd/>
                  <a:tailEnd/>
                </a:ln>
                <a:latin typeface="Edwardian Script ITC"/>
              </a:rPr>
              <a:t>Washington, D.C.</a:t>
            </a:r>
            <a:endParaRPr lang="ru-RU" sz="3600" b="1" kern="10" dirty="0">
              <a:ln w="9525">
                <a:noFill/>
                <a:round/>
                <a:headEnd/>
                <a:tailEnd/>
              </a:ln>
            </a:endParaRPr>
          </a:p>
        </p:txBody>
      </p:sp>
      <p:pic>
        <p:nvPicPr>
          <p:cNvPr id="4102" name="Picture 6" descr="флаг"/>
          <p:cNvPicPr>
            <a:picLocks noChangeAspect="1" noChangeArrowheads="1"/>
          </p:cNvPicPr>
          <p:nvPr/>
        </p:nvPicPr>
        <p:blipFill>
          <a:blip r:embed="rId2"/>
          <a:srcRect/>
          <a:stretch>
            <a:fillRect/>
          </a:stretch>
        </p:blipFill>
        <p:spPr bwMode="auto">
          <a:xfrm>
            <a:off x="0" y="-198734"/>
            <a:ext cx="9144000" cy="6847184"/>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ppt_x</p:attrName>
                                        </p:attrNameLst>
                                      </p:cBhvr>
                                      <p:tavLst>
                                        <p:tav tm="0">
                                          <p:val>
                                            <p:strVal val="#ppt_x-.2"/>
                                          </p:val>
                                        </p:tav>
                                        <p:tav tm="100000">
                                          <p:val>
                                            <p:strVal val="#ppt_x"/>
                                          </p:val>
                                        </p:tav>
                                      </p:tavLst>
                                    </p:anim>
                                    <p:anim calcmode="lin" valueType="num">
                                      <p:cBhvr>
                                        <p:cTn id="8" dur="1000" fill="hold"/>
                                        <p:tgtEl>
                                          <p:spTgt spid="4098"/>
                                        </p:tgtEl>
                                        <p:attrNameLst>
                                          <p:attrName>ppt_y</p:attrName>
                                        </p:attrNameLst>
                                      </p:cBhvr>
                                      <p:tavLst>
                                        <p:tav tm="0">
                                          <p:val>
                                            <p:strVal val="#ppt_y"/>
                                          </p:val>
                                        </p:tav>
                                        <p:tav tm="100000">
                                          <p:val>
                                            <p:strVal val="#ppt_y"/>
                                          </p:val>
                                        </p:tav>
                                      </p:tavLst>
                                    </p:anim>
                                    <p:animEffect transition="in" filter="wipe(right)" prLst="gradientSize: 0.1">
                                      <p:cBhvr>
                                        <p:cTn id="9" dur="10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4099">
                                            <p:txEl>
                                              <p:pRg st="0" end="0"/>
                                            </p:txEl>
                                          </p:spTgt>
                                        </p:tgtEl>
                                        <p:attrNameLst>
                                          <p:attrName>style.visibility</p:attrName>
                                        </p:attrNameLst>
                                      </p:cBhvr>
                                      <p:to>
                                        <p:strVal val="visible"/>
                                      </p:to>
                                    </p:set>
                                    <p:animEffect transition="in" filter="fade">
                                      <p:cBhvr>
                                        <p:cTn id="14" dur="500"/>
                                        <p:tgtEl>
                                          <p:spTgt spid="4099">
                                            <p:txEl>
                                              <p:pRg st="0" end="0"/>
                                            </p:txEl>
                                          </p:spTgt>
                                        </p:tgtEl>
                                      </p:cBhvr>
                                    </p:animEffect>
                                    <p:anim calcmode="lin" valueType="num">
                                      <p:cBhvr>
                                        <p:cTn id="15"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099">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Documents and Settings\Коля\Мои документы\Коля\доклады\сити\b1.jpg"/>
          <p:cNvPicPr>
            <a:picLocks noChangeAspect="1" noChangeArrowheads="1"/>
          </p:cNvPicPr>
          <p:nvPr/>
        </p:nvPicPr>
        <p:blipFill>
          <a:blip r:embed="rId2"/>
          <a:srcRect/>
          <a:stretch>
            <a:fillRect/>
          </a:stretch>
        </p:blipFill>
        <p:spPr bwMode="auto">
          <a:xfrm>
            <a:off x="500063" y="1714500"/>
            <a:ext cx="4762500" cy="3571875"/>
          </a:xfrm>
          <a:prstGeom prst="rect">
            <a:avLst/>
          </a:prstGeom>
          <a:noFill/>
          <a:ln w="9525">
            <a:noFill/>
            <a:miter lim="800000"/>
            <a:headEnd/>
            <a:tailEnd/>
          </a:ln>
        </p:spPr>
      </p:pic>
      <p:sp>
        <p:nvSpPr>
          <p:cNvPr id="13318" name="WordArt 6"/>
          <p:cNvSpPr>
            <a:spLocks noChangeArrowheads="1" noChangeShapeType="1" noTextEdit="1"/>
          </p:cNvSpPr>
          <p:nvPr/>
        </p:nvSpPr>
        <p:spPr bwMode="auto">
          <a:xfrm>
            <a:off x="971550" y="476250"/>
            <a:ext cx="7272338" cy="955675"/>
          </a:xfrm>
          <a:prstGeom prst="rect">
            <a:avLst/>
          </a:prstGeom>
        </p:spPr>
        <p:txBody>
          <a:bodyPr wrap="none" fromWordArt="1">
            <a:prstTxWarp prst="textPlain">
              <a:avLst>
                <a:gd name="adj" fmla="val 50000"/>
              </a:avLst>
            </a:prstTxWarp>
          </a:bodyPr>
          <a:lstStyle/>
          <a:p>
            <a:pPr algn="ctr"/>
            <a:r>
              <a:rPr lang="en-US" sz="3600" kern="10">
                <a:ln w="12700">
                  <a:solidFill>
                    <a:srgbClr val="FFCC00"/>
                  </a:solidFill>
                  <a:round/>
                  <a:headEnd/>
                  <a:tailEnd/>
                </a:ln>
                <a:solidFill>
                  <a:srgbClr val="006600">
                    <a:alpha val="50195"/>
                  </a:srgbClr>
                </a:solidFill>
                <a:effectLst>
                  <a:outerShdw dist="45791" dir="2021404" algn="ctr" rotWithShape="0">
                    <a:srgbClr val="9999FF"/>
                  </a:outerShdw>
                </a:effectLst>
                <a:latin typeface="Arial"/>
                <a:cs typeface="Arial"/>
              </a:rPr>
              <a:t>Library of Congress</a:t>
            </a:r>
            <a:endParaRPr lang="ru-RU" sz="3600" kern="10">
              <a:ln w="12700">
                <a:solidFill>
                  <a:srgbClr val="FFCC00"/>
                </a:solidFill>
                <a:round/>
                <a:headEnd/>
                <a:tailEnd/>
              </a:ln>
              <a:solidFill>
                <a:srgbClr val="006600">
                  <a:alpha val="50195"/>
                </a:srgbClr>
              </a:solidFill>
              <a:effectLst>
                <a:outerShdw dist="45791" dir="2021404" algn="ctr" rotWithShape="0">
                  <a:srgbClr val="9999FF"/>
                </a:outerShdw>
              </a:effectLst>
              <a:latin typeface="Arial"/>
              <a:cs typeface="Arial"/>
            </a:endParaRPr>
          </a:p>
        </p:txBody>
      </p:sp>
      <p:sp>
        <p:nvSpPr>
          <p:cNvPr id="13321" name="Text Box 9"/>
          <p:cNvSpPr txBox="1">
            <a:spLocks noChangeArrowheads="1"/>
          </p:cNvSpPr>
          <p:nvPr/>
        </p:nvSpPr>
        <p:spPr bwMode="auto">
          <a:xfrm>
            <a:off x="5508625" y="2133600"/>
            <a:ext cx="3455988" cy="2308225"/>
          </a:xfrm>
          <a:prstGeom prst="rect">
            <a:avLst/>
          </a:prstGeom>
          <a:noFill/>
          <a:ln w="9525">
            <a:noFill/>
            <a:miter lim="800000"/>
            <a:headEnd/>
            <a:tailEnd/>
          </a:ln>
        </p:spPr>
        <p:txBody>
          <a:bodyPr>
            <a:spAutoFit/>
          </a:bodyPr>
          <a:lstStyle/>
          <a:p>
            <a:r>
              <a:rPr lang="en-US" dirty="0"/>
              <a:t>Not far from the Capitol is the Library of Congress, the largest library in the States. It contains more than 13 million books, more than 19 million manuscripts, including the personal papers of the US presidents.</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13318"/>
                                        </p:tgtEl>
                                        <p:attrNameLst>
                                          <p:attrName>style.visibility</p:attrName>
                                        </p:attrNameLst>
                                      </p:cBhvr>
                                      <p:to>
                                        <p:strVal val="visible"/>
                                      </p:to>
                                    </p:set>
                                    <p:anim calcmode="lin" valueType="num">
                                      <p:cBhvr>
                                        <p:cTn id="7" dur="1000" decel="50000" fill="hold">
                                          <p:stCondLst>
                                            <p:cond delay="0"/>
                                          </p:stCondLst>
                                        </p:cTn>
                                        <p:tgtEl>
                                          <p:spTgt spid="13318"/>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13318"/>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13318"/>
                                        </p:tgtEl>
                                        <p:attrNameLst>
                                          <p:attrName>ppt_w</p:attrName>
                                        </p:attrNameLst>
                                      </p:cBhvr>
                                      <p:tavLst>
                                        <p:tav tm="0">
                                          <p:val>
                                            <p:strVal val="#ppt_w*.05"/>
                                          </p:val>
                                        </p:tav>
                                        <p:tav tm="100000">
                                          <p:val>
                                            <p:strVal val="#ppt_w"/>
                                          </p:val>
                                        </p:tav>
                                      </p:tavLst>
                                    </p:anim>
                                    <p:anim calcmode="lin" valueType="num">
                                      <p:cBhvr>
                                        <p:cTn id="10" dur="2000" fill="hold"/>
                                        <p:tgtEl>
                                          <p:spTgt spid="13318"/>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13318"/>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13318"/>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13318"/>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13318"/>
                                        </p:tgtEl>
                                      </p:cBhvr>
                                    </p:animEffect>
                                  </p:childTnLst>
                                </p:cTn>
                              </p:par>
                              <p:par>
                                <p:cTn id="15" presetID="8" presetClass="entr" presetSubtype="16" fill="hold" nodeType="withEffect">
                                  <p:stCondLst>
                                    <p:cond delay="0"/>
                                  </p:stCondLst>
                                  <p:childTnLst>
                                    <p:set>
                                      <p:cBhvr>
                                        <p:cTn id="16" dur="1" fill="hold">
                                          <p:stCondLst>
                                            <p:cond delay="0"/>
                                          </p:stCondLst>
                                        </p:cTn>
                                        <p:tgtEl>
                                          <p:spTgt spid="6147"/>
                                        </p:tgtEl>
                                        <p:attrNameLst>
                                          <p:attrName>style.visibility</p:attrName>
                                        </p:attrNameLst>
                                      </p:cBhvr>
                                      <p:to>
                                        <p:strVal val="visible"/>
                                      </p:to>
                                    </p:set>
                                    <p:animEffect transition="in" filter="diamond(in)">
                                      <p:cBhvr>
                                        <p:cTn id="17" dur="2000"/>
                                        <p:tgtEl>
                                          <p:spTgt spid="6147"/>
                                        </p:tgtEl>
                                      </p:cBhvr>
                                    </p:animEffect>
                                  </p:childTnLst>
                                </p:cTn>
                              </p:par>
                            </p:childTnLst>
                          </p:cTn>
                        </p:par>
                        <p:par>
                          <p:cTn id="18" fill="hold">
                            <p:stCondLst>
                              <p:cond delay="2000"/>
                            </p:stCondLst>
                            <p:childTnLst>
                              <p:par>
                                <p:cTn id="19" presetID="7" presetClass="entr" presetSubtype="4" fill="hold" grpId="1" nodeType="afterEffect">
                                  <p:stCondLst>
                                    <p:cond delay="5000"/>
                                  </p:stCondLst>
                                  <p:childTnLst>
                                    <p:set>
                                      <p:cBhvr>
                                        <p:cTn id="20" dur="1" fill="hold">
                                          <p:stCondLst>
                                            <p:cond delay="0"/>
                                          </p:stCondLst>
                                        </p:cTn>
                                        <p:tgtEl>
                                          <p:spTgt spid="13321"/>
                                        </p:tgtEl>
                                        <p:attrNameLst>
                                          <p:attrName>style.visibility</p:attrName>
                                        </p:attrNameLst>
                                      </p:cBhvr>
                                      <p:to>
                                        <p:strVal val="visible"/>
                                      </p:to>
                                    </p:set>
                                    <p:anim calcmode="lin" valueType="num">
                                      <p:cBhvr additive="base">
                                        <p:cTn id="21" dur="5000" fill="hold"/>
                                        <p:tgtEl>
                                          <p:spTgt spid="13321"/>
                                        </p:tgtEl>
                                        <p:attrNameLst>
                                          <p:attrName>ppt_x</p:attrName>
                                        </p:attrNameLst>
                                      </p:cBhvr>
                                      <p:tavLst>
                                        <p:tav tm="0">
                                          <p:val>
                                            <p:strVal val="#ppt_x"/>
                                          </p:val>
                                        </p:tav>
                                        <p:tav tm="100000">
                                          <p:val>
                                            <p:strVal val="#ppt_x"/>
                                          </p:val>
                                        </p:tav>
                                      </p:tavLst>
                                    </p:anim>
                                    <p:anim calcmode="lin" valueType="num">
                                      <p:cBhvr additive="base">
                                        <p:cTn id="22" dur="5000" fill="hold"/>
                                        <p:tgtEl>
                                          <p:spTgt spid="1332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7" presetClass="entr" presetSubtype="4" fill="hold" grpId="2" nodeType="clickEffect">
                                  <p:stCondLst>
                                    <p:cond delay="0"/>
                                  </p:stCondLst>
                                  <p:childTnLst>
                                    <p:set>
                                      <p:cBhvr>
                                        <p:cTn id="26" dur="1" fill="hold">
                                          <p:stCondLst>
                                            <p:cond delay="0"/>
                                          </p:stCondLst>
                                        </p:cTn>
                                        <p:tgtEl>
                                          <p:spTgt spid="13321"/>
                                        </p:tgtEl>
                                        <p:attrNameLst>
                                          <p:attrName>style.visibility</p:attrName>
                                        </p:attrNameLst>
                                      </p:cBhvr>
                                      <p:to>
                                        <p:strVal val="visible"/>
                                      </p:to>
                                    </p:set>
                                    <p:anim calcmode="lin" valueType="num">
                                      <p:cBhvr additive="base">
                                        <p:cTn id="27" dur="5000" fill="hold"/>
                                        <p:tgtEl>
                                          <p:spTgt spid="13321"/>
                                        </p:tgtEl>
                                        <p:attrNameLst>
                                          <p:attrName>ppt_x</p:attrName>
                                        </p:attrNameLst>
                                      </p:cBhvr>
                                      <p:tavLst>
                                        <p:tav tm="0">
                                          <p:val>
                                            <p:strVal val="#ppt_x"/>
                                          </p:val>
                                        </p:tav>
                                        <p:tav tm="100000">
                                          <p:val>
                                            <p:strVal val="#ppt_x"/>
                                          </p:val>
                                        </p:tav>
                                      </p:tavLst>
                                    </p:anim>
                                    <p:anim calcmode="lin" valueType="num">
                                      <p:cBhvr additive="base">
                                        <p:cTn id="28" dur="5000" fill="hold"/>
                                        <p:tgtEl>
                                          <p:spTgt spid="133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animBg="1"/>
      <p:bldP spid="13321" grpId="1"/>
      <p:bldP spid="13321" grpId="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Коля\Мои документы\Коля\доклады\сити\2.jpg"/>
          <p:cNvPicPr>
            <a:picLocks noChangeAspect="1" noChangeArrowheads="1"/>
          </p:cNvPicPr>
          <p:nvPr/>
        </p:nvPicPr>
        <p:blipFill>
          <a:blip r:embed="rId2"/>
          <a:srcRect/>
          <a:stretch>
            <a:fillRect/>
          </a:stretch>
        </p:blipFill>
        <p:spPr bwMode="auto">
          <a:xfrm>
            <a:off x="468313" y="1916113"/>
            <a:ext cx="4649787" cy="3232150"/>
          </a:xfrm>
          <a:prstGeom prst="rect">
            <a:avLst/>
          </a:prstGeom>
          <a:noFill/>
          <a:ln w="9525">
            <a:noFill/>
            <a:miter lim="800000"/>
            <a:headEnd/>
            <a:tailEnd/>
          </a:ln>
        </p:spPr>
      </p:pic>
      <p:sp>
        <p:nvSpPr>
          <p:cNvPr id="16390" name="WordArt 6"/>
          <p:cNvSpPr>
            <a:spLocks noChangeArrowheads="1" noChangeShapeType="1" noTextEdit="1"/>
          </p:cNvSpPr>
          <p:nvPr/>
        </p:nvSpPr>
        <p:spPr bwMode="auto">
          <a:xfrm>
            <a:off x="971550" y="476250"/>
            <a:ext cx="7272338" cy="955675"/>
          </a:xfrm>
          <a:prstGeom prst="rect">
            <a:avLst/>
          </a:prstGeom>
        </p:spPr>
        <p:txBody>
          <a:bodyPr wrap="none" fromWordArt="1">
            <a:prstTxWarp prst="textPlain">
              <a:avLst>
                <a:gd name="adj" fmla="val 50000"/>
              </a:avLst>
            </a:prstTxWarp>
          </a:bodyPr>
          <a:lstStyle/>
          <a:p>
            <a:pPr algn="ctr"/>
            <a:r>
              <a:rPr lang="en-US" sz="3600" kern="10">
                <a:ln w="12700">
                  <a:solidFill>
                    <a:srgbClr val="FFCC00"/>
                  </a:solidFill>
                  <a:round/>
                  <a:headEnd/>
                  <a:tailEnd/>
                </a:ln>
                <a:solidFill>
                  <a:srgbClr val="006600">
                    <a:alpha val="50195"/>
                  </a:srgbClr>
                </a:solidFill>
                <a:effectLst>
                  <a:outerShdw dist="45791" dir="2021404" algn="ctr" rotWithShape="0">
                    <a:srgbClr val="9999FF"/>
                  </a:outerShdw>
                </a:effectLst>
                <a:latin typeface="Arial"/>
                <a:cs typeface="Arial"/>
              </a:rPr>
              <a:t>The national Gallery of Arts</a:t>
            </a:r>
            <a:endParaRPr lang="ru-RU" sz="3600" kern="10">
              <a:ln w="12700">
                <a:solidFill>
                  <a:srgbClr val="FFCC00"/>
                </a:solidFill>
                <a:round/>
                <a:headEnd/>
                <a:tailEnd/>
              </a:ln>
              <a:solidFill>
                <a:srgbClr val="006600">
                  <a:alpha val="50195"/>
                </a:srgbClr>
              </a:solidFill>
              <a:effectLst>
                <a:outerShdw dist="45791" dir="2021404" algn="ctr" rotWithShape="0">
                  <a:srgbClr val="9999FF"/>
                </a:outerShdw>
              </a:effectLst>
              <a:latin typeface="Arial"/>
              <a:cs typeface="Arial"/>
            </a:endParaRPr>
          </a:p>
        </p:txBody>
      </p:sp>
      <p:sp>
        <p:nvSpPr>
          <p:cNvPr id="16391" name="Text Box 7"/>
          <p:cNvSpPr txBox="1">
            <a:spLocks noChangeArrowheads="1"/>
          </p:cNvSpPr>
          <p:nvPr/>
        </p:nvSpPr>
        <p:spPr bwMode="auto">
          <a:xfrm>
            <a:off x="5148263" y="1989138"/>
            <a:ext cx="3800475" cy="2308225"/>
          </a:xfrm>
          <a:prstGeom prst="rect">
            <a:avLst/>
          </a:prstGeom>
          <a:noFill/>
          <a:ln w="9525">
            <a:noFill/>
            <a:miter lim="800000"/>
            <a:headEnd/>
            <a:tailEnd/>
          </a:ln>
        </p:spPr>
        <p:txBody>
          <a:bodyPr>
            <a:spAutoFit/>
          </a:bodyPr>
          <a:lstStyle/>
          <a:p>
            <a:r>
              <a:rPr lang="en-US" sz="2400" b="1" dirty="0">
                <a:solidFill>
                  <a:srgbClr val="006600"/>
                </a:solidFill>
              </a:rPr>
              <a:t>The National Gallery of Arts is the finest museum. This museum is a part of  Smithsonian Institution. It was found in 1941</a:t>
            </a:r>
            <a:endParaRPr lang="ru-RU" sz="2400" b="1" dirty="0">
              <a:solidFill>
                <a:srgbClr val="0066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16390"/>
                                        </p:tgtEl>
                                        <p:attrNameLst>
                                          <p:attrName>style.visibility</p:attrName>
                                        </p:attrNameLst>
                                      </p:cBhvr>
                                      <p:to>
                                        <p:strVal val="visible"/>
                                      </p:to>
                                    </p:set>
                                    <p:anim calcmode="lin" valueType="num">
                                      <p:cBhvr>
                                        <p:cTn id="7" dur="1000" decel="50000" fill="hold">
                                          <p:stCondLst>
                                            <p:cond delay="0"/>
                                          </p:stCondLst>
                                        </p:cTn>
                                        <p:tgtEl>
                                          <p:spTgt spid="16390"/>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16390"/>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16390"/>
                                        </p:tgtEl>
                                        <p:attrNameLst>
                                          <p:attrName>ppt_w</p:attrName>
                                        </p:attrNameLst>
                                      </p:cBhvr>
                                      <p:tavLst>
                                        <p:tav tm="0">
                                          <p:val>
                                            <p:strVal val="#ppt_w*.05"/>
                                          </p:val>
                                        </p:tav>
                                        <p:tav tm="100000">
                                          <p:val>
                                            <p:strVal val="#ppt_w"/>
                                          </p:val>
                                        </p:tav>
                                      </p:tavLst>
                                    </p:anim>
                                    <p:anim calcmode="lin" valueType="num">
                                      <p:cBhvr>
                                        <p:cTn id="10" dur="2000" fill="hold"/>
                                        <p:tgtEl>
                                          <p:spTgt spid="16390"/>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16390"/>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16390"/>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16390"/>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16390"/>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p:cTn id="17" dur="2000" fill="hold"/>
                                        <p:tgtEl>
                                          <p:spTgt spid="1026"/>
                                        </p:tgtEl>
                                        <p:attrNameLst>
                                          <p:attrName>ppt_w</p:attrName>
                                        </p:attrNameLst>
                                      </p:cBhvr>
                                      <p:tavLst>
                                        <p:tav tm="0">
                                          <p:val>
                                            <p:strVal val="#ppt_w+.3"/>
                                          </p:val>
                                        </p:tav>
                                        <p:tav tm="100000">
                                          <p:val>
                                            <p:strVal val="#ppt_w"/>
                                          </p:val>
                                        </p:tav>
                                      </p:tavLst>
                                    </p:anim>
                                    <p:anim calcmode="lin" valueType="num">
                                      <p:cBhvr>
                                        <p:cTn id="18" dur="2000" fill="hold"/>
                                        <p:tgtEl>
                                          <p:spTgt spid="1026"/>
                                        </p:tgtEl>
                                        <p:attrNameLst>
                                          <p:attrName>ppt_h</p:attrName>
                                        </p:attrNameLst>
                                      </p:cBhvr>
                                      <p:tavLst>
                                        <p:tav tm="0">
                                          <p:val>
                                            <p:strVal val="#ppt_h"/>
                                          </p:val>
                                        </p:tav>
                                        <p:tav tm="100000">
                                          <p:val>
                                            <p:strVal val="#ppt_h"/>
                                          </p:val>
                                        </p:tav>
                                      </p:tavLst>
                                    </p:anim>
                                    <p:animEffect transition="in" filter="fade">
                                      <p:cBhvr>
                                        <p:cTn id="19" dur="2000"/>
                                        <p:tgtEl>
                                          <p:spTgt spid="1026"/>
                                        </p:tgtEl>
                                      </p:cBhvr>
                                    </p:animEffect>
                                  </p:childTnLst>
                                </p:cTn>
                              </p:par>
                            </p:childTnLst>
                          </p:cTn>
                        </p:par>
                        <p:par>
                          <p:cTn id="20" fill="hold">
                            <p:stCondLst>
                              <p:cond delay="2000"/>
                            </p:stCondLst>
                            <p:childTnLst>
                              <p:par>
                                <p:cTn id="21" presetID="7" presetClass="entr" presetSubtype="4" fill="hold" grpId="1" nodeType="afterEffect">
                                  <p:stCondLst>
                                    <p:cond delay="4000"/>
                                  </p:stCondLst>
                                  <p:childTnLst>
                                    <p:set>
                                      <p:cBhvr>
                                        <p:cTn id="22" dur="1" fill="hold">
                                          <p:stCondLst>
                                            <p:cond delay="0"/>
                                          </p:stCondLst>
                                        </p:cTn>
                                        <p:tgtEl>
                                          <p:spTgt spid="16391"/>
                                        </p:tgtEl>
                                        <p:attrNameLst>
                                          <p:attrName>style.visibility</p:attrName>
                                        </p:attrNameLst>
                                      </p:cBhvr>
                                      <p:to>
                                        <p:strVal val="visible"/>
                                      </p:to>
                                    </p:set>
                                    <p:anim calcmode="lin" valueType="num">
                                      <p:cBhvr additive="base">
                                        <p:cTn id="23" dur="5000" fill="hold"/>
                                        <p:tgtEl>
                                          <p:spTgt spid="16391"/>
                                        </p:tgtEl>
                                        <p:attrNameLst>
                                          <p:attrName>ppt_x</p:attrName>
                                        </p:attrNameLst>
                                      </p:cBhvr>
                                      <p:tavLst>
                                        <p:tav tm="0">
                                          <p:val>
                                            <p:strVal val="#ppt_x"/>
                                          </p:val>
                                        </p:tav>
                                        <p:tav tm="100000">
                                          <p:val>
                                            <p:strVal val="#ppt_x"/>
                                          </p:val>
                                        </p:tav>
                                      </p:tavLst>
                                    </p:anim>
                                    <p:anim calcmode="lin" valueType="num">
                                      <p:cBhvr additive="base">
                                        <p:cTn id="24" dur="5000" fill="hold"/>
                                        <p:tgtEl>
                                          <p:spTgt spid="163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animBg="1"/>
      <p:bldP spid="16391"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Text Box 5"/>
          <p:cNvSpPr txBox="1">
            <a:spLocks noChangeArrowheads="1"/>
          </p:cNvSpPr>
          <p:nvPr/>
        </p:nvSpPr>
        <p:spPr bwMode="auto">
          <a:xfrm>
            <a:off x="250825" y="4292600"/>
            <a:ext cx="8642350" cy="2308225"/>
          </a:xfrm>
          <a:prstGeom prst="rect">
            <a:avLst/>
          </a:prstGeom>
          <a:noFill/>
          <a:ln w="9525">
            <a:noFill/>
            <a:miter lim="800000"/>
            <a:headEnd/>
            <a:tailEnd/>
          </a:ln>
        </p:spPr>
        <p:txBody>
          <a:bodyPr>
            <a:spAutoFit/>
          </a:bodyPr>
          <a:lstStyle/>
          <a:p>
            <a:r>
              <a:rPr lang="en-US" sz="2400" b="1" dirty="0">
                <a:solidFill>
                  <a:srgbClr val="006600"/>
                </a:solidFill>
              </a:rPr>
              <a:t>The sixty-feet high busts of Washington, Jefferson, Theodore Roosevelt, and Lincoln on the granite cliffs of Mount Rushmore, in South </a:t>
            </a:r>
            <a:r>
              <a:rPr lang="en-US" sz="2400" b="1" dirty="0" err="1">
                <a:solidFill>
                  <a:srgbClr val="006600"/>
                </a:solidFill>
              </a:rPr>
              <a:t>Dacota</a:t>
            </a:r>
            <a:r>
              <a:rPr lang="en-US" sz="2400" b="1" dirty="0">
                <a:solidFill>
                  <a:srgbClr val="006600"/>
                </a:solidFill>
              </a:rPr>
              <a:t>, are the work of sculptor </a:t>
            </a:r>
            <a:r>
              <a:rPr lang="en-US" sz="2400" b="1" dirty="0" err="1">
                <a:solidFill>
                  <a:srgbClr val="006600"/>
                </a:solidFill>
              </a:rPr>
              <a:t>Gutzon</a:t>
            </a:r>
            <a:r>
              <a:rPr lang="en-US" sz="2400" b="1" dirty="0">
                <a:solidFill>
                  <a:srgbClr val="006600"/>
                </a:solidFill>
              </a:rPr>
              <a:t> Borglum (1867-1941). After his death his son Lincoln, and a team of helpers finished this work.</a:t>
            </a:r>
          </a:p>
          <a:p>
            <a:r>
              <a:rPr lang="en-US" sz="2400" b="1" dirty="0">
                <a:solidFill>
                  <a:srgbClr val="006600"/>
                </a:solidFill>
              </a:rPr>
              <a:t>The monument attracts thousand of visitors each year.</a:t>
            </a:r>
            <a:endParaRPr lang="ru-RU" sz="2400" b="1" dirty="0">
              <a:solidFill>
                <a:srgbClr val="006600"/>
              </a:solidFill>
            </a:endParaRPr>
          </a:p>
        </p:txBody>
      </p:sp>
      <p:pic>
        <p:nvPicPr>
          <p:cNvPr id="20483" name="Picture 6"/>
          <p:cNvPicPr>
            <a:picLocks noChangeAspect="1" noChangeArrowheads="1"/>
          </p:cNvPicPr>
          <p:nvPr/>
        </p:nvPicPr>
        <p:blipFill>
          <a:blip r:embed="rId2"/>
          <a:srcRect/>
          <a:stretch>
            <a:fillRect/>
          </a:stretch>
        </p:blipFill>
        <p:spPr bwMode="auto">
          <a:xfrm>
            <a:off x="1187450" y="188913"/>
            <a:ext cx="6480175" cy="4068762"/>
          </a:xfrm>
          <a:prstGeom prst="rect">
            <a:avLst/>
          </a:prstGeom>
          <a:noFill/>
          <a:ln w="9525">
            <a:noFill/>
            <a:miter lim="800000"/>
            <a:headEnd/>
            <a:tailEnd/>
          </a:ln>
        </p:spPr>
      </p:pic>
      <p:sp>
        <p:nvSpPr>
          <p:cNvPr id="20484" name="AutoShape 8">
            <a:hlinkClick r:id="" action="ppaction://noaction" highlightClick="1"/>
          </p:cNvPr>
          <p:cNvSpPr>
            <a:spLocks noChangeArrowheads="1"/>
          </p:cNvSpPr>
          <p:nvPr/>
        </p:nvSpPr>
        <p:spPr bwMode="auto">
          <a:xfrm>
            <a:off x="4572000" y="0"/>
            <a:ext cx="9144000" cy="6858000"/>
          </a:xfrm>
          <a:prstGeom prst="actionButtonBlank">
            <a:avLst/>
          </a:prstGeom>
          <a:noFill/>
          <a:ln w="9525">
            <a:noFill/>
            <a:miter lim="800000"/>
            <a:headEnd/>
            <a:tailEnd/>
          </a:ln>
        </p:spPr>
        <p:txBody>
          <a:bodyPr wrap="none" anchor="ctr"/>
          <a:lstStyle/>
          <a:p>
            <a:endParaRPr lang="ru-RU"/>
          </a:p>
        </p:txBody>
      </p:sp>
      <p:sp>
        <p:nvSpPr>
          <p:cNvPr id="20485" name="AutoShape 7">
            <a:hlinkClick r:id="rId3" action="ppaction://hlinksldjump"/>
          </p:cNvPr>
          <p:cNvSpPr>
            <a:spLocks noChangeArrowheads="1"/>
          </p:cNvSpPr>
          <p:nvPr/>
        </p:nvSpPr>
        <p:spPr bwMode="auto">
          <a:xfrm>
            <a:off x="8459788" y="6165850"/>
            <a:ext cx="539750" cy="476250"/>
          </a:xfrm>
          <a:prstGeom prst="actionButtonHome">
            <a:avLst/>
          </a:prstGeom>
          <a:solidFill>
            <a:srgbClr val="339966"/>
          </a:solidFill>
          <a:ln w="9525">
            <a:solidFill>
              <a:srgbClr val="00FF00"/>
            </a:solidFill>
            <a:miter lim="800000"/>
            <a:headEnd/>
            <a:tailEnd/>
          </a:ln>
        </p:spPr>
        <p:txBody>
          <a:bodyPr wrap="none" anchor="ctr"/>
          <a:lstStyle/>
          <a:p>
            <a:endParaRPr lang="ru-RU"/>
          </a:p>
        </p:txBody>
      </p:sp>
      <p:sp>
        <p:nvSpPr>
          <p:cNvPr id="20486" name="AutoShape 8">
            <a:hlinkClick r:id="" action="ppaction://noaction" highlightClick="1"/>
          </p:cNvPr>
          <p:cNvSpPr>
            <a:spLocks noChangeArrowheads="1"/>
          </p:cNvSpPr>
          <p:nvPr/>
        </p:nvSpPr>
        <p:spPr bwMode="auto">
          <a:xfrm>
            <a:off x="8715375" y="3714750"/>
            <a:ext cx="1000125" cy="3143250"/>
          </a:xfrm>
          <a:prstGeom prst="actionButtonBlank">
            <a:avLst/>
          </a:prstGeom>
          <a:noFill/>
          <a:ln w="9525">
            <a:noFill/>
            <a:miter lim="800000"/>
            <a:headEnd/>
            <a:tailEnd/>
          </a:ln>
        </p:spPr>
        <p:txBody>
          <a:bodyPr wrap="none" anchor="ct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box(out)">
                                      <p:cBhvr>
                                        <p:cTn id="7" dur="2000"/>
                                        <p:tgtEl>
                                          <p:spTgt spid="17413"/>
                                        </p:tgtEl>
                                      </p:cBhvr>
                                    </p:animEffect>
                                  </p:childTnLst>
                                </p:cTn>
                              </p:par>
                            </p:childTnLst>
                          </p:cTn>
                        </p:par>
                        <p:par>
                          <p:cTn id="8" fill="hold">
                            <p:stCondLst>
                              <p:cond delay="2000"/>
                            </p:stCondLst>
                            <p:childTnLst>
                              <p:par>
                                <p:cTn id="9" presetID="7" presetClass="entr" presetSubtype="4" fill="hold" grpId="1" nodeType="afterEffect">
                                  <p:stCondLst>
                                    <p:cond delay="4000"/>
                                  </p:stCondLst>
                                  <p:childTnLst>
                                    <p:set>
                                      <p:cBhvr>
                                        <p:cTn id="10" dur="1" fill="hold">
                                          <p:stCondLst>
                                            <p:cond delay="0"/>
                                          </p:stCondLst>
                                        </p:cTn>
                                        <p:tgtEl>
                                          <p:spTgt spid="17413"/>
                                        </p:tgtEl>
                                        <p:attrNameLst>
                                          <p:attrName>style.visibility</p:attrName>
                                        </p:attrNameLst>
                                      </p:cBhvr>
                                      <p:to>
                                        <p:strVal val="visible"/>
                                      </p:to>
                                    </p:set>
                                    <p:anim calcmode="lin" valueType="num">
                                      <p:cBhvr additive="base">
                                        <p:cTn id="11" dur="5000" fill="hold"/>
                                        <p:tgtEl>
                                          <p:spTgt spid="17413"/>
                                        </p:tgtEl>
                                        <p:attrNameLst>
                                          <p:attrName>ppt_x</p:attrName>
                                        </p:attrNameLst>
                                      </p:cBhvr>
                                      <p:tavLst>
                                        <p:tav tm="0">
                                          <p:val>
                                            <p:strVal val="#ppt_x"/>
                                          </p:val>
                                        </p:tav>
                                        <p:tav tm="100000">
                                          <p:val>
                                            <p:strVal val="#ppt_x"/>
                                          </p:val>
                                        </p:tav>
                                      </p:tavLst>
                                    </p:anim>
                                    <p:anim calcmode="lin" valueType="num">
                                      <p:cBhvr additive="base">
                                        <p:cTn id="12" dur="5000" fill="hold"/>
                                        <p:tgtEl>
                                          <p:spTgt spid="174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P spid="17413"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memorial-linkolna"/>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4341" name="WordArt 5"/>
          <p:cNvSpPr>
            <a:spLocks noChangeArrowheads="1" noChangeShapeType="1" noTextEdit="1"/>
          </p:cNvSpPr>
          <p:nvPr/>
        </p:nvSpPr>
        <p:spPr bwMode="auto">
          <a:xfrm>
            <a:off x="228600" y="228600"/>
            <a:ext cx="4419600" cy="838200"/>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solidFill>
                  <a:srgbClr val="FFFFFF"/>
                </a:solidFill>
                <a:latin typeface="Edwardian Script ITC"/>
              </a:rPr>
              <a:t>The Lincoln Memorial</a:t>
            </a:r>
            <a:endParaRPr lang="ru-RU" sz="3600" b="1" kern="10">
              <a:ln w="9525">
                <a:noFill/>
                <a:round/>
                <a:headEnd/>
                <a:tailEnd/>
              </a:ln>
              <a:solidFill>
                <a:srgbClr val="FFFFFF"/>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75959-004-F6C6A76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3318" name="WordArt 6"/>
          <p:cNvSpPr>
            <a:spLocks noChangeArrowheads="1" noChangeShapeType="1" noTextEdit="1"/>
          </p:cNvSpPr>
          <p:nvPr/>
        </p:nvSpPr>
        <p:spPr bwMode="auto">
          <a:xfrm>
            <a:off x="228600" y="0"/>
            <a:ext cx="4038600" cy="838200"/>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solidFill>
                  <a:srgbClr val="FFFFFF"/>
                </a:solidFill>
                <a:latin typeface="Edwardian Script ITC"/>
              </a:rPr>
              <a:t>The Jefferson Memorial</a:t>
            </a:r>
            <a:endParaRPr lang="ru-RU" sz="3600" b="1" kern="10">
              <a:ln w="9525">
                <a:noFill/>
                <a:round/>
                <a:headEnd/>
                <a:tailEnd/>
              </a:ln>
              <a:solidFill>
                <a:srgbClr val="FFFFFF"/>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142844" y="142853"/>
            <a:ext cx="857256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ea typeface="Calibri" pitchFamily="34" charset="0"/>
                <a:cs typeface="Times New Roman" pitchFamily="18" charset="0"/>
              </a:rPr>
              <a:t>Washington, D.C.</a:t>
            </a:r>
            <a:endParaRPr kumimoji="0" lang="ru-RU"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ea typeface="Calibri" pitchFamily="34" charset="0"/>
                <a:cs typeface="Times New Roman" pitchFamily="18" charset="0"/>
              </a:rPr>
              <a:t>	It stands on the </a:t>
            </a:r>
            <a:r>
              <a:rPr kumimoji="0" lang="en-US" b="1" i="0" strike="noStrike" cap="none" normalizeH="0" baseline="0" dirty="0" smtClean="0">
                <a:ln>
                  <a:solidFill>
                    <a:schemeClr val="tx1">
                      <a:lumMod val="65000"/>
                      <a:lumOff val="35000"/>
                    </a:schemeClr>
                  </a:solidFill>
                </a:ln>
                <a:solidFill>
                  <a:schemeClr val="tx1"/>
                </a:solidFill>
                <a:effectLst/>
                <a:ea typeface="Calibri" pitchFamily="34" charset="0"/>
                <a:cs typeface="Times New Roman" pitchFamily="18" charset="0"/>
              </a:rPr>
              <a:t>Washington</a:t>
            </a:r>
            <a:r>
              <a:rPr kumimoji="0" lang="en-US" b="1" i="0" u="none" strike="noStrike" cap="none" normalizeH="0" baseline="0" dirty="0" smtClean="0">
                <a:ln>
                  <a:noFill/>
                </a:ln>
                <a:solidFill>
                  <a:schemeClr val="tx1"/>
                </a:solidFill>
                <a:effectLst/>
                <a:ea typeface="Calibri" pitchFamily="34" charset="0"/>
                <a:cs typeface="Times New Roman" pitchFamily="18" charset="0"/>
              </a:rPr>
              <a:t> River Potomac. George Washington chose it to be the nation’s capital on December 1, 1800. The district </a:t>
            </a:r>
            <a:r>
              <a:rPr kumimoji="0" lang="en-US" b="1" i="0" strike="noStrike" cap="none" normalizeH="0" baseline="0" dirty="0" smtClean="0">
                <a:ln>
                  <a:noFill/>
                </a:ln>
                <a:solidFill>
                  <a:schemeClr val="tx1"/>
                </a:solidFill>
                <a:effectLst/>
                <a:ea typeface="Calibri" pitchFamily="34" charset="0"/>
                <a:cs typeface="Times New Roman" pitchFamily="18" charset="0"/>
              </a:rPr>
              <a:t>D.C.</a:t>
            </a:r>
            <a:r>
              <a:rPr kumimoji="0" lang="en-US" b="1" i="0" u="none" strike="noStrike" cap="none" normalizeH="0" baseline="0" dirty="0" smtClean="0">
                <a:ln>
                  <a:noFill/>
                </a:ln>
                <a:solidFill>
                  <a:schemeClr val="tx1"/>
                </a:solidFill>
                <a:effectLst/>
                <a:ea typeface="Calibri" pitchFamily="34" charset="0"/>
                <a:cs typeface="Times New Roman" pitchFamily="18" charset="0"/>
              </a:rPr>
              <a:t> is named after Columbus who discovered America in 1492.</a:t>
            </a:r>
            <a:endParaRPr kumimoji="0" lang="ru-RU"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ea typeface="Calibri" pitchFamily="34" charset="0"/>
                <a:cs typeface="Times New Roman" pitchFamily="18" charset="0"/>
              </a:rPr>
              <a:t>	Washington, D.C. is one of the most beautiful and unusual cities in the USA. No building in the city may be</a:t>
            </a:r>
            <a:r>
              <a:rPr kumimoji="0" lang="en-US" i="0" strike="noStrike" cap="none" normalizeH="0" baseline="0" dirty="0" smtClean="0">
                <a:ln>
                  <a:noFill/>
                </a:ln>
                <a:solidFill>
                  <a:schemeClr val="tx1"/>
                </a:solidFill>
                <a:effectLst/>
                <a:ea typeface="Calibri" pitchFamily="34" charset="0"/>
                <a:cs typeface="Times New Roman" pitchFamily="18" charset="0"/>
              </a:rPr>
              <a:t> is </a:t>
            </a:r>
            <a:r>
              <a:rPr kumimoji="0" lang="en-US" b="1" i="0" u="none" strike="noStrike" cap="none" normalizeH="0" baseline="0" dirty="0" smtClean="0">
                <a:ln>
                  <a:noFill/>
                </a:ln>
                <a:solidFill>
                  <a:schemeClr val="tx1"/>
                </a:solidFill>
                <a:effectLst/>
                <a:ea typeface="Calibri" pitchFamily="34" charset="0"/>
                <a:cs typeface="Times New Roman" pitchFamily="18" charset="0"/>
              </a:rPr>
              <a:t>more than 40 meters tall.</a:t>
            </a:r>
            <a:endParaRPr kumimoji="0" lang="ru-RU"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ea typeface="Calibri" pitchFamily="34" charset="0"/>
                <a:cs typeface="Times New Roman" pitchFamily="18" charset="0"/>
              </a:rPr>
              <a:t>	Washington, D.C. is the seat of federal government and there is the White House, the official residence of the President. President John Adams and his wife were the first to live there. It was in </a:t>
            </a:r>
            <a:r>
              <a:rPr kumimoji="0" lang="en-US" b="1" i="0" strike="noStrike" cap="none" normalizeH="0" baseline="0" dirty="0" smtClean="0">
                <a:ln>
                  <a:noFill/>
                </a:ln>
                <a:solidFill>
                  <a:schemeClr val="tx1"/>
                </a:solidFill>
                <a:effectLst/>
                <a:ea typeface="Calibri" pitchFamily="34" charset="0"/>
                <a:cs typeface="Times New Roman" pitchFamily="18" charset="0"/>
              </a:rPr>
              <a:t>the</a:t>
            </a:r>
            <a:r>
              <a:rPr kumimoji="0" lang="en-US" b="1" i="0" u="sng" strike="noStrike" cap="none" normalizeH="0" baseline="0" dirty="0" smtClean="0">
                <a:ln>
                  <a:noFill/>
                </a:ln>
                <a:solidFill>
                  <a:schemeClr val="tx1"/>
                </a:solidFill>
                <a:effectLst/>
                <a:ea typeface="Calibri" pitchFamily="34" charset="0"/>
                <a:cs typeface="Times New Roman" pitchFamily="18" charset="0"/>
              </a:rPr>
              <a:t> </a:t>
            </a:r>
            <a:r>
              <a:rPr kumimoji="0" lang="en-US" b="1" i="0" u="none" strike="noStrike" cap="none" normalizeH="0" baseline="0" dirty="0" smtClean="0">
                <a:ln>
                  <a:noFill/>
                </a:ln>
                <a:solidFill>
                  <a:schemeClr val="tx1"/>
                </a:solidFill>
                <a:effectLst/>
                <a:ea typeface="Calibri" pitchFamily="34" charset="0"/>
                <a:cs typeface="Times New Roman" pitchFamily="18" charset="0"/>
              </a:rPr>
              <a:t>November 1800. The White House is the oldest building in </a:t>
            </a:r>
            <a:r>
              <a:rPr kumimoji="0" lang="en-US" b="1" i="0" strike="noStrike" cap="none" normalizeH="0" baseline="0" dirty="0" smtClean="0">
                <a:ln>
                  <a:noFill/>
                </a:ln>
                <a:solidFill>
                  <a:schemeClr val="tx1"/>
                </a:solidFill>
                <a:effectLst/>
                <a:ea typeface="Calibri" pitchFamily="34" charset="0"/>
                <a:cs typeface="Times New Roman" pitchFamily="18" charset="0"/>
              </a:rPr>
              <a:t>capital</a:t>
            </a:r>
            <a:r>
              <a:rPr kumimoji="0" lang="en-US" b="1" i="0" u="sng" strike="noStrike" cap="none" normalizeH="0" baseline="0" dirty="0" smtClean="0">
                <a:ln>
                  <a:noFill/>
                </a:ln>
                <a:solidFill>
                  <a:schemeClr val="tx1"/>
                </a:solidFill>
                <a:effectLst/>
                <a:ea typeface="Calibri" pitchFamily="34" charset="0"/>
                <a:cs typeface="Times New Roman" pitchFamily="18" charset="0"/>
              </a:rPr>
              <a:t> </a:t>
            </a:r>
            <a:r>
              <a:rPr kumimoji="0" lang="en-US" b="1" i="0" u="none" strike="noStrike" cap="none" normalizeH="0" baseline="0" dirty="0" smtClean="0">
                <a:ln>
                  <a:noFill/>
                </a:ln>
                <a:solidFill>
                  <a:schemeClr val="tx1"/>
                </a:solidFill>
                <a:effectLst/>
                <a:ea typeface="Calibri" pitchFamily="34" charset="0"/>
                <a:cs typeface="Times New Roman" pitchFamily="18" charset="0"/>
              </a:rPr>
              <a:t>Washington, D.C. It has the most famous address in the United States -1600 Pennsylvania Avenue.</a:t>
            </a:r>
            <a:endParaRPr kumimoji="0" lang="ru-RU"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ea typeface="Calibri" pitchFamily="34" charset="0"/>
                <a:cs typeface="Times New Roman" pitchFamily="18" charset="0"/>
              </a:rPr>
              <a:t>	There are 3 floors and 132 rooms in the White </a:t>
            </a:r>
            <a:r>
              <a:rPr kumimoji="0" lang="en-US" b="1" i="0" strike="noStrike" cap="none" normalizeH="0" baseline="0" dirty="0" smtClean="0">
                <a:ln>
                  <a:noFill/>
                </a:ln>
                <a:solidFill>
                  <a:schemeClr val="tx1"/>
                </a:solidFill>
                <a:effectLst/>
                <a:ea typeface="Calibri" pitchFamily="34" charset="0"/>
                <a:cs typeface="Times New Roman" pitchFamily="18" charset="0"/>
              </a:rPr>
              <a:t>of</a:t>
            </a:r>
            <a:r>
              <a:rPr kumimoji="0" lang="en-US" b="1" i="0" u="none" strike="noStrike" cap="none" normalizeH="0" baseline="0" dirty="0" smtClean="0">
                <a:ln>
                  <a:noFill/>
                </a:ln>
                <a:solidFill>
                  <a:schemeClr val="tx1"/>
                </a:solidFill>
                <a:effectLst/>
                <a:ea typeface="Calibri" pitchFamily="34" charset="0"/>
                <a:cs typeface="Times New Roman" pitchFamily="18" charset="0"/>
              </a:rPr>
              <a:t> House. The rooms for public functions are on the first floor. The President and the First Family use the second and the third floor.</a:t>
            </a:r>
            <a:endParaRPr kumimoji="0" lang="ru-RU"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ea typeface="Calibri" pitchFamily="34" charset="0"/>
                <a:cs typeface="Times New Roman" pitchFamily="18" charset="0"/>
              </a:rPr>
              <a:t>	The United States Capitol is the tallest building in</a:t>
            </a:r>
            <a:r>
              <a:rPr kumimoji="0" lang="en-US" b="1" i="0" strike="noStrike" cap="none" normalizeH="0" baseline="0" dirty="0" smtClean="0">
                <a:ln>
                  <a:noFill/>
                </a:ln>
                <a:solidFill>
                  <a:schemeClr val="tx1"/>
                </a:solidFill>
                <a:effectLst/>
                <a:ea typeface="Calibri" pitchFamily="34" charset="0"/>
                <a:cs typeface="Times New Roman" pitchFamily="18" charset="0"/>
              </a:rPr>
              <a:t> the </a:t>
            </a:r>
            <a:r>
              <a:rPr kumimoji="0" lang="en-US" b="1" i="0" u="none" strike="noStrike" cap="none" normalizeH="0" baseline="0" dirty="0" smtClean="0">
                <a:ln>
                  <a:noFill/>
                </a:ln>
                <a:solidFill>
                  <a:schemeClr val="tx1"/>
                </a:solidFill>
                <a:effectLst/>
                <a:ea typeface="Calibri" pitchFamily="34" charset="0"/>
                <a:cs typeface="Times New Roman" pitchFamily="18" charset="0"/>
              </a:rPr>
              <a:t>Washington, D.C. and the most famous building in the USA because this is where the laws are made.</a:t>
            </a:r>
            <a:endParaRPr kumimoji="0" lang="ru-RU"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ea typeface="Calibri" pitchFamily="34" charset="0"/>
                <a:cs typeface="Times New Roman" pitchFamily="18" charset="0"/>
              </a:rPr>
              <a:t>	Washington, D.C. doesn’t belong to any state</a:t>
            </a:r>
            <a:r>
              <a:rPr kumimoji="0" lang="en-US" b="1" i="0" strike="noStrike" cap="none" normalizeH="0" baseline="0" dirty="0" smtClean="0">
                <a:ln>
                  <a:noFill/>
                </a:ln>
                <a:solidFill>
                  <a:schemeClr val="tx1"/>
                </a:solidFill>
                <a:effectLst/>
                <a:ea typeface="Calibri" pitchFamily="34" charset="0"/>
                <a:cs typeface="Times New Roman" pitchFamily="18" charset="0"/>
              </a:rPr>
              <a:t> USA</a:t>
            </a:r>
            <a:r>
              <a:rPr kumimoji="0" lang="en-US" b="1" i="0" u="none" strike="noStrike" cap="none" normalizeH="0" baseline="0" dirty="0" smtClean="0">
                <a:ln>
                  <a:noFill/>
                </a:ln>
                <a:solidFill>
                  <a:schemeClr val="tx1"/>
                </a:solidFill>
                <a:effectLst/>
                <a:ea typeface="Calibri" pitchFamily="34" charset="0"/>
                <a:cs typeface="Times New Roman" pitchFamily="18" charset="0"/>
              </a:rPr>
              <a:t>. It is a city and a district – the District of Columbia ( D.C.). The state of Washington is in the north – west of the USA. Washington, D.C. is on the East Coast. </a:t>
            </a:r>
            <a:endParaRPr kumimoji="0" lang="ru-RU"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714356"/>
            <a:ext cx="4114075" cy="923330"/>
          </a:xfrm>
          <a:prstGeom prst="rect">
            <a:avLst/>
          </a:prstGeom>
          <a:noFill/>
        </p:spPr>
        <p:txBody>
          <a:bodyPr wrap="square" lIns="91440" tIns="45720" rIns="91440" bIns="45720">
            <a:spAutoFit/>
          </a:bodyPr>
          <a:lstStyle/>
          <a:p>
            <a:pPr algn="ctr"/>
            <a:r>
              <a:rPr lang="en-US" sz="5400" b="1" cap="none" spc="0" dirty="0" smtClean="0">
                <a:ln w="1905"/>
                <a:solidFill>
                  <a:schemeClr val="bg2">
                    <a:lumMod val="25000"/>
                  </a:schemeClr>
                </a:solidFill>
                <a:effectLst>
                  <a:innerShdw blurRad="69850" dist="43180" dir="5400000">
                    <a:srgbClr val="000000">
                      <a:alpha val="65000"/>
                    </a:srgbClr>
                  </a:innerShdw>
                </a:effectLst>
              </a:rPr>
              <a:t>Washington</a:t>
            </a:r>
            <a:endParaRPr lang="ru-RU" sz="5400" b="1" cap="none" spc="0" dirty="0">
              <a:ln w="1905"/>
              <a:solidFill>
                <a:schemeClr val="bg2">
                  <a:lumMod val="25000"/>
                </a:schemeClr>
              </a:solidFill>
              <a:effectLst>
                <a:innerShdw blurRad="69850" dist="43180" dir="5400000">
                  <a:srgbClr val="000000">
                    <a:alpha val="65000"/>
                  </a:srgbClr>
                </a:innerShdw>
              </a:effectLst>
            </a:endParaRPr>
          </a:p>
        </p:txBody>
      </p:sp>
      <p:sp>
        <p:nvSpPr>
          <p:cNvPr id="3" name="Прямоугольник 2"/>
          <p:cNvSpPr/>
          <p:nvPr/>
        </p:nvSpPr>
        <p:spPr>
          <a:xfrm>
            <a:off x="4929190" y="785794"/>
            <a:ext cx="1544782" cy="923330"/>
          </a:xfrm>
          <a:prstGeom prst="rect">
            <a:avLst/>
          </a:prstGeom>
          <a:no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solidFill>
                  <a:schemeClr val="bg2">
                    <a:lumMod val="25000"/>
                  </a:schemeClr>
                </a:solidFill>
                <a:effectLst/>
              </a:rPr>
              <a:t>D.C.</a:t>
            </a:r>
            <a:endParaRPr lang="ru-RU" sz="5400" b="1" cap="none" spc="0" dirty="0">
              <a:ln w="10541" cmpd="sng">
                <a:solidFill>
                  <a:schemeClr val="accent1">
                    <a:shade val="88000"/>
                    <a:satMod val="110000"/>
                  </a:schemeClr>
                </a:solidFill>
                <a:prstDash val="solid"/>
              </a:ln>
              <a:solidFill>
                <a:schemeClr val="bg2">
                  <a:lumMod val="25000"/>
                </a:schemeClr>
              </a:solidFill>
              <a:effectLst/>
            </a:endParaRPr>
          </a:p>
        </p:txBody>
      </p:sp>
      <p:sp>
        <p:nvSpPr>
          <p:cNvPr id="5" name="Прямоугольник 4"/>
          <p:cNvSpPr/>
          <p:nvPr/>
        </p:nvSpPr>
        <p:spPr>
          <a:xfrm>
            <a:off x="6572264" y="714356"/>
            <a:ext cx="729688"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solidFill>
                  <a:schemeClr val="bg2">
                    <a:lumMod val="25000"/>
                  </a:schemeClr>
                </a:solidFill>
                <a:effectLst/>
              </a:rPr>
              <a:t>is</a:t>
            </a:r>
            <a:endParaRPr lang="ru-RU" sz="5400" b="1" cap="none" spc="0" dirty="0">
              <a:ln w="10541" cmpd="sng">
                <a:solidFill>
                  <a:schemeClr val="accent1">
                    <a:shade val="88000"/>
                    <a:satMod val="110000"/>
                  </a:schemeClr>
                </a:solidFill>
                <a:prstDash val="solid"/>
              </a:ln>
              <a:solidFill>
                <a:schemeClr val="bg2">
                  <a:lumMod val="25000"/>
                </a:schemeClr>
              </a:solidFill>
              <a:effectLst/>
            </a:endParaRPr>
          </a:p>
        </p:txBody>
      </p:sp>
      <p:sp>
        <p:nvSpPr>
          <p:cNvPr id="6" name="Прямоугольник 5"/>
          <p:cNvSpPr/>
          <p:nvPr/>
        </p:nvSpPr>
        <p:spPr>
          <a:xfrm>
            <a:off x="1000100" y="1857364"/>
            <a:ext cx="1266693"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solidFill>
                  <a:schemeClr val="bg2">
                    <a:lumMod val="25000"/>
                  </a:schemeClr>
                </a:solidFill>
                <a:effectLst/>
              </a:rPr>
              <a:t>the</a:t>
            </a:r>
            <a:endParaRPr lang="ru-RU" sz="5400" b="1" cap="none" spc="0" dirty="0">
              <a:ln w="10541" cmpd="sng">
                <a:solidFill>
                  <a:schemeClr val="accent1">
                    <a:shade val="88000"/>
                    <a:satMod val="110000"/>
                  </a:schemeClr>
                </a:solidFill>
                <a:prstDash val="solid"/>
              </a:ln>
              <a:solidFill>
                <a:schemeClr val="bg2">
                  <a:lumMod val="25000"/>
                </a:schemeClr>
              </a:solidFill>
              <a:effectLst/>
            </a:endParaRPr>
          </a:p>
        </p:txBody>
      </p:sp>
      <p:sp>
        <p:nvSpPr>
          <p:cNvPr id="7" name="Прямоугольник 6"/>
          <p:cNvSpPr/>
          <p:nvPr/>
        </p:nvSpPr>
        <p:spPr>
          <a:xfrm>
            <a:off x="2643174" y="1785926"/>
            <a:ext cx="2409634"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solidFill>
                  <a:schemeClr val="bg2">
                    <a:lumMod val="25000"/>
                  </a:schemeClr>
                </a:solidFill>
                <a:effectLst/>
              </a:rPr>
              <a:t>capital</a:t>
            </a:r>
            <a:endParaRPr lang="ru-RU" sz="5400" b="1" cap="none" spc="0" dirty="0">
              <a:ln w="10541" cmpd="sng">
                <a:solidFill>
                  <a:schemeClr val="accent1">
                    <a:shade val="88000"/>
                    <a:satMod val="110000"/>
                  </a:schemeClr>
                </a:solidFill>
                <a:prstDash val="solid"/>
              </a:ln>
              <a:solidFill>
                <a:schemeClr val="bg2">
                  <a:lumMod val="25000"/>
                </a:schemeClr>
              </a:solidFill>
              <a:effectLst/>
            </a:endParaRPr>
          </a:p>
        </p:txBody>
      </p:sp>
      <p:sp>
        <p:nvSpPr>
          <p:cNvPr id="8" name="Прямоугольник 7"/>
          <p:cNvSpPr/>
          <p:nvPr/>
        </p:nvSpPr>
        <p:spPr>
          <a:xfrm>
            <a:off x="5286380" y="1785926"/>
            <a:ext cx="845104"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solidFill>
                  <a:schemeClr val="bg2">
                    <a:lumMod val="25000"/>
                  </a:schemeClr>
                </a:solidFill>
                <a:effectLst/>
              </a:rPr>
              <a:t>of</a:t>
            </a:r>
            <a:endParaRPr lang="ru-RU" sz="5400" b="1" cap="none" spc="0" dirty="0">
              <a:ln w="10541" cmpd="sng">
                <a:solidFill>
                  <a:schemeClr val="accent1">
                    <a:shade val="88000"/>
                    <a:satMod val="110000"/>
                  </a:schemeClr>
                </a:solidFill>
                <a:prstDash val="solid"/>
              </a:ln>
              <a:solidFill>
                <a:schemeClr val="bg2">
                  <a:lumMod val="25000"/>
                </a:schemeClr>
              </a:solidFill>
              <a:effectLst/>
            </a:endParaRPr>
          </a:p>
        </p:txBody>
      </p:sp>
      <p:sp>
        <p:nvSpPr>
          <p:cNvPr id="9" name="Прямоугольник 8"/>
          <p:cNvSpPr/>
          <p:nvPr/>
        </p:nvSpPr>
        <p:spPr>
          <a:xfrm>
            <a:off x="1857356" y="2928934"/>
            <a:ext cx="1266693"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solidFill>
                  <a:schemeClr val="bg2">
                    <a:lumMod val="25000"/>
                  </a:schemeClr>
                </a:solidFill>
                <a:effectLst/>
              </a:rPr>
              <a:t>the</a:t>
            </a:r>
            <a:endParaRPr lang="ru-RU" sz="5400" b="1" cap="none" spc="0" dirty="0">
              <a:ln w="10541" cmpd="sng">
                <a:solidFill>
                  <a:schemeClr val="accent1">
                    <a:shade val="88000"/>
                    <a:satMod val="110000"/>
                  </a:schemeClr>
                </a:solidFill>
                <a:prstDash val="solid"/>
              </a:ln>
              <a:solidFill>
                <a:schemeClr val="bg2">
                  <a:lumMod val="25000"/>
                </a:schemeClr>
              </a:solidFill>
              <a:effectLst/>
            </a:endParaRPr>
          </a:p>
        </p:txBody>
      </p:sp>
      <p:sp>
        <p:nvSpPr>
          <p:cNvPr id="10" name="Прямоугольник 9"/>
          <p:cNvSpPr/>
          <p:nvPr/>
        </p:nvSpPr>
        <p:spPr>
          <a:xfrm>
            <a:off x="3357554" y="2928934"/>
            <a:ext cx="1742786"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solidFill>
                  <a:schemeClr val="bg2">
                    <a:lumMod val="25000"/>
                  </a:schemeClr>
                </a:solidFill>
                <a:effectLst/>
              </a:rPr>
              <a:t>USA.</a:t>
            </a:r>
            <a:endParaRPr lang="ru-RU" sz="5400" b="1" cap="none" spc="0" dirty="0">
              <a:ln w="10541" cmpd="sng">
                <a:solidFill>
                  <a:schemeClr val="accent1">
                    <a:shade val="88000"/>
                    <a:satMod val="110000"/>
                  </a:schemeClr>
                </a:solidFill>
                <a:prstDash val="solid"/>
              </a:ln>
              <a:solidFill>
                <a:schemeClr val="bg2">
                  <a:lumMod val="25000"/>
                </a:schemeClr>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style.rotation</p:attrName>
                                        </p:attrNameLst>
                                      </p:cBhvr>
                                      <p:tavLst>
                                        <p:tav tm="0">
                                          <p:val>
                                            <p:fltVal val="720"/>
                                          </p:val>
                                        </p:tav>
                                        <p:tav tm="100000">
                                          <p:val>
                                            <p:fltVal val="0"/>
                                          </p:val>
                                        </p:tav>
                                      </p:tavLst>
                                    </p:anim>
                                    <p:anim calcmode="lin" valueType="num">
                                      <p:cBhvr>
                                        <p:cTn id="16" dur="2000" fill="hold"/>
                                        <p:tgtEl>
                                          <p:spTgt spid="3"/>
                                        </p:tgtEl>
                                        <p:attrNameLst>
                                          <p:attrName>ppt_h</p:attrName>
                                        </p:attrNameLst>
                                      </p:cBhvr>
                                      <p:tavLst>
                                        <p:tav tm="0">
                                          <p:val>
                                            <p:fltVal val="0"/>
                                          </p:val>
                                        </p:tav>
                                        <p:tav tm="100000">
                                          <p:val>
                                            <p:strVal val="#ppt_h"/>
                                          </p:val>
                                        </p:tav>
                                      </p:tavLst>
                                    </p:anim>
                                    <p:anim calcmode="lin" valueType="num">
                                      <p:cBhvr>
                                        <p:cTn id="17" dur="2000" fill="hold"/>
                                        <p:tgtEl>
                                          <p:spTgt spid="3"/>
                                        </p:tgtEl>
                                        <p:attrNameLst>
                                          <p:attrName>ppt_w</p:attrName>
                                        </p:attrNameLst>
                                      </p:cBhvr>
                                      <p:tavLst>
                                        <p:tav tm="0">
                                          <p:val>
                                            <p:fltVal val="0"/>
                                          </p:val>
                                        </p:tav>
                                        <p:tav tm="100000">
                                          <p:val>
                                            <p:strVal val="#ppt_w"/>
                                          </p:val>
                                        </p:tav>
                                      </p:tavLst>
                                    </p:anim>
                                  </p:childTnLst>
                                </p:cTn>
                              </p:par>
                            </p:childTnLst>
                          </p:cTn>
                        </p:par>
                      </p:childTnLst>
                    </p:cTn>
                  </p:par>
                  <p:par>
                    <p:cTn id="18" fill="hold">
                      <p:stCondLst>
                        <p:cond delay="indefinite"/>
                      </p:stCondLst>
                      <p:childTnLst>
                        <p:par>
                          <p:cTn id="19" fill="hold">
                            <p:stCondLst>
                              <p:cond delay="0"/>
                            </p:stCondLst>
                            <p:childTnLst>
                              <p:par>
                                <p:cTn id="20" presetID="7"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1000" fill="hold"/>
                                        <p:tgtEl>
                                          <p:spTgt spid="5"/>
                                        </p:tgtEl>
                                        <p:attrNameLst>
                                          <p:attrName>ppt_x</p:attrName>
                                        </p:attrNameLst>
                                      </p:cBhvr>
                                      <p:tavLst>
                                        <p:tav tm="0">
                                          <p:val>
                                            <p:strVal val="#ppt_x"/>
                                          </p:val>
                                        </p:tav>
                                        <p:tav tm="100000">
                                          <p:val>
                                            <p:strVal val="#ppt_x"/>
                                          </p:val>
                                        </p:tav>
                                      </p:tavLst>
                                    </p:anim>
                                    <p:anim calcmode="lin" valueType="num">
                                      <p:cBhvr additive="base">
                                        <p:cTn id="23"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7"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1000" fill="hold"/>
                                        <p:tgtEl>
                                          <p:spTgt spid="6"/>
                                        </p:tgtEl>
                                        <p:attrNameLst>
                                          <p:attrName>ppt_x</p:attrName>
                                        </p:attrNameLst>
                                      </p:cBhvr>
                                      <p:tavLst>
                                        <p:tav tm="0">
                                          <p:val>
                                            <p:strVal val="0-#ppt_w/2"/>
                                          </p:val>
                                        </p:tav>
                                        <p:tav tm="100000">
                                          <p:val>
                                            <p:strVal val="#ppt_x"/>
                                          </p:val>
                                        </p:tav>
                                      </p:tavLst>
                                    </p:anim>
                                    <p:anim calcmode="lin" valueType="num">
                                      <p:cBhvr additive="base">
                                        <p:cTn id="29"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linds(horizontal)">
                                      <p:cBhvr>
                                        <p:cTn id="34" dur="10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1000" fill="hold"/>
                                        <p:tgtEl>
                                          <p:spTgt spid="8"/>
                                        </p:tgtEl>
                                        <p:attrNameLst>
                                          <p:attrName>ppt_w</p:attrName>
                                        </p:attrNameLst>
                                      </p:cBhvr>
                                      <p:tavLst>
                                        <p:tav tm="0">
                                          <p:val>
                                            <p:fltVal val="0"/>
                                          </p:val>
                                        </p:tav>
                                        <p:tav tm="100000">
                                          <p:val>
                                            <p:strVal val="#ppt_w"/>
                                          </p:val>
                                        </p:tav>
                                      </p:tavLst>
                                    </p:anim>
                                    <p:anim calcmode="lin" valueType="num">
                                      <p:cBhvr>
                                        <p:cTn id="40" dur="1000" fill="hold"/>
                                        <p:tgtEl>
                                          <p:spTgt spid="8"/>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circle(in)">
                                      <p:cBhvr>
                                        <p:cTn id="45" dur="10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7" presetClass="entr" presetSubtype="2"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additive="base">
                                        <p:cTn id="50" dur="1000" fill="hold"/>
                                        <p:tgtEl>
                                          <p:spTgt spid="10"/>
                                        </p:tgtEl>
                                        <p:attrNameLst>
                                          <p:attrName>ppt_x</p:attrName>
                                        </p:attrNameLst>
                                      </p:cBhvr>
                                      <p:tavLst>
                                        <p:tav tm="0">
                                          <p:val>
                                            <p:strVal val="1+#ppt_w/2"/>
                                          </p:val>
                                        </p:tav>
                                        <p:tav tm="100000">
                                          <p:val>
                                            <p:strVal val="#ppt_x"/>
                                          </p:val>
                                        </p:tav>
                                      </p:tavLst>
                                    </p:anim>
                                    <p:anim calcmode="lin" valueType="num">
                                      <p:cBhvr additive="base">
                                        <p:cTn id="51"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p:bldP spid="5" grpId="0"/>
      <p:bldP spid="6" grpId="0"/>
      <p:bldP spid="7" grpId="0"/>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ChangeArrowheads="1"/>
          </p:cNvSpPr>
          <p:nvPr/>
        </p:nvSpPr>
        <p:spPr bwMode="auto">
          <a:xfrm>
            <a:off x="1476375" y="188913"/>
            <a:ext cx="7473950" cy="646112"/>
          </a:xfrm>
          <a:prstGeom prst="rect">
            <a:avLst/>
          </a:prstGeom>
          <a:noFill/>
          <a:ln w="9525">
            <a:noFill/>
            <a:miter lim="800000"/>
            <a:headEnd/>
            <a:tailEnd/>
          </a:ln>
          <a:effectLst/>
        </p:spPr>
        <p:txBody>
          <a:bodyPr>
            <a:spAutoFit/>
          </a:bodyPr>
          <a:lstStyle/>
          <a:p>
            <a:pPr>
              <a:defRPr/>
            </a:pPr>
            <a:r>
              <a:rPr lang="ru-RU" sz="3600" b="1">
                <a:solidFill>
                  <a:srgbClr val="FF0066"/>
                </a:solidFill>
                <a:effectLst>
                  <a:outerShdw blurRad="38100" dist="38100" dir="2700000" algn="tl">
                    <a:srgbClr val="000000"/>
                  </a:outerShdw>
                </a:effectLst>
              </a:rPr>
              <a:t>Тренировочные задания.</a:t>
            </a:r>
          </a:p>
        </p:txBody>
      </p:sp>
      <p:sp>
        <p:nvSpPr>
          <p:cNvPr id="36869" name="Text Box 5"/>
          <p:cNvSpPr txBox="1">
            <a:spLocks noChangeArrowheads="1"/>
          </p:cNvSpPr>
          <p:nvPr/>
        </p:nvSpPr>
        <p:spPr bwMode="auto">
          <a:xfrm>
            <a:off x="323850" y="1052513"/>
            <a:ext cx="7537450" cy="461962"/>
          </a:xfrm>
          <a:prstGeom prst="rect">
            <a:avLst/>
          </a:prstGeom>
          <a:noFill/>
          <a:ln w="9525">
            <a:noFill/>
            <a:miter lim="800000"/>
            <a:headEnd/>
            <a:tailEnd/>
          </a:ln>
          <a:effectLst/>
        </p:spPr>
        <p:txBody>
          <a:bodyPr>
            <a:spAutoFit/>
          </a:bodyPr>
          <a:lstStyle/>
          <a:p>
            <a:pPr>
              <a:defRPr/>
            </a:pPr>
            <a:r>
              <a:rPr lang="en-US" sz="2400" b="1" dirty="0">
                <a:solidFill>
                  <a:srgbClr val="333399"/>
                </a:solidFill>
                <a:effectLst>
                  <a:outerShdw blurRad="38100" dist="38100" dir="2700000" algn="tl">
                    <a:srgbClr val="000000"/>
                  </a:outerShdw>
                </a:effectLst>
                <a:latin typeface="Magneto" pitchFamily="82" charset="0"/>
              </a:rPr>
              <a:t>1</a:t>
            </a:r>
            <a:r>
              <a:rPr lang="ru-RU" sz="2400" b="1" dirty="0">
                <a:solidFill>
                  <a:srgbClr val="333399"/>
                </a:solidFill>
                <a:effectLst>
                  <a:outerShdw blurRad="38100" dist="38100" dir="2700000" algn="tl">
                    <a:srgbClr val="000000"/>
                  </a:outerShdw>
                </a:effectLst>
                <a:latin typeface="Magneto" pitchFamily="82" charset="0"/>
              </a:rPr>
              <a:t>.</a:t>
            </a:r>
            <a:r>
              <a:rPr lang="en-US" sz="2400" b="1" dirty="0">
                <a:solidFill>
                  <a:srgbClr val="333399"/>
                </a:solidFill>
                <a:effectLst>
                  <a:outerShdw blurRad="38100" dist="38100" dir="2700000" algn="tl">
                    <a:srgbClr val="000000"/>
                  </a:outerShdw>
                </a:effectLst>
                <a:latin typeface="Magneto" pitchFamily="82" charset="0"/>
              </a:rPr>
              <a:t> </a:t>
            </a:r>
            <a:r>
              <a:rPr lang="ru-RU" sz="2400" b="1" dirty="0">
                <a:solidFill>
                  <a:srgbClr val="333399"/>
                </a:solidFill>
                <a:effectLst>
                  <a:outerShdw blurRad="38100" dist="38100" dir="2700000" algn="tl">
                    <a:srgbClr val="000000"/>
                  </a:outerShdw>
                </a:effectLst>
                <a:latin typeface="Magneto" pitchFamily="82" charset="0"/>
              </a:rPr>
              <a:t>вспомните 3 формы неправильных глаголов.</a:t>
            </a:r>
          </a:p>
        </p:txBody>
      </p:sp>
      <p:sp>
        <p:nvSpPr>
          <p:cNvPr id="36870" name="Text Box 6"/>
          <p:cNvSpPr txBox="1">
            <a:spLocks noChangeArrowheads="1"/>
          </p:cNvSpPr>
          <p:nvPr/>
        </p:nvSpPr>
        <p:spPr bwMode="auto">
          <a:xfrm>
            <a:off x="1214414" y="1571612"/>
            <a:ext cx="1643075" cy="3785652"/>
          </a:xfrm>
          <a:prstGeom prst="rect">
            <a:avLst/>
          </a:prstGeom>
          <a:noFill/>
          <a:ln w="9525">
            <a:noFill/>
            <a:miter lim="800000"/>
            <a:headEnd/>
            <a:tailEnd/>
          </a:ln>
          <a:effectLst/>
        </p:spPr>
        <p:txBody>
          <a:bodyPr wrap="square">
            <a:spAutoFit/>
          </a:bodyPr>
          <a:lstStyle/>
          <a:p>
            <a:pPr>
              <a:defRPr/>
            </a:pPr>
            <a:r>
              <a:rPr lang="en-US" sz="2400" b="1" dirty="0" smtClean="0">
                <a:solidFill>
                  <a:srgbClr val="FFCC00"/>
                </a:solidFill>
                <a:effectLst>
                  <a:outerShdw blurRad="38100" dist="38100" dir="2700000" algn="tl">
                    <a:srgbClr val="000000"/>
                  </a:outerShdw>
                </a:effectLst>
              </a:rPr>
              <a:t>do </a:t>
            </a:r>
          </a:p>
          <a:p>
            <a:pPr>
              <a:defRPr/>
            </a:pPr>
            <a:r>
              <a:rPr lang="en-US" sz="2400" b="1" dirty="0" smtClean="0">
                <a:solidFill>
                  <a:srgbClr val="FFCC00"/>
                </a:solidFill>
                <a:effectLst>
                  <a:outerShdw blurRad="38100" dist="38100" dir="2700000" algn="tl">
                    <a:srgbClr val="000000"/>
                  </a:outerShdw>
                </a:effectLst>
              </a:rPr>
              <a:t>take </a:t>
            </a:r>
          </a:p>
          <a:p>
            <a:pPr>
              <a:defRPr/>
            </a:pPr>
            <a:r>
              <a:rPr lang="en-US" sz="2400" b="1" dirty="0" smtClean="0">
                <a:solidFill>
                  <a:srgbClr val="FFCC00"/>
                </a:solidFill>
                <a:effectLst>
                  <a:outerShdw blurRad="38100" dist="38100" dir="2700000" algn="tl">
                    <a:srgbClr val="000000"/>
                  </a:outerShdw>
                </a:effectLst>
              </a:rPr>
              <a:t>write</a:t>
            </a:r>
          </a:p>
          <a:p>
            <a:pPr>
              <a:defRPr/>
            </a:pPr>
            <a:r>
              <a:rPr lang="en-US" sz="2400" b="1" dirty="0" smtClean="0">
                <a:solidFill>
                  <a:srgbClr val="FFCC00"/>
                </a:solidFill>
                <a:effectLst>
                  <a:outerShdw blurRad="38100" dist="38100" dir="2700000" algn="tl">
                    <a:srgbClr val="000000"/>
                  </a:outerShdw>
                </a:effectLst>
              </a:rPr>
              <a:t> begin </a:t>
            </a:r>
          </a:p>
          <a:p>
            <a:pPr>
              <a:defRPr/>
            </a:pPr>
            <a:r>
              <a:rPr lang="en-US" sz="2400" b="1" dirty="0" smtClean="0">
                <a:solidFill>
                  <a:srgbClr val="FFCC00"/>
                </a:solidFill>
                <a:effectLst>
                  <a:outerShdw blurRad="38100" dist="38100" dir="2700000" algn="tl">
                    <a:srgbClr val="000000"/>
                  </a:outerShdw>
                </a:effectLst>
              </a:rPr>
              <a:t>speak </a:t>
            </a:r>
          </a:p>
          <a:p>
            <a:pPr>
              <a:defRPr/>
            </a:pPr>
            <a:r>
              <a:rPr lang="en-US" sz="2400" b="1" dirty="0" smtClean="0">
                <a:solidFill>
                  <a:srgbClr val="FFCC00"/>
                </a:solidFill>
                <a:effectLst>
                  <a:outerShdw blurRad="38100" dist="38100" dir="2700000" algn="tl">
                    <a:srgbClr val="000000"/>
                  </a:outerShdw>
                </a:effectLst>
              </a:rPr>
              <a:t>swim</a:t>
            </a:r>
            <a:r>
              <a:rPr lang="ru-RU" sz="2400" b="1" dirty="0" smtClean="0">
                <a:solidFill>
                  <a:srgbClr val="FFCC00"/>
                </a:solidFill>
                <a:effectLst>
                  <a:outerShdw blurRad="38100" dist="38100" dir="2700000" algn="tl">
                    <a:srgbClr val="000000"/>
                  </a:outerShdw>
                </a:effectLst>
              </a:rPr>
              <a:t> </a:t>
            </a:r>
            <a:r>
              <a:rPr lang="en-US" sz="2400" b="1" dirty="0" smtClean="0">
                <a:solidFill>
                  <a:srgbClr val="FFCC00"/>
                </a:solidFill>
                <a:effectLst>
                  <a:outerShdw blurRad="38100" dist="38100" dir="2700000" algn="tl">
                    <a:srgbClr val="000000"/>
                  </a:outerShdw>
                </a:effectLst>
              </a:rPr>
              <a:t> </a:t>
            </a:r>
            <a:endParaRPr lang="ru-RU" sz="2400" b="1" dirty="0">
              <a:solidFill>
                <a:srgbClr val="FFCC00"/>
              </a:solidFill>
              <a:effectLst>
                <a:outerShdw blurRad="38100" dist="38100" dir="2700000" algn="tl">
                  <a:srgbClr val="000000"/>
                </a:outerShdw>
              </a:effectLst>
            </a:endParaRPr>
          </a:p>
          <a:p>
            <a:pPr>
              <a:defRPr/>
            </a:pPr>
            <a:r>
              <a:rPr lang="en-US" sz="2400" b="1" dirty="0" smtClean="0">
                <a:solidFill>
                  <a:srgbClr val="FFCC00"/>
                </a:solidFill>
                <a:effectLst>
                  <a:outerShdw blurRad="38100" dist="38100" dir="2700000" algn="tl">
                    <a:srgbClr val="000000"/>
                  </a:outerShdw>
                </a:effectLst>
              </a:rPr>
              <a:t>eat</a:t>
            </a:r>
            <a:r>
              <a:rPr lang="ru-RU" sz="2400" b="1" dirty="0" smtClean="0">
                <a:solidFill>
                  <a:srgbClr val="FFCC00"/>
                </a:solidFill>
                <a:effectLst>
                  <a:outerShdw blurRad="38100" dist="38100" dir="2700000" algn="tl">
                    <a:srgbClr val="000000"/>
                  </a:outerShdw>
                </a:effectLst>
              </a:rPr>
              <a:t> </a:t>
            </a:r>
            <a:endParaRPr lang="en-US" sz="2400" b="1" dirty="0" smtClean="0">
              <a:solidFill>
                <a:srgbClr val="FFCC00"/>
              </a:solidFill>
              <a:effectLst>
                <a:outerShdw blurRad="38100" dist="38100" dir="2700000" algn="tl">
                  <a:srgbClr val="000000"/>
                </a:outerShdw>
              </a:effectLst>
            </a:endParaRPr>
          </a:p>
          <a:p>
            <a:pPr>
              <a:defRPr/>
            </a:pPr>
            <a:r>
              <a:rPr lang="en-US" sz="2400" b="1" dirty="0" smtClean="0">
                <a:solidFill>
                  <a:srgbClr val="FFCC00"/>
                </a:solidFill>
                <a:effectLst>
                  <a:outerShdw blurRad="38100" dist="38100" dir="2700000" algn="tl">
                    <a:srgbClr val="000000"/>
                  </a:outerShdw>
                </a:effectLst>
              </a:rPr>
              <a:t>read </a:t>
            </a:r>
          </a:p>
          <a:p>
            <a:pPr>
              <a:defRPr/>
            </a:pPr>
            <a:r>
              <a:rPr lang="en-US" sz="2400" b="1" dirty="0" smtClean="0">
                <a:solidFill>
                  <a:srgbClr val="FFCC00"/>
                </a:solidFill>
                <a:effectLst>
                  <a:outerShdw blurRad="38100" dist="38100" dir="2700000" algn="tl">
                    <a:srgbClr val="000000"/>
                  </a:outerShdw>
                </a:effectLst>
              </a:rPr>
              <a:t>run</a:t>
            </a:r>
          </a:p>
          <a:p>
            <a:pPr>
              <a:defRPr/>
            </a:pPr>
            <a:r>
              <a:rPr lang="en-US" sz="2400" b="1" dirty="0" smtClean="0">
                <a:solidFill>
                  <a:srgbClr val="FFCC00"/>
                </a:solidFill>
                <a:effectLst>
                  <a:outerShdw blurRad="38100" dist="38100" dir="2700000" algn="tl">
                    <a:srgbClr val="000000"/>
                  </a:outerShdw>
                </a:effectLst>
              </a:rPr>
              <a:t>come</a:t>
            </a:r>
            <a:endParaRPr lang="ru-RU" sz="2400" b="1" dirty="0">
              <a:solidFill>
                <a:srgbClr val="FFCC00"/>
              </a:solidFill>
              <a:effectLst>
                <a:outerShdw blurRad="38100" dist="38100" dir="2700000" algn="tl">
                  <a:srgbClr val="000000"/>
                </a:outerShdw>
              </a:effectLst>
            </a:endParaRPr>
          </a:p>
        </p:txBody>
      </p:sp>
      <p:sp>
        <p:nvSpPr>
          <p:cNvPr id="10" name="TextBox 9"/>
          <p:cNvSpPr txBox="1"/>
          <p:nvPr/>
        </p:nvSpPr>
        <p:spPr>
          <a:xfrm>
            <a:off x="2428860" y="1643050"/>
            <a:ext cx="2857520" cy="3785652"/>
          </a:xfrm>
          <a:prstGeom prst="rect">
            <a:avLst/>
          </a:prstGeom>
          <a:noFill/>
        </p:spPr>
        <p:txBody>
          <a:bodyPr wrap="square" rtlCol="0">
            <a:spAutoFit/>
          </a:bodyPr>
          <a:lstStyle/>
          <a:p>
            <a:r>
              <a:rPr lang="en-US" sz="2400" dirty="0" smtClean="0">
                <a:solidFill>
                  <a:srgbClr val="00B050"/>
                </a:solidFill>
                <a:latin typeface="Andalus" pitchFamily="18" charset="-78"/>
                <a:cs typeface="Andalus" pitchFamily="18" charset="-78"/>
              </a:rPr>
              <a:t>Did      done</a:t>
            </a:r>
          </a:p>
          <a:p>
            <a:r>
              <a:rPr lang="en-US" sz="2400" dirty="0" smtClean="0">
                <a:solidFill>
                  <a:srgbClr val="00B050"/>
                </a:solidFill>
                <a:latin typeface="Andalus" pitchFamily="18" charset="-78"/>
                <a:cs typeface="Andalus" pitchFamily="18" charset="-78"/>
              </a:rPr>
              <a:t>Took     taken</a:t>
            </a:r>
          </a:p>
          <a:p>
            <a:r>
              <a:rPr lang="en-US" sz="2400" dirty="0" smtClean="0">
                <a:solidFill>
                  <a:srgbClr val="00B050"/>
                </a:solidFill>
                <a:latin typeface="Andalus" pitchFamily="18" charset="-78"/>
                <a:cs typeface="Andalus" pitchFamily="18" charset="-78"/>
              </a:rPr>
              <a:t>Wrote   written</a:t>
            </a:r>
          </a:p>
          <a:p>
            <a:r>
              <a:rPr lang="en-US" sz="2400" dirty="0" smtClean="0">
                <a:solidFill>
                  <a:srgbClr val="00B050"/>
                </a:solidFill>
                <a:latin typeface="Andalus" pitchFamily="18" charset="-78"/>
                <a:cs typeface="Andalus" pitchFamily="18" charset="-78"/>
              </a:rPr>
              <a:t>Began    begun</a:t>
            </a:r>
          </a:p>
          <a:p>
            <a:r>
              <a:rPr lang="en-US" sz="2400" dirty="0" smtClean="0">
                <a:solidFill>
                  <a:srgbClr val="00B050"/>
                </a:solidFill>
                <a:latin typeface="Andalus" pitchFamily="18" charset="-78"/>
                <a:cs typeface="Andalus" pitchFamily="18" charset="-78"/>
              </a:rPr>
              <a:t>Spoke     spoken</a:t>
            </a:r>
          </a:p>
          <a:p>
            <a:r>
              <a:rPr lang="en-US" sz="2400" dirty="0" smtClean="0">
                <a:solidFill>
                  <a:srgbClr val="00B050"/>
                </a:solidFill>
                <a:latin typeface="Andalus" pitchFamily="18" charset="-78"/>
                <a:cs typeface="Andalus" pitchFamily="18" charset="-78"/>
              </a:rPr>
              <a:t>Swam   swum</a:t>
            </a:r>
          </a:p>
          <a:p>
            <a:r>
              <a:rPr lang="en-US" sz="2400" dirty="0" smtClean="0">
                <a:solidFill>
                  <a:srgbClr val="00B050"/>
                </a:solidFill>
                <a:latin typeface="Andalus" pitchFamily="18" charset="-78"/>
                <a:cs typeface="Andalus" pitchFamily="18" charset="-78"/>
              </a:rPr>
              <a:t>Ate        eaten</a:t>
            </a:r>
          </a:p>
          <a:p>
            <a:r>
              <a:rPr lang="en-US" sz="2400" dirty="0" smtClean="0">
                <a:solidFill>
                  <a:srgbClr val="00B050"/>
                </a:solidFill>
                <a:latin typeface="Andalus" pitchFamily="18" charset="-78"/>
                <a:cs typeface="Andalus" pitchFamily="18" charset="-78"/>
              </a:rPr>
              <a:t>Read      </a:t>
            </a:r>
            <a:r>
              <a:rPr lang="en-US" sz="2400" smtClean="0">
                <a:solidFill>
                  <a:srgbClr val="00B050"/>
                </a:solidFill>
                <a:latin typeface="Andalus" pitchFamily="18" charset="-78"/>
                <a:cs typeface="Andalus" pitchFamily="18" charset="-78"/>
              </a:rPr>
              <a:t>read</a:t>
            </a:r>
            <a:endParaRPr lang="en-US" sz="2400" dirty="0" smtClean="0">
              <a:solidFill>
                <a:srgbClr val="00B050"/>
              </a:solidFill>
              <a:latin typeface="Andalus" pitchFamily="18" charset="-78"/>
              <a:cs typeface="Andalus" pitchFamily="18" charset="-78"/>
            </a:endParaRPr>
          </a:p>
          <a:p>
            <a:r>
              <a:rPr lang="en-US" sz="2400" dirty="0" smtClean="0">
                <a:solidFill>
                  <a:srgbClr val="00B050"/>
                </a:solidFill>
                <a:latin typeface="Andalus" pitchFamily="18" charset="-78"/>
                <a:cs typeface="Andalus" pitchFamily="18" charset="-78"/>
              </a:rPr>
              <a:t>Ran         run</a:t>
            </a:r>
          </a:p>
          <a:p>
            <a:r>
              <a:rPr lang="en-US" sz="2400" dirty="0" smtClean="0">
                <a:solidFill>
                  <a:srgbClr val="00B050"/>
                </a:solidFill>
                <a:latin typeface="Andalus" pitchFamily="18" charset="-78"/>
                <a:cs typeface="Andalus" pitchFamily="18" charset="-78"/>
              </a:rPr>
              <a:t>Came      come</a:t>
            </a:r>
            <a:endParaRPr lang="ru-RU" sz="2400" dirty="0">
              <a:solidFill>
                <a:srgbClr val="00B050"/>
              </a:solidFill>
              <a:cs typeface="Andalus"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142852"/>
            <a:ext cx="7429552" cy="1384995"/>
          </a:xfrm>
          <a:prstGeom prst="rect">
            <a:avLst/>
          </a:prstGeom>
        </p:spPr>
        <p:txBody>
          <a:bodyPr wrap="square">
            <a:spAutoFit/>
          </a:bodyPr>
          <a:lstStyle/>
          <a:p>
            <a:pPr>
              <a:defRPr/>
            </a:pPr>
            <a:r>
              <a:rPr lang="en-US" sz="2800" b="1" dirty="0">
                <a:solidFill>
                  <a:srgbClr val="333399"/>
                </a:solidFill>
                <a:effectLst>
                  <a:outerShdw blurRad="38100" dist="38100" dir="2700000" algn="tl">
                    <a:srgbClr val="000000"/>
                  </a:outerShdw>
                </a:effectLst>
                <a:latin typeface="Magneto" pitchFamily="82" charset="0"/>
              </a:rPr>
              <a:t>2.</a:t>
            </a:r>
            <a:r>
              <a:rPr lang="ru-RU" sz="2800" b="1" dirty="0">
                <a:solidFill>
                  <a:srgbClr val="333399"/>
                </a:solidFill>
                <a:effectLst>
                  <a:outerShdw blurRad="38100" dist="38100" dir="2700000" algn="tl">
                    <a:srgbClr val="000000"/>
                  </a:outerShdw>
                </a:effectLst>
                <a:latin typeface="Magneto" pitchFamily="82" charset="0"/>
              </a:rPr>
              <a:t> Измените</a:t>
            </a:r>
            <a:r>
              <a:rPr lang="en-US" sz="2800" b="1" dirty="0">
                <a:solidFill>
                  <a:srgbClr val="333399"/>
                </a:solidFill>
                <a:effectLst>
                  <a:outerShdw blurRad="38100" dist="38100" dir="2700000" algn="tl">
                    <a:srgbClr val="000000"/>
                  </a:outerShdw>
                </a:effectLst>
                <a:latin typeface="Magneto" pitchFamily="82" charset="0"/>
              </a:rPr>
              <a:t> </a:t>
            </a:r>
            <a:r>
              <a:rPr lang="ru-RU" sz="2800" b="1" dirty="0">
                <a:solidFill>
                  <a:srgbClr val="333399"/>
                </a:solidFill>
                <a:effectLst>
                  <a:outerShdw blurRad="38100" dist="38100" dir="2700000" algn="tl">
                    <a:srgbClr val="000000"/>
                  </a:outerShdw>
                </a:effectLst>
                <a:latin typeface="Magneto" pitchFamily="82" charset="0"/>
              </a:rPr>
              <a:t>предложения используя </a:t>
            </a:r>
            <a:r>
              <a:rPr lang="en-US" sz="2800" b="1" dirty="0">
                <a:solidFill>
                  <a:srgbClr val="333399"/>
                </a:solidFill>
                <a:effectLst>
                  <a:outerShdw blurRad="38100" dist="38100" dir="2700000" algn="tl">
                    <a:srgbClr val="000000"/>
                  </a:outerShdw>
                </a:effectLst>
                <a:latin typeface="Magneto" pitchFamily="82" charset="0"/>
              </a:rPr>
              <a:t>Present Perfect</a:t>
            </a:r>
            <a:endParaRPr lang="ru-RU" sz="2800" b="1" dirty="0">
              <a:solidFill>
                <a:srgbClr val="333399"/>
              </a:solidFill>
              <a:effectLst>
                <a:outerShdw blurRad="38100" dist="38100" dir="2700000" algn="tl">
                  <a:srgbClr val="000000"/>
                </a:outerShdw>
              </a:effectLst>
              <a:latin typeface="Magneto" pitchFamily="82" charset="0"/>
            </a:endParaRPr>
          </a:p>
          <a:p>
            <a:pPr>
              <a:defRPr/>
            </a:pPr>
            <a:r>
              <a:rPr lang="en-US" sz="2800" b="1" dirty="0">
                <a:solidFill>
                  <a:srgbClr val="333399"/>
                </a:solidFill>
                <a:effectLst>
                  <a:outerShdw blurRad="38100" dist="38100" dir="2700000" algn="tl">
                    <a:srgbClr val="000000"/>
                  </a:outerShdw>
                </a:effectLst>
                <a:latin typeface="Magneto" pitchFamily="82" charset="0"/>
              </a:rPr>
              <a:t> </a:t>
            </a:r>
            <a:r>
              <a:rPr lang="ru-RU" sz="2800" b="1" dirty="0">
                <a:solidFill>
                  <a:srgbClr val="333399"/>
                </a:solidFill>
                <a:effectLst>
                  <a:outerShdw blurRad="38100" dist="38100" dir="2700000" algn="tl">
                    <a:srgbClr val="000000"/>
                  </a:outerShdw>
                </a:effectLst>
                <a:latin typeface="Magneto" pitchFamily="82" charset="0"/>
              </a:rPr>
              <a:t>по образцу.</a:t>
            </a:r>
            <a:r>
              <a:rPr lang="en-US" sz="2800" b="1" dirty="0">
                <a:solidFill>
                  <a:srgbClr val="333399"/>
                </a:solidFill>
                <a:effectLst>
                  <a:outerShdw blurRad="38100" dist="38100" dir="2700000" algn="tl">
                    <a:srgbClr val="000000"/>
                  </a:outerShdw>
                </a:effectLst>
                <a:latin typeface="Magneto" pitchFamily="82" charset="0"/>
              </a:rPr>
              <a:t> </a:t>
            </a:r>
            <a:endParaRPr lang="ru-RU" sz="2800" b="1" dirty="0">
              <a:solidFill>
                <a:srgbClr val="333399"/>
              </a:solidFill>
              <a:effectLst>
                <a:outerShdw blurRad="38100" dist="38100" dir="2700000" algn="tl">
                  <a:srgbClr val="000000"/>
                </a:outerShdw>
              </a:effectLst>
              <a:latin typeface="Magneto" pitchFamily="82" charset="0"/>
            </a:endParaRPr>
          </a:p>
        </p:txBody>
      </p:sp>
      <p:sp>
        <p:nvSpPr>
          <p:cNvPr id="3" name="Прямоугольник 2"/>
          <p:cNvSpPr/>
          <p:nvPr/>
        </p:nvSpPr>
        <p:spPr>
          <a:xfrm>
            <a:off x="0" y="1571612"/>
            <a:ext cx="4572000" cy="707886"/>
          </a:xfrm>
          <a:prstGeom prst="rect">
            <a:avLst/>
          </a:prstGeom>
        </p:spPr>
        <p:txBody>
          <a:bodyPr>
            <a:spAutoFit/>
          </a:bodyPr>
          <a:lstStyle/>
          <a:p>
            <a:pPr>
              <a:defRPr/>
            </a:pPr>
            <a:r>
              <a:rPr lang="en-US" sz="2000" b="1" dirty="0">
                <a:solidFill>
                  <a:srgbClr val="FF0066"/>
                </a:solidFill>
                <a:effectLst>
                  <a:outerShdw blurRad="38100" dist="38100" dir="2700000" algn="tl">
                    <a:srgbClr val="000000"/>
                  </a:outerShdw>
                </a:effectLst>
              </a:rPr>
              <a:t>Open the window, Kate.</a:t>
            </a:r>
          </a:p>
          <a:p>
            <a:pPr>
              <a:defRPr/>
            </a:pPr>
            <a:r>
              <a:rPr lang="en-US" sz="2000" b="1" dirty="0">
                <a:solidFill>
                  <a:srgbClr val="FF0066"/>
                </a:solidFill>
                <a:effectLst>
                  <a:outerShdw blurRad="38100" dist="38100" dir="2700000" algn="tl">
                    <a:srgbClr val="000000"/>
                  </a:outerShdw>
                </a:effectLst>
              </a:rPr>
              <a:t>I </a:t>
            </a:r>
            <a:r>
              <a:rPr lang="en-US" sz="2000" b="1" dirty="0">
                <a:solidFill>
                  <a:srgbClr val="333399"/>
                </a:solidFill>
                <a:effectLst>
                  <a:outerShdw blurRad="38100" dist="38100" dir="2700000" algn="tl">
                    <a:srgbClr val="000000"/>
                  </a:outerShdw>
                </a:effectLst>
              </a:rPr>
              <a:t>have</a:t>
            </a:r>
            <a:r>
              <a:rPr lang="en-US" sz="2000" b="1" dirty="0">
                <a:solidFill>
                  <a:srgbClr val="FF0066"/>
                </a:solidFill>
                <a:effectLst>
                  <a:outerShdw blurRad="38100" dist="38100" dir="2700000" algn="tl">
                    <a:srgbClr val="000000"/>
                  </a:outerShdw>
                </a:effectLst>
              </a:rPr>
              <a:t> already ( just) </a:t>
            </a:r>
            <a:r>
              <a:rPr lang="en-US" sz="2000" b="1" dirty="0">
                <a:solidFill>
                  <a:srgbClr val="333399"/>
                </a:solidFill>
                <a:effectLst>
                  <a:outerShdw blurRad="38100" dist="38100" dir="2700000" algn="tl">
                    <a:srgbClr val="000000"/>
                  </a:outerShdw>
                </a:effectLst>
              </a:rPr>
              <a:t>opened</a:t>
            </a:r>
            <a:r>
              <a:rPr lang="en-US" sz="2000" b="1" dirty="0">
                <a:solidFill>
                  <a:srgbClr val="FF0066"/>
                </a:solidFill>
                <a:effectLst>
                  <a:outerShdw blurRad="38100" dist="38100" dir="2700000" algn="tl">
                    <a:srgbClr val="000000"/>
                  </a:outerShdw>
                </a:effectLst>
              </a:rPr>
              <a:t> it.</a:t>
            </a:r>
            <a:endParaRPr lang="ru-RU" sz="2000" b="1" dirty="0">
              <a:solidFill>
                <a:srgbClr val="FF0066"/>
              </a:solidFill>
              <a:effectLst>
                <a:outerShdw blurRad="38100" dist="38100" dir="2700000" algn="tl">
                  <a:srgbClr val="000000"/>
                </a:outerShdw>
              </a:effectLst>
            </a:endParaRPr>
          </a:p>
        </p:txBody>
      </p:sp>
      <p:sp>
        <p:nvSpPr>
          <p:cNvPr id="4" name="Прямоугольник 3"/>
          <p:cNvSpPr/>
          <p:nvPr/>
        </p:nvSpPr>
        <p:spPr>
          <a:xfrm>
            <a:off x="4214810" y="1500174"/>
            <a:ext cx="4572000" cy="707886"/>
          </a:xfrm>
          <a:prstGeom prst="rect">
            <a:avLst/>
          </a:prstGeom>
        </p:spPr>
        <p:txBody>
          <a:bodyPr>
            <a:spAutoFit/>
          </a:bodyPr>
          <a:lstStyle/>
          <a:p>
            <a:pPr>
              <a:defRPr/>
            </a:pPr>
            <a:r>
              <a:rPr lang="en-US" sz="2000" b="1" dirty="0">
                <a:solidFill>
                  <a:srgbClr val="FF0066"/>
                </a:solidFill>
                <a:effectLst>
                  <a:outerShdw blurRad="38100" dist="38100" dir="2700000" algn="tl">
                    <a:srgbClr val="000000"/>
                  </a:outerShdw>
                </a:effectLst>
              </a:rPr>
              <a:t>Ann is buying a new hat. ( Kate.)</a:t>
            </a:r>
          </a:p>
          <a:p>
            <a:pPr>
              <a:defRPr/>
            </a:pPr>
            <a:r>
              <a:rPr lang="en-US" sz="2000" b="1" dirty="0">
                <a:solidFill>
                  <a:srgbClr val="FF0066"/>
                </a:solidFill>
                <a:effectLst>
                  <a:outerShdw blurRad="38100" dist="38100" dir="2700000" algn="tl">
                    <a:srgbClr val="000000"/>
                  </a:outerShdw>
                </a:effectLst>
              </a:rPr>
              <a:t>Kate </a:t>
            </a:r>
            <a:r>
              <a:rPr lang="en-US" sz="2000" b="1" dirty="0">
                <a:solidFill>
                  <a:srgbClr val="333399"/>
                </a:solidFill>
                <a:effectLst>
                  <a:outerShdw blurRad="38100" dist="38100" dir="2700000" algn="tl">
                    <a:srgbClr val="000000"/>
                  </a:outerShdw>
                </a:effectLst>
              </a:rPr>
              <a:t>has </a:t>
            </a:r>
            <a:r>
              <a:rPr lang="en-US" sz="2000" b="1" dirty="0">
                <a:solidFill>
                  <a:srgbClr val="FF0066"/>
                </a:solidFill>
                <a:effectLst>
                  <a:outerShdw blurRad="38100" dist="38100" dir="2700000" algn="tl">
                    <a:srgbClr val="000000"/>
                  </a:outerShdw>
                </a:effectLst>
              </a:rPr>
              <a:t>already ( just) </a:t>
            </a:r>
            <a:r>
              <a:rPr lang="en-US" sz="2000" b="1" dirty="0">
                <a:solidFill>
                  <a:srgbClr val="333399"/>
                </a:solidFill>
                <a:effectLst>
                  <a:outerShdw blurRad="38100" dist="38100" dir="2700000" algn="tl">
                    <a:srgbClr val="000000"/>
                  </a:outerShdw>
                </a:effectLst>
              </a:rPr>
              <a:t>bought </a:t>
            </a:r>
            <a:r>
              <a:rPr lang="en-US" sz="2000" b="1" dirty="0">
                <a:solidFill>
                  <a:srgbClr val="FF0066"/>
                </a:solidFill>
                <a:effectLst>
                  <a:outerShdw blurRad="38100" dist="38100" dir="2700000" algn="tl">
                    <a:srgbClr val="000000"/>
                  </a:outerShdw>
                </a:effectLst>
              </a:rPr>
              <a:t>it</a:t>
            </a:r>
            <a:endParaRPr lang="ru-RU" sz="2000" b="1" dirty="0">
              <a:solidFill>
                <a:srgbClr val="FF0066"/>
              </a:solidFill>
              <a:effectLst>
                <a:outerShdw blurRad="38100" dist="38100" dir="2700000" algn="tl">
                  <a:srgbClr val="000000"/>
                </a:outerShdw>
              </a:effectLst>
            </a:endParaRPr>
          </a:p>
        </p:txBody>
      </p:sp>
      <p:sp>
        <p:nvSpPr>
          <p:cNvPr id="5" name="Прямоугольник 4"/>
          <p:cNvSpPr/>
          <p:nvPr/>
        </p:nvSpPr>
        <p:spPr>
          <a:xfrm>
            <a:off x="0" y="2571744"/>
            <a:ext cx="8643966" cy="3970318"/>
          </a:xfrm>
          <a:prstGeom prst="rect">
            <a:avLst/>
          </a:prstGeom>
        </p:spPr>
        <p:txBody>
          <a:bodyPr wrap="square">
            <a:spAutoFit/>
          </a:bodyPr>
          <a:lstStyle/>
          <a:p>
            <a:pPr>
              <a:defRPr/>
            </a:pPr>
            <a:r>
              <a:rPr lang="en-US" sz="2800" b="1" dirty="0">
                <a:solidFill>
                  <a:schemeClr val="accent6">
                    <a:lumMod val="50000"/>
                  </a:schemeClr>
                </a:solidFill>
                <a:effectLst>
                  <a:outerShdw blurRad="38100" dist="38100" dir="2700000" algn="tl">
                    <a:srgbClr val="000000"/>
                  </a:outerShdw>
                </a:effectLst>
              </a:rPr>
              <a:t>Water the flowers</a:t>
            </a:r>
            <a:r>
              <a:rPr lang="ru-RU" sz="2800" b="1" dirty="0">
                <a:solidFill>
                  <a:schemeClr val="accent6">
                    <a:lumMod val="50000"/>
                  </a:schemeClr>
                </a:solidFill>
                <a:effectLst>
                  <a:outerShdw blurRad="38100" dist="38100" dir="2700000" algn="tl">
                    <a:srgbClr val="000000"/>
                  </a:outerShdw>
                </a:effectLst>
              </a:rPr>
              <a:t>! </a:t>
            </a:r>
            <a:endParaRPr lang="en-US" sz="2800" b="1" dirty="0" smtClean="0">
              <a:solidFill>
                <a:schemeClr val="accent6">
                  <a:lumMod val="50000"/>
                </a:schemeClr>
              </a:solidFill>
              <a:effectLst>
                <a:outerShdw blurRad="38100" dist="38100" dir="2700000" algn="tl">
                  <a:srgbClr val="000000"/>
                </a:outerShdw>
              </a:effectLst>
            </a:endParaRPr>
          </a:p>
          <a:p>
            <a:pPr>
              <a:defRPr/>
            </a:pPr>
            <a:r>
              <a:rPr lang="en-US" sz="2800" b="1" dirty="0" smtClean="0">
                <a:solidFill>
                  <a:schemeClr val="accent6">
                    <a:lumMod val="50000"/>
                  </a:schemeClr>
                </a:solidFill>
                <a:effectLst>
                  <a:outerShdw blurRad="38100" dist="38100" dir="2700000" algn="tl">
                    <a:srgbClr val="000000"/>
                  </a:outerShdw>
                </a:effectLst>
              </a:rPr>
              <a:t>Cut </a:t>
            </a:r>
            <a:r>
              <a:rPr lang="en-US" sz="2800" b="1" dirty="0">
                <a:solidFill>
                  <a:schemeClr val="accent6">
                    <a:lumMod val="50000"/>
                  </a:schemeClr>
                </a:solidFill>
                <a:effectLst>
                  <a:outerShdw blurRad="38100" dist="38100" dir="2700000" algn="tl">
                    <a:srgbClr val="000000"/>
                  </a:outerShdw>
                </a:effectLst>
              </a:rPr>
              <a:t>the bread please. </a:t>
            </a:r>
            <a:endParaRPr lang="en-US" sz="2800" b="1" dirty="0" smtClean="0">
              <a:solidFill>
                <a:schemeClr val="accent6">
                  <a:lumMod val="50000"/>
                </a:schemeClr>
              </a:solidFill>
              <a:effectLst>
                <a:outerShdw blurRad="38100" dist="38100" dir="2700000" algn="tl">
                  <a:srgbClr val="000000"/>
                </a:outerShdw>
              </a:effectLst>
            </a:endParaRPr>
          </a:p>
          <a:p>
            <a:pPr>
              <a:defRPr/>
            </a:pPr>
            <a:r>
              <a:rPr lang="en-US" sz="2800" b="1" dirty="0" smtClean="0">
                <a:solidFill>
                  <a:schemeClr val="accent6">
                    <a:lumMod val="50000"/>
                  </a:schemeClr>
                </a:solidFill>
                <a:effectLst>
                  <a:outerShdw blurRad="38100" dist="38100" dir="2700000" algn="tl">
                    <a:srgbClr val="000000"/>
                  </a:outerShdw>
                </a:effectLst>
              </a:rPr>
              <a:t>These </a:t>
            </a:r>
            <a:r>
              <a:rPr lang="en-US" sz="2800" b="1" dirty="0">
                <a:solidFill>
                  <a:schemeClr val="accent6">
                    <a:lumMod val="50000"/>
                  </a:schemeClr>
                </a:solidFill>
                <a:effectLst>
                  <a:outerShdw blurRad="38100" dist="38100" dir="2700000" algn="tl">
                    <a:srgbClr val="000000"/>
                  </a:outerShdw>
                </a:effectLst>
              </a:rPr>
              <a:t>boys are playing football. ( those boys). </a:t>
            </a:r>
            <a:endParaRPr lang="en-US" sz="2800" b="1" dirty="0" smtClean="0">
              <a:solidFill>
                <a:schemeClr val="accent6">
                  <a:lumMod val="50000"/>
                </a:schemeClr>
              </a:solidFill>
              <a:effectLst>
                <a:outerShdw blurRad="38100" dist="38100" dir="2700000" algn="tl">
                  <a:srgbClr val="000000"/>
                </a:outerShdw>
              </a:effectLst>
            </a:endParaRPr>
          </a:p>
          <a:p>
            <a:pPr>
              <a:defRPr/>
            </a:pPr>
            <a:r>
              <a:rPr lang="en-US" sz="2800" b="1" dirty="0" smtClean="0">
                <a:solidFill>
                  <a:schemeClr val="accent6">
                    <a:lumMod val="50000"/>
                  </a:schemeClr>
                </a:solidFill>
                <a:effectLst>
                  <a:outerShdw blurRad="38100" dist="38100" dir="2700000" algn="tl">
                    <a:srgbClr val="000000"/>
                  </a:outerShdw>
                </a:effectLst>
              </a:rPr>
              <a:t>I </a:t>
            </a:r>
            <a:r>
              <a:rPr lang="en-US" sz="2800" b="1" dirty="0">
                <a:solidFill>
                  <a:schemeClr val="accent6">
                    <a:lumMod val="50000"/>
                  </a:schemeClr>
                </a:solidFill>
                <a:effectLst>
                  <a:outerShdw blurRad="38100" dist="38100" dir="2700000" algn="tl">
                    <a:srgbClr val="000000"/>
                  </a:outerShdw>
                </a:effectLst>
              </a:rPr>
              <a:t>am drinking tea. (Granny). </a:t>
            </a:r>
            <a:endParaRPr lang="en-US" sz="2800" b="1" dirty="0" smtClean="0">
              <a:solidFill>
                <a:schemeClr val="accent6">
                  <a:lumMod val="50000"/>
                </a:schemeClr>
              </a:solidFill>
              <a:effectLst>
                <a:outerShdw blurRad="38100" dist="38100" dir="2700000" algn="tl">
                  <a:srgbClr val="000000"/>
                </a:outerShdw>
              </a:effectLst>
            </a:endParaRPr>
          </a:p>
          <a:p>
            <a:pPr>
              <a:defRPr/>
            </a:pPr>
            <a:r>
              <a:rPr lang="en-US" sz="2800" b="1" dirty="0" smtClean="0">
                <a:solidFill>
                  <a:schemeClr val="accent6">
                    <a:lumMod val="50000"/>
                  </a:schemeClr>
                </a:solidFill>
                <a:effectLst>
                  <a:outerShdw blurRad="38100" dist="38100" dir="2700000" algn="tl">
                    <a:srgbClr val="000000"/>
                  </a:outerShdw>
                </a:effectLst>
              </a:rPr>
              <a:t>Do </a:t>
            </a:r>
            <a:r>
              <a:rPr lang="en-US" sz="2800" b="1" dirty="0">
                <a:solidFill>
                  <a:schemeClr val="accent6">
                    <a:lumMod val="50000"/>
                  </a:schemeClr>
                </a:solidFill>
                <a:effectLst>
                  <a:outerShdw blurRad="38100" dist="38100" dir="2700000" algn="tl">
                    <a:srgbClr val="000000"/>
                  </a:outerShdw>
                </a:effectLst>
              </a:rPr>
              <a:t>your home task, Alice. </a:t>
            </a:r>
            <a:endParaRPr lang="en-US" sz="2800" b="1" dirty="0" smtClean="0">
              <a:solidFill>
                <a:schemeClr val="accent6">
                  <a:lumMod val="50000"/>
                </a:schemeClr>
              </a:solidFill>
              <a:effectLst>
                <a:outerShdw blurRad="38100" dist="38100" dir="2700000" algn="tl">
                  <a:srgbClr val="000000"/>
                </a:outerShdw>
              </a:effectLst>
            </a:endParaRPr>
          </a:p>
          <a:p>
            <a:pPr>
              <a:defRPr/>
            </a:pPr>
            <a:r>
              <a:rPr lang="en-US" sz="2800" b="1" dirty="0" smtClean="0">
                <a:solidFill>
                  <a:schemeClr val="accent6">
                    <a:lumMod val="50000"/>
                  </a:schemeClr>
                </a:solidFill>
                <a:effectLst>
                  <a:outerShdw blurRad="38100" dist="38100" dir="2700000" algn="tl">
                    <a:srgbClr val="000000"/>
                  </a:outerShdw>
                </a:effectLst>
              </a:rPr>
              <a:t>My </a:t>
            </a:r>
            <a:r>
              <a:rPr lang="en-US" sz="2800" b="1" dirty="0">
                <a:solidFill>
                  <a:schemeClr val="accent6">
                    <a:lumMod val="50000"/>
                  </a:schemeClr>
                </a:solidFill>
                <a:effectLst>
                  <a:outerShdw blurRad="38100" dist="38100" dir="2700000" algn="tl">
                    <a:srgbClr val="000000"/>
                  </a:outerShdw>
                </a:effectLst>
              </a:rPr>
              <a:t>sister is looking through the newspaper. ( my father). </a:t>
            </a:r>
            <a:endParaRPr lang="en-US" sz="2800" b="1" dirty="0" smtClean="0">
              <a:solidFill>
                <a:schemeClr val="accent6">
                  <a:lumMod val="50000"/>
                </a:schemeClr>
              </a:solidFill>
              <a:effectLst>
                <a:outerShdw blurRad="38100" dist="38100" dir="2700000" algn="tl">
                  <a:srgbClr val="000000"/>
                </a:outerShdw>
              </a:effectLst>
            </a:endParaRPr>
          </a:p>
          <a:p>
            <a:pPr>
              <a:defRPr/>
            </a:pPr>
            <a:r>
              <a:rPr lang="en-US" sz="2800" b="1" dirty="0" smtClean="0">
                <a:solidFill>
                  <a:schemeClr val="accent6">
                    <a:lumMod val="50000"/>
                  </a:schemeClr>
                </a:solidFill>
                <a:effectLst>
                  <a:outerShdw blurRad="38100" dist="38100" dir="2700000" algn="tl">
                    <a:srgbClr val="000000"/>
                  </a:outerShdw>
                </a:effectLst>
              </a:rPr>
              <a:t>They </a:t>
            </a:r>
            <a:r>
              <a:rPr lang="en-US" sz="2800" b="1" dirty="0">
                <a:solidFill>
                  <a:schemeClr val="accent6">
                    <a:lumMod val="50000"/>
                  </a:schemeClr>
                </a:solidFill>
                <a:effectLst>
                  <a:outerShdw blurRad="38100" dist="38100" dir="2700000" algn="tl">
                    <a:srgbClr val="000000"/>
                  </a:outerShdw>
                </a:effectLst>
              </a:rPr>
              <a:t>are having dinner. </a:t>
            </a:r>
            <a:r>
              <a:rPr lang="en-US" sz="2800" b="1" dirty="0" smtClean="0">
                <a:solidFill>
                  <a:schemeClr val="accent6">
                    <a:lumMod val="50000"/>
                  </a:schemeClr>
                </a:solidFill>
                <a:effectLst>
                  <a:outerShdw blurRad="38100" dist="38100" dir="2700000" algn="tl">
                    <a:srgbClr val="000000"/>
                  </a:outerShdw>
                </a:effectLst>
              </a:rPr>
              <a:t>( </a:t>
            </a:r>
            <a:r>
              <a:rPr lang="en-US" sz="2800" b="1" dirty="0">
                <a:solidFill>
                  <a:schemeClr val="accent6">
                    <a:lumMod val="50000"/>
                  </a:schemeClr>
                </a:solidFill>
                <a:effectLst>
                  <a:outerShdw blurRad="38100" dist="38100" dir="2700000" algn="tl">
                    <a:srgbClr val="000000"/>
                  </a:outerShdw>
                </a:effectLst>
              </a:rPr>
              <a:t>we). </a:t>
            </a:r>
            <a:endParaRPr lang="en-US" sz="2800" b="1" dirty="0" smtClean="0">
              <a:solidFill>
                <a:schemeClr val="accent6">
                  <a:lumMod val="50000"/>
                </a:schemeClr>
              </a:solidFill>
              <a:effectLst>
                <a:outerShdw blurRad="38100" dist="38100" dir="2700000" algn="tl">
                  <a:srgbClr val="000000"/>
                </a:outerShdw>
              </a:effectLst>
            </a:endParaRPr>
          </a:p>
          <a:p>
            <a:pPr>
              <a:defRPr/>
            </a:pPr>
            <a:r>
              <a:rPr lang="en-US" sz="2800" b="1" dirty="0" smtClean="0">
                <a:solidFill>
                  <a:schemeClr val="accent6">
                    <a:lumMod val="50000"/>
                  </a:schemeClr>
                </a:solidFill>
                <a:effectLst>
                  <a:outerShdw blurRad="38100" dist="38100" dir="2700000" algn="tl">
                    <a:srgbClr val="000000"/>
                  </a:outerShdw>
                </a:effectLst>
              </a:rPr>
              <a:t>Father</a:t>
            </a:r>
            <a:r>
              <a:rPr lang="en-US" sz="2800" b="1" dirty="0">
                <a:solidFill>
                  <a:schemeClr val="accent6">
                    <a:lumMod val="50000"/>
                  </a:schemeClr>
                </a:solidFill>
                <a:effectLst>
                  <a:outerShdw blurRad="38100" dist="38100" dir="2700000" algn="tl">
                    <a:srgbClr val="000000"/>
                  </a:outerShdw>
                </a:effectLst>
              </a:rPr>
              <a:t>, give Fred the magazine, please. </a:t>
            </a:r>
            <a:endParaRPr lang="ru-RU" sz="2800"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 name="Text Box 10"/>
          <p:cNvSpPr txBox="1">
            <a:spLocks noChangeArrowheads="1"/>
          </p:cNvSpPr>
          <p:nvPr/>
        </p:nvSpPr>
        <p:spPr bwMode="auto">
          <a:xfrm>
            <a:off x="684213" y="1700213"/>
            <a:ext cx="4464050" cy="4751387"/>
          </a:xfrm>
          <a:prstGeom prst="rect">
            <a:avLst/>
          </a:prstGeom>
          <a:noFill/>
          <a:ln w="9525">
            <a:noFill/>
            <a:miter lim="800000"/>
            <a:headEnd/>
            <a:tailEnd/>
          </a:ln>
        </p:spPr>
        <p:txBody>
          <a:bodyPr anchor="ctr">
            <a:spAutoFit/>
          </a:bodyPr>
          <a:lstStyle/>
          <a:p>
            <a:pPr>
              <a:lnSpc>
                <a:spcPct val="80000"/>
              </a:lnSpc>
              <a:spcBef>
                <a:spcPts val="600"/>
              </a:spcBef>
              <a:buClr>
                <a:schemeClr val="accent2"/>
              </a:buClr>
              <a:buSzPct val="85000"/>
              <a:buFont typeface="Wingdings 2" pitchFamily="18" charset="2"/>
              <a:buNone/>
            </a:pPr>
            <a:r>
              <a:rPr lang="en-US" sz="2400" b="1">
                <a:solidFill>
                  <a:srgbClr val="006600"/>
                </a:solidFill>
              </a:rPr>
              <a:t>	George Washington was the first person to be elected the President of the United States. He was born in Virginia, just south of Washington, D.C.</a:t>
            </a:r>
          </a:p>
          <a:p>
            <a:pPr>
              <a:lnSpc>
                <a:spcPct val="80000"/>
              </a:lnSpc>
              <a:spcBef>
                <a:spcPts val="600"/>
              </a:spcBef>
              <a:buClr>
                <a:schemeClr val="accent2"/>
              </a:buClr>
              <a:buSzPct val="85000"/>
              <a:buFont typeface="Wingdings 2" pitchFamily="18" charset="2"/>
              <a:buNone/>
            </a:pPr>
            <a:r>
              <a:rPr lang="en-US" sz="2400" b="1">
                <a:solidFill>
                  <a:srgbClr val="006600"/>
                </a:solidFill>
              </a:rPr>
              <a:t>	In 1791 George Washington chose the place for a capital city. He thought it was a good place because the Potomac River was deep enough for ships to come to the city.</a:t>
            </a:r>
          </a:p>
          <a:p>
            <a:pPr>
              <a:lnSpc>
                <a:spcPct val="80000"/>
              </a:lnSpc>
              <a:spcBef>
                <a:spcPts val="600"/>
              </a:spcBef>
              <a:buClr>
                <a:schemeClr val="accent2"/>
              </a:buClr>
              <a:buSzPct val="85000"/>
              <a:buFont typeface="Wingdings 2" pitchFamily="18" charset="2"/>
              <a:buChar char=""/>
            </a:pPr>
            <a:endParaRPr lang="en-US" sz="2400" b="1">
              <a:solidFill>
                <a:srgbClr val="006600"/>
              </a:solidFill>
            </a:endParaRPr>
          </a:p>
          <a:p>
            <a:endParaRPr lang="ru-RU" sz="2400">
              <a:solidFill>
                <a:srgbClr val="006600"/>
              </a:solidFill>
            </a:endParaRPr>
          </a:p>
        </p:txBody>
      </p:sp>
      <p:pic>
        <p:nvPicPr>
          <p:cNvPr id="7179" name="Picture 11" descr="дж вашингтон"/>
          <p:cNvPicPr>
            <a:picLocks noChangeAspect="1" noChangeArrowheads="1"/>
          </p:cNvPicPr>
          <p:nvPr/>
        </p:nvPicPr>
        <p:blipFill>
          <a:blip r:embed="rId2"/>
          <a:srcRect/>
          <a:stretch>
            <a:fillRect/>
          </a:stretch>
        </p:blipFill>
        <p:spPr bwMode="auto">
          <a:xfrm>
            <a:off x="642910" y="1714488"/>
            <a:ext cx="5000660" cy="4357718"/>
          </a:xfrm>
          <a:prstGeom prst="rect">
            <a:avLst/>
          </a:prstGeom>
          <a:noFill/>
          <a:ln w="9525">
            <a:noFill/>
            <a:miter lim="800000"/>
            <a:headEnd/>
            <a:tailEnd/>
          </a:ln>
        </p:spPr>
      </p:pic>
      <p:sp>
        <p:nvSpPr>
          <p:cNvPr id="7180" name="WordArt 12"/>
          <p:cNvSpPr>
            <a:spLocks noChangeArrowheads="1" noChangeShapeType="1" noTextEdit="1"/>
          </p:cNvSpPr>
          <p:nvPr/>
        </p:nvSpPr>
        <p:spPr bwMode="auto">
          <a:xfrm>
            <a:off x="971550" y="476250"/>
            <a:ext cx="7272338" cy="955675"/>
          </a:xfrm>
          <a:prstGeom prst="rect">
            <a:avLst/>
          </a:prstGeom>
        </p:spPr>
        <p:txBody>
          <a:bodyPr wrap="none" fromWordArt="1">
            <a:prstTxWarp prst="textPlain">
              <a:avLst>
                <a:gd name="adj" fmla="val 50000"/>
              </a:avLst>
            </a:prstTxWarp>
          </a:bodyPr>
          <a:lstStyle/>
          <a:p>
            <a:pPr algn="ctr"/>
            <a:r>
              <a:rPr lang="en-US" sz="3600" kern="10">
                <a:ln w="12700">
                  <a:solidFill>
                    <a:srgbClr val="FFCC00"/>
                  </a:solidFill>
                  <a:round/>
                  <a:headEnd/>
                  <a:tailEnd/>
                </a:ln>
                <a:solidFill>
                  <a:srgbClr val="006600">
                    <a:alpha val="50195"/>
                  </a:srgbClr>
                </a:solidFill>
                <a:effectLst>
                  <a:outerShdw dist="45791" dir="2021404" algn="ctr" rotWithShape="0">
                    <a:srgbClr val="9999FF"/>
                  </a:outerShdw>
                </a:effectLst>
                <a:latin typeface="Arial"/>
                <a:cs typeface="Arial"/>
              </a:rPr>
              <a:t>George Washington</a:t>
            </a:r>
            <a:endParaRPr lang="ru-RU" sz="3600" kern="10">
              <a:ln w="12700">
                <a:solidFill>
                  <a:srgbClr val="FFCC00"/>
                </a:solidFill>
                <a:round/>
                <a:headEnd/>
                <a:tailEnd/>
              </a:ln>
              <a:solidFill>
                <a:srgbClr val="006600">
                  <a:alpha val="50195"/>
                </a:srgbClr>
              </a:solidFill>
              <a:effectLst>
                <a:outerShdw dist="45791" dir="2021404" algn="ctr" rotWithShape="0">
                  <a:srgbClr val="9999FF"/>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0"/>
                                        <p:tgtEl>
                                          <p:spTgt spid="7179"/>
                                        </p:tgtEl>
                                        <p:attrNameLst>
                                          <p:attrName>ppt_x</p:attrName>
                                        </p:attrNameLst>
                                      </p:cBhvr>
                                      <p:tavLst>
                                        <p:tav tm="0">
                                          <p:val>
                                            <p:strVal val="ppt_x"/>
                                          </p:val>
                                        </p:tav>
                                        <p:tav tm="100000">
                                          <p:val>
                                            <p:strVal val="ppt_x"/>
                                          </p:val>
                                        </p:tav>
                                      </p:tavLst>
                                    </p:anim>
                                    <p:anim calcmode="lin" valueType="num">
                                      <p:cBhvr additive="base">
                                        <p:cTn id="7" dur="5000"/>
                                        <p:tgtEl>
                                          <p:spTgt spid="7179"/>
                                        </p:tgtEl>
                                        <p:attrNameLst>
                                          <p:attrName>ppt_y</p:attrName>
                                        </p:attrNameLst>
                                      </p:cBhvr>
                                      <p:tavLst>
                                        <p:tav tm="0">
                                          <p:val>
                                            <p:strVal val="ppt_y"/>
                                          </p:val>
                                        </p:tav>
                                        <p:tav tm="100000">
                                          <p:val>
                                            <p:strVal val="1+ppt_h/2"/>
                                          </p:val>
                                        </p:tav>
                                      </p:tavLst>
                                    </p:anim>
                                    <p:set>
                                      <p:cBhvr>
                                        <p:cTn id="8" dur="1" fill="hold">
                                          <p:stCondLst>
                                            <p:cond delay="4999"/>
                                          </p:stCondLst>
                                        </p:cTn>
                                        <p:tgtEl>
                                          <p:spTgt spid="71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map_of_washington-dc"/>
          <p:cNvPicPr>
            <a:picLocks noChangeAspect="1" noChangeArrowheads="1"/>
          </p:cNvPicPr>
          <p:nvPr/>
        </p:nvPicPr>
        <p:blipFill>
          <a:blip r:embed="rId2"/>
          <a:srcRect/>
          <a:stretch>
            <a:fillRect/>
          </a:stretch>
        </p:blipFill>
        <p:spPr bwMode="auto">
          <a:xfrm>
            <a:off x="0" y="-4763"/>
            <a:ext cx="9144000" cy="6867526"/>
          </a:xfrm>
          <a:prstGeom prst="rect">
            <a:avLst/>
          </a:prstGeom>
          <a:noFill/>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apitol"/>
          <p:cNvPicPr>
            <a:picLocks noGrp="1" noChangeAspect="1" noChangeArrowheads="1"/>
          </p:cNvPicPr>
          <p:nvPr>
            <p:ph idx="1"/>
          </p:nvPr>
        </p:nvPicPr>
        <p:blipFill>
          <a:blip r:embed="rId2" cstate="print"/>
          <a:srcRect/>
          <a:stretch>
            <a:fillRect/>
          </a:stretch>
        </p:blipFill>
        <p:spPr bwMode="auto">
          <a:xfrm>
            <a:off x="785786" y="2928934"/>
            <a:ext cx="3140606" cy="3143272"/>
          </a:xfrm>
          <a:prstGeom prst="rect">
            <a:avLst/>
          </a:prstGeom>
          <a:noFill/>
        </p:spPr>
      </p:pic>
      <p:pic>
        <p:nvPicPr>
          <p:cNvPr id="6" name="Picture 4" descr="75959-004-F6C6A762"/>
          <p:cNvPicPr>
            <a:picLocks noChangeAspect="1" noChangeArrowheads="1"/>
          </p:cNvPicPr>
          <p:nvPr/>
        </p:nvPicPr>
        <p:blipFill>
          <a:blip r:embed="rId3"/>
          <a:srcRect/>
          <a:stretch>
            <a:fillRect/>
          </a:stretch>
        </p:blipFill>
        <p:spPr bwMode="auto">
          <a:xfrm>
            <a:off x="5000628" y="2857496"/>
            <a:ext cx="3595681" cy="3286124"/>
          </a:xfrm>
          <a:prstGeom prst="rect">
            <a:avLst/>
          </a:prstGeom>
          <a:noFill/>
        </p:spPr>
      </p:pic>
      <p:sp>
        <p:nvSpPr>
          <p:cNvPr id="2" name="Заголовок 1"/>
          <p:cNvSpPr>
            <a:spLocks noGrp="1"/>
          </p:cNvSpPr>
          <p:nvPr>
            <p:ph type="title"/>
          </p:nvPr>
        </p:nvSpPr>
        <p:spPr>
          <a:xfrm>
            <a:off x="642910" y="2143116"/>
            <a:ext cx="8229600" cy="1143000"/>
          </a:xfrm>
        </p:spPr>
        <p:txBody>
          <a:bodyPr>
            <a:normAutofit fontScale="90000"/>
          </a:bodyPr>
          <a:lstStyle/>
          <a:p>
            <a:pPr algn="ctr"/>
            <a:r>
              <a:rPr lang="en-US" dirty="0" smtClean="0">
                <a:solidFill>
                  <a:srgbClr val="FFFF00"/>
                </a:solidFill>
              </a:rPr>
              <a:t>THANK YOU, </a:t>
            </a:r>
            <a:br>
              <a:rPr lang="en-US" dirty="0" smtClean="0">
                <a:solidFill>
                  <a:srgbClr val="FFFF00"/>
                </a:solidFill>
              </a:rPr>
            </a:br>
            <a:r>
              <a:rPr lang="en-US" sz="8000" dirty="0" smtClean="0">
                <a:solidFill>
                  <a:srgbClr val="FFFF00"/>
                </a:solidFill>
              </a:rPr>
              <a:t>good bye</a:t>
            </a:r>
            <a:endParaRPr lang="ru-RU" sz="8000" dirty="0">
              <a:solidFill>
                <a:srgbClr val="FFFF00"/>
              </a:solidFill>
            </a:endParaRPr>
          </a:p>
        </p:txBody>
      </p:sp>
      <p:pic>
        <p:nvPicPr>
          <p:cNvPr id="7" name="Picture 6" descr="флаг"/>
          <p:cNvPicPr>
            <a:picLocks noChangeAspect="1" noChangeArrowheads="1"/>
          </p:cNvPicPr>
          <p:nvPr/>
        </p:nvPicPr>
        <p:blipFill>
          <a:blip r:embed="rId4"/>
          <a:srcRect/>
          <a:stretch>
            <a:fillRect/>
          </a:stretch>
        </p:blipFill>
        <p:spPr bwMode="auto">
          <a:xfrm>
            <a:off x="0" y="-213662"/>
            <a:ext cx="9144000" cy="620528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bimg419393"/>
          <p:cNvPicPr>
            <a:picLocks noChangeAspect="1" noChangeArrowheads="1"/>
          </p:cNvPicPr>
          <p:nvPr/>
        </p:nvPicPr>
        <p:blipFill>
          <a:blip r:embed="rId2"/>
          <a:srcRect/>
          <a:stretch>
            <a:fillRect/>
          </a:stretch>
        </p:blipFill>
        <p:spPr bwMode="auto">
          <a:xfrm>
            <a:off x="0" y="0"/>
            <a:ext cx="4800600" cy="3600450"/>
          </a:xfrm>
          <a:prstGeom prst="rect">
            <a:avLst/>
          </a:prstGeom>
          <a:noFill/>
        </p:spPr>
      </p:pic>
      <p:pic>
        <p:nvPicPr>
          <p:cNvPr id="11270" name="Picture 6" descr="69102640"/>
          <p:cNvPicPr>
            <a:picLocks noChangeAspect="1" noChangeArrowheads="1"/>
          </p:cNvPicPr>
          <p:nvPr/>
        </p:nvPicPr>
        <p:blipFill>
          <a:blip r:embed="rId3"/>
          <a:srcRect/>
          <a:stretch>
            <a:fillRect/>
          </a:stretch>
        </p:blipFill>
        <p:spPr bwMode="auto">
          <a:xfrm>
            <a:off x="3962400" y="3606800"/>
            <a:ext cx="5181600" cy="3251200"/>
          </a:xfrm>
          <a:prstGeom prst="rect">
            <a:avLst/>
          </a:prstGeom>
          <a:noFill/>
        </p:spPr>
      </p:pic>
      <p:sp>
        <p:nvSpPr>
          <p:cNvPr id="11271" name="WordArt 7"/>
          <p:cNvSpPr>
            <a:spLocks noChangeArrowheads="1" noChangeShapeType="1" noTextEdit="1"/>
          </p:cNvSpPr>
          <p:nvPr/>
        </p:nvSpPr>
        <p:spPr bwMode="auto">
          <a:xfrm>
            <a:off x="5105400" y="685800"/>
            <a:ext cx="3352800" cy="2209800"/>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latin typeface="Edwardian Script ITC"/>
              </a:rPr>
              <a:t>The White</a:t>
            </a:r>
          </a:p>
          <a:p>
            <a:pPr algn="ctr"/>
            <a:r>
              <a:rPr lang="en-US" sz="3600" b="1" kern="10">
                <a:ln w="9525">
                  <a:noFill/>
                  <a:round/>
                  <a:headEnd/>
                  <a:tailEnd/>
                </a:ln>
                <a:latin typeface="Edwardian Script ITC"/>
              </a:rPr>
              <a:t>House</a:t>
            </a:r>
            <a:endParaRPr lang="ru-RU" sz="3600" b="1" kern="10">
              <a:ln w="9525">
                <a:noFill/>
                <a:round/>
                <a:headEnd/>
                <a:tailEnd/>
              </a:ln>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 Box 4"/>
          <p:cNvSpPr txBox="1">
            <a:spLocks noChangeArrowheads="1"/>
          </p:cNvSpPr>
          <p:nvPr/>
        </p:nvSpPr>
        <p:spPr bwMode="auto">
          <a:xfrm>
            <a:off x="684213" y="1412875"/>
            <a:ext cx="3600450" cy="4640263"/>
          </a:xfrm>
          <a:prstGeom prst="rect">
            <a:avLst/>
          </a:prstGeom>
          <a:noFill/>
          <a:ln w="9525">
            <a:noFill/>
            <a:miter lim="800000"/>
            <a:headEnd/>
            <a:tailEnd/>
          </a:ln>
        </p:spPr>
        <p:txBody>
          <a:bodyPr>
            <a:spAutoFit/>
          </a:bodyPr>
          <a:lstStyle/>
          <a:p>
            <a:r>
              <a:rPr lang="en-US" b="1" dirty="0">
                <a:solidFill>
                  <a:srgbClr val="006600"/>
                </a:solidFill>
              </a:rPr>
              <a:t>The White house is the official residence of the President. </a:t>
            </a:r>
          </a:p>
          <a:p>
            <a:r>
              <a:rPr lang="en-US" b="1" dirty="0">
                <a:solidFill>
                  <a:srgbClr val="006600"/>
                </a:solidFill>
              </a:rPr>
              <a:t>President John Adams and his wife were the first to live there. It was in November 1800. The White House is the oldest building in Washington, D.C. It has the most famous address in the United States – 1600 Pennsylvania Avenue. There are 3 floors and 132 rooms in the White House. The rooms for public functions are on the first floor. The President and the First Family use the second and the third floor.</a:t>
            </a:r>
            <a:endParaRPr lang="ru-RU" b="1" dirty="0">
              <a:solidFill>
                <a:srgbClr val="006600"/>
              </a:solidFill>
            </a:endParaRPr>
          </a:p>
        </p:txBody>
      </p:sp>
      <p:sp>
        <p:nvSpPr>
          <p:cNvPr id="33798" name="WordArt 6"/>
          <p:cNvSpPr>
            <a:spLocks noChangeArrowheads="1" noChangeShapeType="1" noTextEdit="1"/>
          </p:cNvSpPr>
          <p:nvPr/>
        </p:nvSpPr>
        <p:spPr bwMode="auto">
          <a:xfrm>
            <a:off x="1619250" y="476250"/>
            <a:ext cx="6408738" cy="533400"/>
          </a:xfrm>
          <a:prstGeom prst="rect">
            <a:avLst/>
          </a:prstGeom>
        </p:spPr>
        <p:txBody>
          <a:bodyPr wrap="none" fromWordArt="1">
            <a:prstTxWarp prst="textPlain">
              <a:avLst>
                <a:gd name="adj" fmla="val 50000"/>
              </a:avLst>
            </a:prstTxWarp>
          </a:bodyPr>
          <a:lstStyle/>
          <a:p>
            <a:pPr algn="ctr"/>
            <a:r>
              <a:rPr lang="en-US" sz="3600" b="1" kern="10">
                <a:ln w="12700">
                  <a:solidFill>
                    <a:srgbClr val="FFCC00"/>
                  </a:solidFill>
                  <a:round/>
                  <a:headEnd/>
                  <a:tailEnd/>
                </a:ln>
                <a:solidFill>
                  <a:srgbClr val="006600">
                    <a:alpha val="50195"/>
                  </a:srgbClr>
                </a:solidFill>
                <a:effectLst>
                  <a:outerShdw dist="45791" dir="2021404" algn="ctr" rotWithShape="0">
                    <a:srgbClr val="9999FF"/>
                  </a:outerShdw>
                </a:effectLst>
                <a:latin typeface="Arial"/>
                <a:cs typeface="Arial"/>
              </a:rPr>
              <a:t>The White House</a:t>
            </a:r>
            <a:endParaRPr lang="ru-RU" sz="3600" b="1" kern="10">
              <a:ln w="12700">
                <a:solidFill>
                  <a:srgbClr val="FFCC00"/>
                </a:solidFill>
                <a:round/>
                <a:headEnd/>
                <a:tailEnd/>
              </a:ln>
              <a:solidFill>
                <a:srgbClr val="006600">
                  <a:alpha val="50195"/>
                </a:srgbClr>
              </a:solidFill>
              <a:effectLst>
                <a:outerShdw dist="45791" dir="2021404" algn="ctr" rotWithShape="0">
                  <a:srgbClr val="9999FF"/>
                </a:outerShdw>
              </a:effectLst>
              <a:latin typeface="Arial"/>
              <a:cs typeface="Arial"/>
            </a:endParaRPr>
          </a:p>
        </p:txBody>
      </p:sp>
      <p:pic>
        <p:nvPicPr>
          <p:cNvPr id="10244" name="Picture 7"/>
          <p:cNvPicPr>
            <a:picLocks noChangeAspect="1" noChangeArrowheads="1"/>
          </p:cNvPicPr>
          <p:nvPr/>
        </p:nvPicPr>
        <p:blipFill>
          <a:blip r:embed="rId2"/>
          <a:srcRect/>
          <a:stretch>
            <a:fillRect/>
          </a:stretch>
        </p:blipFill>
        <p:spPr bwMode="auto">
          <a:xfrm>
            <a:off x="4427538" y="1628775"/>
            <a:ext cx="4386262" cy="39592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3798"/>
                                        </p:tgtEl>
                                        <p:attrNameLst>
                                          <p:attrName>style.visibility</p:attrName>
                                        </p:attrNameLst>
                                      </p:cBhvr>
                                      <p:to>
                                        <p:strVal val="visible"/>
                                      </p:to>
                                    </p:set>
                                    <p:anim calcmode="lin" valueType="num">
                                      <p:cBhvr>
                                        <p:cTn id="7" dur="2000" fill="hold"/>
                                        <p:tgtEl>
                                          <p:spTgt spid="33798"/>
                                        </p:tgtEl>
                                        <p:attrNameLst>
                                          <p:attrName>ppt_w</p:attrName>
                                        </p:attrNameLst>
                                      </p:cBhvr>
                                      <p:tavLst>
                                        <p:tav tm="0">
                                          <p:val>
                                            <p:strVal val="#ppt_w*0.70"/>
                                          </p:val>
                                        </p:tav>
                                        <p:tav tm="100000">
                                          <p:val>
                                            <p:strVal val="#ppt_w"/>
                                          </p:val>
                                        </p:tav>
                                      </p:tavLst>
                                    </p:anim>
                                    <p:anim calcmode="lin" valueType="num">
                                      <p:cBhvr>
                                        <p:cTn id="8" dur="2000" fill="hold"/>
                                        <p:tgtEl>
                                          <p:spTgt spid="33798"/>
                                        </p:tgtEl>
                                        <p:attrNameLst>
                                          <p:attrName>ppt_h</p:attrName>
                                        </p:attrNameLst>
                                      </p:cBhvr>
                                      <p:tavLst>
                                        <p:tav tm="0">
                                          <p:val>
                                            <p:strVal val="#ppt_h"/>
                                          </p:val>
                                        </p:tav>
                                        <p:tav tm="100000">
                                          <p:val>
                                            <p:strVal val="#ppt_h"/>
                                          </p:val>
                                        </p:tav>
                                      </p:tavLst>
                                    </p:anim>
                                    <p:animEffect transition="in" filter="fade">
                                      <p:cBhvr>
                                        <p:cTn id="9" dur="2000"/>
                                        <p:tgtEl>
                                          <p:spTgt spid="33798"/>
                                        </p:tgtEl>
                                      </p:cBhvr>
                                    </p:animEffect>
                                  </p:childTnLst>
                                </p:cTn>
                              </p:par>
                            </p:childTnLst>
                          </p:cTn>
                        </p:par>
                        <p:par>
                          <p:cTn id="10" fill="hold">
                            <p:stCondLst>
                              <p:cond delay="2000"/>
                            </p:stCondLst>
                            <p:childTnLst>
                              <p:par>
                                <p:cTn id="11" presetID="7" presetClass="entr" presetSubtype="4" fill="hold" grpId="0" nodeType="afterEffect">
                                  <p:stCondLst>
                                    <p:cond delay="0"/>
                                  </p:stCondLst>
                                  <p:childTnLst>
                                    <p:set>
                                      <p:cBhvr>
                                        <p:cTn id="12" dur="1" fill="hold">
                                          <p:stCondLst>
                                            <p:cond delay="0"/>
                                          </p:stCondLst>
                                        </p:cTn>
                                        <p:tgtEl>
                                          <p:spTgt spid="33796"/>
                                        </p:tgtEl>
                                        <p:attrNameLst>
                                          <p:attrName>style.visibility</p:attrName>
                                        </p:attrNameLst>
                                      </p:cBhvr>
                                      <p:to>
                                        <p:strVal val="visible"/>
                                      </p:to>
                                    </p:set>
                                    <p:anim calcmode="lin" valueType="num">
                                      <p:cBhvr additive="base">
                                        <p:cTn id="13" dur="5000" fill="hold"/>
                                        <p:tgtEl>
                                          <p:spTgt spid="33796"/>
                                        </p:tgtEl>
                                        <p:attrNameLst>
                                          <p:attrName>ppt_x</p:attrName>
                                        </p:attrNameLst>
                                      </p:cBhvr>
                                      <p:tavLst>
                                        <p:tav tm="0">
                                          <p:val>
                                            <p:strVal val="#ppt_x"/>
                                          </p:val>
                                        </p:tav>
                                        <p:tav tm="100000">
                                          <p:val>
                                            <p:strVal val="#ppt_x"/>
                                          </p:val>
                                        </p:tav>
                                      </p:tavLst>
                                    </p:anim>
                                    <p:anim calcmode="lin" valueType="num">
                                      <p:cBhvr additive="base">
                                        <p:cTn id="14" dur="5000" fill="hold"/>
                                        <p:tgtEl>
                                          <p:spTgt spid="337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P spid="3379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Никола\Рабочий стол\v_512i.bmp"/>
          <p:cNvPicPr>
            <a:picLocks noChangeAspect="1" noChangeArrowheads="1"/>
          </p:cNvPicPr>
          <p:nvPr/>
        </p:nvPicPr>
        <p:blipFill>
          <a:blip r:embed="rId2"/>
          <a:srcRect/>
          <a:stretch>
            <a:fillRect/>
          </a:stretch>
        </p:blipFill>
        <p:spPr bwMode="auto">
          <a:xfrm>
            <a:off x="1000125" y="1785938"/>
            <a:ext cx="4000500" cy="4452937"/>
          </a:xfrm>
          <a:prstGeom prst="rect">
            <a:avLst/>
          </a:prstGeom>
          <a:noFill/>
          <a:ln w="9525">
            <a:noFill/>
            <a:miter lim="800000"/>
            <a:headEnd/>
            <a:tailEnd/>
          </a:ln>
        </p:spPr>
      </p:pic>
      <p:sp>
        <p:nvSpPr>
          <p:cNvPr id="10246" name="WordArt 6"/>
          <p:cNvSpPr>
            <a:spLocks noChangeArrowheads="1" noChangeShapeType="1" noTextEdit="1"/>
          </p:cNvSpPr>
          <p:nvPr/>
        </p:nvSpPr>
        <p:spPr bwMode="auto">
          <a:xfrm>
            <a:off x="971550" y="476250"/>
            <a:ext cx="7272338" cy="955675"/>
          </a:xfrm>
          <a:prstGeom prst="rect">
            <a:avLst/>
          </a:prstGeom>
        </p:spPr>
        <p:txBody>
          <a:bodyPr wrap="none" fromWordArt="1">
            <a:prstTxWarp prst="textPlain">
              <a:avLst>
                <a:gd name="adj" fmla="val 50000"/>
              </a:avLst>
            </a:prstTxWarp>
          </a:bodyPr>
          <a:lstStyle/>
          <a:p>
            <a:pPr algn="ctr"/>
            <a:r>
              <a:rPr lang="en-US" sz="3600" kern="10">
                <a:ln w="12700">
                  <a:solidFill>
                    <a:srgbClr val="FFCC00"/>
                  </a:solidFill>
                  <a:round/>
                  <a:headEnd/>
                  <a:tailEnd/>
                </a:ln>
                <a:solidFill>
                  <a:srgbClr val="006600">
                    <a:alpha val="50195"/>
                  </a:srgbClr>
                </a:solidFill>
                <a:effectLst>
                  <a:outerShdw dist="45791" dir="2021404" algn="ctr" rotWithShape="0">
                    <a:srgbClr val="9999FF"/>
                  </a:outerShdw>
                </a:effectLst>
                <a:latin typeface="Arial"/>
                <a:cs typeface="Arial"/>
              </a:rPr>
              <a:t>Pennsylvania Avenue</a:t>
            </a:r>
            <a:endParaRPr lang="ru-RU" sz="3600" kern="10">
              <a:ln w="12700">
                <a:solidFill>
                  <a:srgbClr val="FFCC00"/>
                </a:solidFill>
                <a:round/>
                <a:headEnd/>
                <a:tailEnd/>
              </a:ln>
              <a:solidFill>
                <a:srgbClr val="006600">
                  <a:alpha val="50195"/>
                </a:srgbClr>
              </a:solidFill>
              <a:effectLst>
                <a:outerShdw dist="45791" dir="2021404" algn="ctr" rotWithShape="0">
                  <a:srgbClr val="9999FF"/>
                </a:outerShdw>
              </a:effectLst>
              <a:latin typeface="Arial"/>
              <a:cs typeface="Arial"/>
            </a:endParaRPr>
          </a:p>
        </p:txBody>
      </p:sp>
      <p:sp>
        <p:nvSpPr>
          <p:cNvPr id="10247" name="Text Box 7"/>
          <p:cNvSpPr txBox="1">
            <a:spLocks noChangeArrowheads="1"/>
          </p:cNvSpPr>
          <p:nvPr/>
        </p:nvSpPr>
        <p:spPr bwMode="auto">
          <a:xfrm>
            <a:off x="5219700" y="2492375"/>
            <a:ext cx="3405188" cy="2008188"/>
          </a:xfrm>
          <a:prstGeom prst="rect">
            <a:avLst/>
          </a:prstGeom>
          <a:noFill/>
          <a:ln w="9525">
            <a:noFill/>
            <a:miter lim="800000"/>
            <a:headEnd/>
            <a:tailEnd/>
          </a:ln>
        </p:spPr>
        <p:txBody>
          <a:bodyPr>
            <a:spAutoFit/>
          </a:bodyPr>
          <a:lstStyle/>
          <a:p>
            <a:r>
              <a:rPr lang="en-US" sz="2400" b="1" dirty="0">
                <a:solidFill>
                  <a:srgbClr val="006600"/>
                </a:solidFill>
              </a:rPr>
              <a:t>Avenue is one of the central streets in Washington. It is joined the Capitol and the White House.</a:t>
            </a:r>
            <a:endParaRPr lang="ru-RU" sz="2400" b="1" dirty="0">
              <a:solidFill>
                <a:srgbClr val="0066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10246"/>
                                        </p:tgtEl>
                                        <p:attrNameLst>
                                          <p:attrName>style.visibility</p:attrName>
                                        </p:attrNameLst>
                                      </p:cBhvr>
                                      <p:to>
                                        <p:strVal val="visible"/>
                                      </p:to>
                                    </p:set>
                                    <p:anim calcmode="lin" valueType="num">
                                      <p:cBhvr>
                                        <p:cTn id="7" dur="1000" decel="50000" fill="hold">
                                          <p:stCondLst>
                                            <p:cond delay="0"/>
                                          </p:stCondLst>
                                        </p:cTn>
                                        <p:tgtEl>
                                          <p:spTgt spid="10246"/>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10246"/>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10246"/>
                                        </p:tgtEl>
                                        <p:attrNameLst>
                                          <p:attrName>ppt_w</p:attrName>
                                        </p:attrNameLst>
                                      </p:cBhvr>
                                      <p:tavLst>
                                        <p:tav tm="0">
                                          <p:val>
                                            <p:strVal val="#ppt_w*.05"/>
                                          </p:val>
                                        </p:tav>
                                        <p:tav tm="100000">
                                          <p:val>
                                            <p:strVal val="#ppt_w"/>
                                          </p:val>
                                        </p:tav>
                                      </p:tavLst>
                                    </p:anim>
                                    <p:anim calcmode="lin" valueType="num">
                                      <p:cBhvr>
                                        <p:cTn id="10" dur="2000" fill="hold"/>
                                        <p:tgtEl>
                                          <p:spTgt spid="10246"/>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10246"/>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10246"/>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10246"/>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10246"/>
                                        </p:tgtEl>
                                      </p:cBhvr>
                                    </p:animEffect>
                                  </p:childTnLst>
                                </p:cTn>
                              </p:par>
                              <p:par>
                                <p:cTn id="15" presetID="58" presetClass="entr" presetSubtype="0" accel="100000" fill="hold" nodeType="withEffect">
                                  <p:stCondLst>
                                    <p:cond delay="0"/>
                                  </p:stCondLst>
                                  <p:childTnLst>
                                    <p:set>
                                      <p:cBhvr>
                                        <p:cTn id="16" dur="1" fill="hold">
                                          <p:stCondLst>
                                            <p:cond delay="0"/>
                                          </p:stCondLst>
                                        </p:cTn>
                                        <p:tgtEl>
                                          <p:spTgt spid="3074"/>
                                        </p:tgtEl>
                                        <p:attrNameLst>
                                          <p:attrName>style.visibility</p:attrName>
                                        </p:attrNameLst>
                                      </p:cBhvr>
                                      <p:to>
                                        <p:strVal val="visible"/>
                                      </p:to>
                                    </p:set>
                                    <p:anim calcmode="lin" valueType="num">
                                      <p:cBhvr>
                                        <p:cTn id="17" dur="2000" fill="hold"/>
                                        <p:tgtEl>
                                          <p:spTgt spid="3074"/>
                                        </p:tgtEl>
                                        <p:attrNameLst>
                                          <p:attrName>ppt_w</p:attrName>
                                        </p:attrNameLst>
                                      </p:cBhvr>
                                      <p:tavLst>
                                        <p:tav tm="0">
                                          <p:val>
                                            <p:strVal val="#ppt_w*2.5"/>
                                          </p:val>
                                        </p:tav>
                                        <p:tav tm="100000">
                                          <p:val>
                                            <p:strVal val="#ppt_w"/>
                                          </p:val>
                                        </p:tav>
                                      </p:tavLst>
                                    </p:anim>
                                    <p:anim calcmode="lin" valueType="num">
                                      <p:cBhvr>
                                        <p:cTn id="18" dur="2000" fill="hold"/>
                                        <p:tgtEl>
                                          <p:spTgt spid="3074"/>
                                        </p:tgtEl>
                                        <p:attrNameLst>
                                          <p:attrName>ppt_h</p:attrName>
                                        </p:attrNameLst>
                                      </p:cBhvr>
                                      <p:tavLst>
                                        <p:tav tm="0">
                                          <p:val>
                                            <p:strVal val="#ppt_h*0.01"/>
                                          </p:val>
                                        </p:tav>
                                        <p:tav tm="100000">
                                          <p:val>
                                            <p:strVal val="#ppt_h"/>
                                          </p:val>
                                        </p:tav>
                                      </p:tavLst>
                                    </p:anim>
                                    <p:anim calcmode="lin" valueType="num">
                                      <p:cBhvr>
                                        <p:cTn id="19" dur="2000" fill="hold"/>
                                        <p:tgtEl>
                                          <p:spTgt spid="3074"/>
                                        </p:tgtEl>
                                        <p:attrNameLst>
                                          <p:attrName>ppt_x</p:attrName>
                                        </p:attrNameLst>
                                      </p:cBhvr>
                                      <p:tavLst>
                                        <p:tav tm="0">
                                          <p:val>
                                            <p:strVal val="#ppt_x"/>
                                          </p:val>
                                        </p:tav>
                                        <p:tav tm="100000">
                                          <p:val>
                                            <p:strVal val="#ppt_x"/>
                                          </p:val>
                                        </p:tav>
                                      </p:tavLst>
                                    </p:anim>
                                    <p:anim calcmode="lin" valueType="num">
                                      <p:cBhvr>
                                        <p:cTn id="20" dur="2000" fill="hold"/>
                                        <p:tgtEl>
                                          <p:spTgt spid="3074"/>
                                        </p:tgtEl>
                                        <p:attrNameLst>
                                          <p:attrName>ppt_y</p:attrName>
                                        </p:attrNameLst>
                                      </p:cBhvr>
                                      <p:tavLst>
                                        <p:tav tm="0">
                                          <p:val>
                                            <p:strVal val="#ppt_h+1"/>
                                          </p:val>
                                        </p:tav>
                                        <p:tav tm="100000">
                                          <p:val>
                                            <p:strVal val="#ppt_y"/>
                                          </p:val>
                                        </p:tav>
                                      </p:tavLst>
                                    </p:anim>
                                    <p:animEffect transition="in" filter="fade">
                                      <p:cBhvr>
                                        <p:cTn id="21" dur="2000"/>
                                        <p:tgtEl>
                                          <p:spTgt spid="307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10247"/>
                                        </p:tgtEl>
                                        <p:attrNameLst>
                                          <p:attrName>style.visibility</p:attrName>
                                        </p:attrNameLst>
                                      </p:cBhvr>
                                      <p:to>
                                        <p:strVal val="visible"/>
                                      </p:to>
                                    </p:set>
                                    <p:anim calcmode="lin" valueType="num">
                                      <p:cBhvr>
                                        <p:cTn id="25" dur="5000" fill="hold"/>
                                        <p:tgtEl>
                                          <p:spTgt spid="10247"/>
                                        </p:tgtEl>
                                        <p:attrNameLst>
                                          <p:attrName>ppt_w</p:attrName>
                                        </p:attrNameLst>
                                      </p:cBhvr>
                                      <p:tavLst>
                                        <p:tav tm="0">
                                          <p:val>
                                            <p:fltVal val="0"/>
                                          </p:val>
                                        </p:tav>
                                        <p:tav tm="100000">
                                          <p:val>
                                            <p:strVal val="#ppt_w"/>
                                          </p:val>
                                        </p:tav>
                                      </p:tavLst>
                                    </p:anim>
                                    <p:anim calcmode="lin" valueType="num">
                                      <p:cBhvr>
                                        <p:cTn id="26" dur="5000" fill="hold"/>
                                        <p:tgtEl>
                                          <p:spTgt spid="10247"/>
                                        </p:tgtEl>
                                        <p:attrNameLst>
                                          <p:attrName>ppt_h</p:attrName>
                                        </p:attrNameLst>
                                      </p:cBhvr>
                                      <p:tavLst>
                                        <p:tav tm="0">
                                          <p:val>
                                            <p:fltVal val="0"/>
                                          </p:val>
                                        </p:tav>
                                        <p:tav tm="100000">
                                          <p:val>
                                            <p:strVal val="#ppt_h"/>
                                          </p:val>
                                        </p:tav>
                                      </p:tavLst>
                                    </p:anim>
                                    <p:animEffect transition="in" filter="fade">
                                      <p:cBhvr>
                                        <p:cTn id="27" dur="5000"/>
                                        <p:tgtEl>
                                          <p:spTgt spid="1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animBg="1"/>
      <p:bldP spid="1024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ext Box 4"/>
          <p:cNvSpPr txBox="1">
            <a:spLocks noChangeArrowheads="1"/>
          </p:cNvSpPr>
          <p:nvPr/>
        </p:nvSpPr>
        <p:spPr bwMode="auto">
          <a:xfrm>
            <a:off x="468313" y="765175"/>
            <a:ext cx="7961312" cy="954088"/>
          </a:xfrm>
          <a:prstGeom prst="rect">
            <a:avLst/>
          </a:prstGeom>
          <a:noFill/>
          <a:ln w="9525">
            <a:noFill/>
            <a:miter lim="800000"/>
            <a:headEnd/>
            <a:tailEnd/>
          </a:ln>
        </p:spPr>
        <p:txBody>
          <a:bodyPr wrap="none">
            <a:spAutoFit/>
          </a:bodyPr>
          <a:lstStyle/>
          <a:p>
            <a:pPr algn="ctr"/>
            <a:r>
              <a:rPr lang="en-US" sz="2800" b="1" dirty="0">
                <a:solidFill>
                  <a:srgbClr val="006600"/>
                </a:solidFill>
              </a:rPr>
              <a:t>Washington is the residence of the President </a:t>
            </a:r>
          </a:p>
          <a:p>
            <a:pPr algn="ctr"/>
            <a:r>
              <a:rPr lang="en-US" sz="2800" b="1" dirty="0">
                <a:solidFill>
                  <a:srgbClr val="006600"/>
                </a:solidFill>
              </a:rPr>
              <a:t>and the Congress of the USA.</a:t>
            </a:r>
            <a:endParaRPr lang="ru-RU" sz="2800" b="1" dirty="0">
              <a:solidFill>
                <a:srgbClr val="006600"/>
              </a:solidFill>
            </a:endParaRPr>
          </a:p>
        </p:txBody>
      </p:sp>
      <p:pic>
        <p:nvPicPr>
          <p:cNvPr id="31749" name="Picture 5" descr="бел дом"/>
          <p:cNvPicPr>
            <a:picLocks noChangeAspect="1" noChangeArrowheads="1"/>
          </p:cNvPicPr>
          <p:nvPr/>
        </p:nvPicPr>
        <p:blipFill>
          <a:blip r:embed="rId2"/>
          <a:srcRect/>
          <a:stretch>
            <a:fillRect/>
          </a:stretch>
        </p:blipFill>
        <p:spPr bwMode="auto">
          <a:xfrm rot="-527594">
            <a:off x="611188" y="2997200"/>
            <a:ext cx="3455987" cy="2592388"/>
          </a:xfrm>
          <a:prstGeom prst="rect">
            <a:avLst/>
          </a:prstGeom>
          <a:noFill/>
          <a:ln w="9525">
            <a:noFill/>
            <a:miter lim="800000"/>
            <a:headEnd/>
            <a:tailEnd/>
          </a:ln>
        </p:spPr>
      </p:pic>
      <p:sp>
        <p:nvSpPr>
          <p:cNvPr id="31750" name="Text Box 6"/>
          <p:cNvSpPr txBox="1">
            <a:spLocks noChangeArrowheads="1"/>
          </p:cNvSpPr>
          <p:nvPr/>
        </p:nvSpPr>
        <p:spPr bwMode="auto">
          <a:xfrm rot="754456">
            <a:off x="5076825" y="5659438"/>
            <a:ext cx="2028825" cy="460375"/>
          </a:xfrm>
          <a:prstGeom prst="rect">
            <a:avLst/>
          </a:prstGeom>
          <a:noFill/>
          <a:ln w="9525">
            <a:noFill/>
            <a:miter lim="800000"/>
            <a:headEnd/>
            <a:tailEnd/>
          </a:ln>
        </p:spPr>
        <p:txBody>
          <a:bodyPr>
            <a:spAutoFit/>
          </a:bodyPr>
          <a:lstStyle/>
          <a:p>
            <a:r>
              <a:rPr lang="en-US" sz="2400" b="1"/>
              <a:t>White House</a:t>
            </a:r>
            <a:endParaRPr lang="ru-RU" sz="2400" b="1"/>
          </a:p>
        </p:txBody>
      </p:sp>
      <p:pic>
        <p:nvPicPr>
          <p:cNvPr id="1026" name="Picture 2" descr="C:\Documents and Settings\Никола\Рабочий стол\v_511i.bmp"/>
          <p:cNvPicPr>
            <a:picLocks noChangeAspect="1" noChangeArrowheads="1"/>
          </p:cNvPicPr>
          <p:nvPr/>
        </p:nvPicPr>
        <p:blipFill>
          <a:blip r:embed="rId3"/>
          <a:srcRect/>
          <a:stretch>
            <a:fillRect/>
          </a:stretch>
        </p:blipFill>
        <p:spPr bwMode="auto">
          <a:xfrm rot="687194">
            <a:off x="5292725" y="2276475"/>
            <a:ext cx="2928938" cy="3259138"/>
          </a:xfrm>
          <a:prstGeom prst="rect">
            <a:avLst/>
          </a:prstGeom>
          <a:noFill/>
          <a:ln w="9525">
            <a:noFill/>
            <a:miter lim="800000"/>
            <a:headEnd/>
            <a:tailEnd/>
          </a:ln>
        </p:spPr>
      </p:pic>
      <p:sp>
        <p:nvSpPr>
          <p:cNvPr id="31752" name="Text Box 8"/>
          <p:cNvSpPr txBox="1">
            <a:spLocks noChangeArrowheads="1"/>
          </p:cNvSpPr>
          <p:nvPr/>
        </p:nvSpPr>
        <p:spPr bwMode="auto">
          <a:xfrm rot="-406774">
            <a:off x="1539875" y="5659438"/>
            <a:ext cx="1857375" cy="460375"/>
          </a:xfrm>
          <a:prstGeom prst="rect">
            <a:avLst/>
          </a:prstGeom>
          <a:noFill/>
          <a:ln w="9525">
            <a:noFill/>
            <a:miter lim="800000"/>
            <a:headEnd/>
            <a:tailEnd/>
          </a:ln>
        </p:spPr>
        <p:txBody>
          <a:bodyPr wrap="none">
            <a:spAutoFit/>
          </a:bodyPr>
          <a:lstStyle/>
          <a:p>
            <a:r>
              <a:rPr lang="en-US" sz="2400" b="1"/>
              <a:t>The Capitol</a:t>
            </a:r>
            <a:endParaRPr lang="ru-RU" sz="24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1749"/>
                                        </p:tgtEl>
                                        <p:attrNameLst>
                                          <p:attrName>style.visibility</p:attrName>
                                        </p:attrNameLst>
                                      </p:cBhvr>
                                      <p:to>
                                        <p:strVal val="visible"/>
                                      </p:to>
                                    </p:set>
                                    <p:anim calcmode="lin" valueType="num">
                                      <p:cBhvr>
                                        <p:cTn id="7" dur="2000" fill="hold"/>
                                        <p:tgtEl>
                                          <p:spTgt spid="31749"/>
                                        </p:tgtEl>
                                        <p:attrNameLst>
                                          <p:attrName>ppt_w</p:attrName>
                                        </p:attrNameLst>
                                      </p:cBhvr>
                                      <p:tavLst>
                                        <p:tav tm="0">
                                          <p:val>
                                            <p:fltVal val="0"/>
                                          </p:val>
                                        </p:tav>
                                        <p:tav tm="100000">
                                          <p:val>
                                            <p:strVal val="#ppt_w"/>
                                          </p:val>
                                        </p:tav>
                                      </p:tavLst>
                                    </p:anim>
                                    <p:anim calcmode="lin" valueType="num">
                                      <p:cBhvr>
                                        <p:cTn id="8" dur="2000" fill="hold"/>
                                        <p:tgtEl>
                                          <p:spTgt spid="31749"/>
                                        </p:tgtEl>
                                        <p:attrNameLst>
                                          <p:attrName>ppt_h</p:attrName>
                                        </p:attrNameLst>
                                      </p:cBhvr>
                                      <p:tavLst>
                                        <p:tav tm="0">
                                          <p:val>
                                            <p:fltVal val="0"/>
                                          </p:val>
                                        </p:tav>
                                        <p:tav tm="100000">
                                          <p:val>
                                            <p:strVal val="#ppt_h"/>
                                          </p:val>
                                        </p:tav>
                                      </p:tavLst>
                                    </p:anim>
                                    <p:animEffect transition="in" filter="fade">
                                      <p:cBhvr>
                                        <p:cTn id="9" dur="2000"/>
                                        <p:tgtEl>
                                          <p:spTgt spid="31749"/>
                                        </p:tgtEl>
                                      </p:cBhvr>
                                    </p:animEffect>
                                  </p:childTnLst>
                                </p:cTn>
                              </p:par>
                              <p:par>
                                <p:cTn id="10" presetID="39" presetClass="entr" presetSubtype="0" accel="100000" fill="hold" grpId="0" nodeType="withEffect">
                                  <p:stCondLst>
                                    <p:cond delay="0"/>
                                  </p:stCondLst>
                                  <p:childTnLst>
                                    <p:set>
                                      <p:cBhvr>
                                        <p:cTn id="11" dur="1" fill="hold">
                                          <p:stCondLst>
                                            <p:cond delay="0"/>
                                          </p:stCondLst>
                                        </p:cTn>
                                        <p:tgtEl>
                                          <p:spTgt spid="31752"/>
                                        </p:tgtEl>
                                        <p:attrNameLst>
                                          <p:attrName>style.visibility</p:attrName>
                                        </p:attrNameLst>
                                      </p:cBhvr>
                                      <p:to>
                                        <p:strVal val="visible"/>
                                      </p:to>
                                    </p:set>
                                    <p:anim calcmode="lin" valueType="num">
                                      <p:cBhvr>
                                        <p:cTn id="12" dur="2000" fill="hold"/>
                                        <p:tgtEl>
                                          <p:spTgt spid="31752"/>
                                        </p:tgtEl>
                                        <p:attrNameLst>
                                          <p:attrName>ppt_h</p:attrName>
                                        </p:attrNameLst>
                                      </p:cBhvr>
                                      <p:tavLst>
                                        <p:tav tm="0">
                                          <p:val>
                                            <p:strVal val="#ppt_h/20"/>
                                          </p:val>
                                        </p:tav>
                                        <p:tav tm="50000">
                                          <p:val>
                                            <p:strVal val="#ppt_h/20"/>
                                          </p:val>
                                        </p:tav>
                                        <p:tav tm="100000">
                                          <p:val>
                                            <p:strVal val="#ppt_h"/>
                                          </p:val>
                                        </p:tav>
                                      </p:tavLst>
                                    </p:anim>
                                    <p:anim calcmode="lin" valueType="num">
                                      <p:cBhvr>
                                        <p:cTn id="13" dur="2000" fill="hold"/>
                                        <p:tgtEl>
                                          <p:spTgt spid="31752"/>
                                        </p:tgtEl>
                                        <p:attrNameLst>
                                          <p:attrName>ppt_w</p:attrName>
                                        </p:attrNameLst>
                                      </p:cBhvr>
                                      <p:tavLst>
                                        <p:tav tm="0">
                                          <p:val>
                                            <p:strVal val="#ppt_w+.3"/>
                                          </p:val>
                                        </p:tav>
                                        <p:tav tm="50000">
                                          <p:val>
                                            <p:strVal val="#ppt_w+.3"/>
                                          </p:val>
                                        </p:tav>
                                        <p:tav tm="100000">
                                          <p:val>
                                            <p:strVal val="#ppt_w"/>
                                          </p:val>
                                        </p:tav>
                                      </p:tavLst>
                                    </p:anim>
                                    <p:anim calcmode="lin" valueType="num">
                                      <p:cBhvr>
                                        <p:cTn id="14" dur="2000" fill="hold"/>
                                        <p:tgtEl>
                                          <p:spTgt spid="31752"/>
                                        </p:tgtEl>
                                        <p:attrNameLst>
                                          <p:attrName>ppt_x</p:attrName>
                                        </p:attrNameLst>
                                      </p:cBhvr>
                                      <p:tavLst>
                                        <p:tav tm="0">
                                          <p:val>
                                            <p:strVal val="#ppt_x-.3"/>
                                          </p:val>
                                        </p:tav>
                                        <p:tav tm="50000">
                                          <p:val>
                                            <p:strVal val="#ppt_x"/>
                                          </p:val>
                                        </p:tav>
                                        <p:tav tm="100000">
                                          <p:val>
                                            <p:strVal val="#ppt_x"/>
                                          </p:val>
                                        </p:tav>
                                      </p:tavLst>
                                    </p:anim>
                                    <p:anim calcmode="lin" valueType="num">
                                      <p:cBhvr>
                                        <p:cTn id="15" dur="2000" fill="hold"/>
                                        <p:tgtEl>
                                          <p:spTgt spid="31752"/>
                                        </p:tgtEl>
                                        <p:attrNameLst>
                                          <p:attrName>ppt_y</p:attrName>
                                        </p:attrNameLst>
                                      </p:cBhvr>
                                      <p:tavLst>
                                        <p:tav tm="0">
                                          <p:val>
                                            <p:strVal val="#ppt_y"/>
                                          </p:val>
                                        </p:tav>
                                        <p:tav tm="100000">
                                          <p:val>
                                            <p:strVal val="#ppt_y"/>
                                          </p:val>
                                        </p:tav>
                                      </p:tavLst>
                                    </p:anim>
                                  </p:childTnLst>
                                </p:cTn>
                              </p:par>
                              <p:par>
                                <p:cTn id="16" presetID="53" presetClass="entr" presetSubtype="0"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 calcmode="lin" valueType="num">
                                      <p:cBhvr>
                                        <p:cTn id="18" dur="2000" fill="hold"/>
                                        <p:tgtEl>
                                          <p:spTgt spid="1026"/>
                                        </p:tgtEl>
                                        <p:attrNameLst>
                                          <p:attrName>ppt_w</p:attrName>
                                        </p:attrNameLst>
                                      </p:cBhvr>
                                      <p:tavLst>
                                        <p:tav tm="0">
                                          <p:val>
                                            <p:fltVal val="0"/>
                                          </p:val>
                                        </p:tav>
                                        <p:tav tm="100000">
                                          <p:val>
                                            <p:strVal val="#ppt_w"/>
                                          </p:val>
                                        </p:tav>
                                      </p:tavLst>
                                    </p:anim>
                                    <p:anim calcmode="lin" valueType="num">
                                      <p:cBhvr>
                                        <p:cTn id="19" dur="2000" fill="hold"/>
                                        <p:tgtEl>
                                          <p:spTgt spid="1026"/>
                                        </p:tgtEl>
                                        <p:attrNameLst>
                                          <p:attrName>ppt_h</p:attrName>
                                        </p:attrNameLst>
                                      </p:cBhvr>
                                      <p:tavLst>
                                        <p:tav tm="0">
                                          <p:val>
                                            <p:fltVal val="0"/>
                                          </p:val>
                                        </p:tav>
                                        <p:tav tm="100000">
                                          <p:val>
                                            <p:strVal val="#ppt_h"/>
                                          </p:val>
                                        </p:tav>
                                      </p:tavLst>
                                    </p:anim>
                                    <p:animEffect transition="in" filter="fade">
                                      <p:cBhvr>
                                        <p:cTn id="20" dur="2000"/>
                                        <p:tgtEl>
                                          <p:spTgt spid="1026"/>
                                        </p:tgtEl>
                                      </p:cBhvr>
                                    </p:animEffect>
                                  </p:childTnLst>
                                </p:cTn>
                              </p:par>
                              <p:par>
                                <p:cTn id="21" presetID="39" presetClass="entr" presetSubtype="0" accel="100000" fill="hold" grpId="0" nodeType="withEffect">
                                  <p:stCondLst>
                                    <p:cond delay="0"/>
                                  </p:stCondLst>
                                  <p:childTnLst>
                                    <p:set>
                                      <p:cBhvr>
                                        <p:cTn id="22" dur="1" fill="hold">
                                          <p:stCondLst>
                                            <p:cond delay="0"/>
                                          </p:stCondLst>
                                        </p:cTn>
                                        <p:tgtEl>
                                          <p:spTgt spid="31750"/>
                                        </p:tgtEl>
                                        <p:attrNameLst>
                                          <p:attrName>style.visibility</p:attrName>
                                        </p:attrNameLst>
                                      </p:cBhvr>
                                      <p:to>
                                        <p:strVal val="visible"/>
                                      </p:to>
                                    </p:set>
                                    <p:anim calcmode="lin" valueType="num">
                                      <p:cBhvr>
                                        <p:cTn id="23" dur="2000" fill="hold"/>
                                        <p:tgtEl>
                                          <p:spTgt spid="31750"/>
                                        </p:tgtEl>
                                        <p:attrNameLst>
                                          <p:attrName>ppt_h</p:attrName>
                                        </p:attrNameLst>
                                      </p:cBhvr>
                                      <p:tavLst>
                                        <p:tav tm="0">
                                          <p:val>
                                            <p:strVal val="#ppt_h/20"/>
                                          </p:val>
                                        </p:tav>
                                        <p:tav tm="50000">
                                          <p:val>
                                            <p:strVal val="#ppt_h/20"/>
                                          </p:val>
                                        </p:tav>
                                        <p:tav tm="100000">
                                          <p:val>
                                            <p:strVal val="#ppt_h"/>
                                          </p:val>
                                        </p:tav>
                                      </p:tavLst>
                                    </p:anim>
                                    <p:anim calcmode="lin" valueType="num">
                                      <p:cBhvr>
                                        <p:cTn id="24" dur="2000" fill="hold"/>
                                        <p:tgtEl>
                                          <p:spTgt spid="31750"/>
                                        </p:tgtEl>
                                        <p:attrNameLst>
                                          <p:attrName>ppt_w</p:attrName>
                                        </p:attrNameLst>
                                      </p:cBhvr>
                                      <p:tavLst>
                                        <p:tav tm="0">
                                          <p:val>
                                            <p:strVal val="#ppt_w+.3"/>
                                          </p:val>
                                        </p:tav>
                                        <p:tav tm="50000">
                                          <p:val>
                                            <p:strVal val="#ppt_w+.3"/>
                                          </p:val>
                                        </p:tav>
                                        <p:tav tm="100000">
                                          <p:val>
                                            <p:strVal val="#ppt_w"/>
                                          </p:val>
                                        </p:tav>
                                      </p:tavLst>
                                    </p:anim>
                                    <p:anim calcmode="lin" valueType="num">
                                      <p:cBhvr>
                                        <p:cTn id="25" dur="2000" fill="hold"/>
                                        <p:tgtEl>
                                          <p:spTgt spid="31750"/>
                                        </p:tgtEl>
                                        <p:attrNameLst>
                                          <p:attrName>ppt_x</p:attrName>
                                        </p:attrNameLst>
                                      </p:cBhvr>
                                      <p:tavLst>
                                        <p:tav tm="0">
                                          <p:val>
                                            <p:strVal val="#ppt_x-.3"/>
                                          </p:val>
                                        </p:tav>
                                        <p:tav tm="50000">
                                          <p:val>
                                            <p:strVal val="#ppt_x"/>
                                          </p:val>
                                        </p:tav>
                                        <p:tav tm="100000">
                                          <p:val>
                                            <p:strVal val="#ppt_x"/>
                                          </p:val>
                                        </p:tav>
                                      </p:tavLst>
                                    </p:anim>
                                    <p:anim calcmode="lin" valueType="num">
                                      <p:cBhvr>
                                        <p:cTn id="26" dur="2000" fill="hold"/>
                                        <p:tgtEl>
                                          <p:spTgt spid="31750"/>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7" presetClass="entr" presetSubtype="4" fill="hold" grpId="0" nodeType="afterEffect">
                                  <p:stCondLst>
                                    <p:cond delay="7000"/>
                                  </p:stCondLst>
                                  <p:childTnLst>
                                    <p:set>
                                      <p:cBhvr>
                                        <p:cTn id="29" dur="1" fill="hold">
                                          <p:stCondLst>
                                            <p:cond delay="0"/>
                                          </p:stCondLst>
                                        </p:cTn>
                                        <p:tgtEl>
                                          <p:spTgt spid="31748"/>
                                        </p:tgtEl>
                                        <p:attrNameLst>
                                          <p:attrName>style.visibility</p:attrName>
                                        </p:attrNameLst>
                                      </p:cBhvr>
                                      <p:to>
                                        <p:strVal val="visible"/>
                                      </p:to>
                                    </p:set>
                                    <p:anim calcmode="lin" valueType="num">
                                      <p:cBhvr additive="base">
                                        <p:cTn id="30" dur="5000" fill="hold"/>
                                        <p:tgtEl>
                                          <p:spTgt spid="31748"/>
                                        </p:tgtEl>
                                        <p:attrNameLst>
                                          <p:attrName>ppt_x</p:attrName>
                                        </p:attrNameLst>
                                      </p:cBhvr>
                                      <p:tavLst>
                                        <p:tav tm="0">
                                          <p:val>
                                            <p:strVal val="#ppt_x"/>
                                          </p:val>
                                        </p:tav>
                                        <p:tav tm="100000">
                                          <p:val>
                                            <p:strVal val="#ppt_x"/>
                                          </p:val>
                                        </p:tav>
                                      </p:tavLst>
                                    </p:anim>
                                    <p:anim calcmode="lin" valueType="num">
                                      <p:cBhvr additive="base">
                                        <p:cTn id="31" dur="5000" fill="hold"/>
                                        <p:tgtEl>
                                          <p:spTgt spid="317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p:bldP spid="31750" grpId="0"/>
      <p:bldP spid="3175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Documents and Settings\Никола\Рабочий стол\v_009i.bmp"/>
          <p:cNvPicPr>
            <a:picLocks noChangeAspect="1" noChangeArrowheads="1"/>
          </p:cNvPicPr>
          <p:nvPr/>
        </p:nvPicPr>
        <p:blipFill>
          <a:blip r:embed="rId2"/>
          <a:srcRect/>
          <a:stretch>
            <a:fillRect/>
          </a:stretch>
        </p:blipFill>
        <p:spPr bwMode="auto">
          <a:xfrm>
            <a:off x="857250" y="500063"/>
            <a:ext cx="2928938" cy="3259137"/>
          </a:xfrm>
          <a:prstGeom prst="rect">
            <a:avLst/>
          </a:prstGeom>
          <a:noFill/>
          <a:ln w="9525">
            <a:noFill/>
            <a:miter lim="800000"/>
            <a:headEnd/>
            <a:tailEnd/>
          </a:ln>
        </p:spPr>
      </p:pic>
      <p:pic>
        <p:nvPicPr>
          <p:cNvPr id="2054" name="Picture 6" descr="C:\Documents and Settings\Никола\Рабочий стол\139ai.bmp"/>
          <p:cNvPicPr>
            <a:picLocks noChangeAspect="1" noChangeArrowheads="1"/>
          </p:cNvPicPr>
          <p:nvPr/>
        </p:nvPicPr>
        <p:blipFill>
          <a:blip r:embed="rId3"/>
          <a:srcRect/>
          <a:stretch>
            <a:fillRect/>
          </a:stretch>
        </p:blipFill>
        <p:spPr bwMode="auto">
          <a:xfrm>
            <a:off x="714375" y="3857625"/>
            <a:ext cx="3311525" cy="2471738"/>
          </a:xfrm>
          <a:prstGeom prst="rect">
            <a:avLst/>
          </a:prstGeom>
          <a:noFill/>
          <a:ln w="9525">
            <a:noFill/>
            <a:miter lim="800000"/>
            <a:headEnd/>
            <a:tailEnd/>
          </a:ln>
        </p:spPr>
      </p:pic>
      <p:sp>
        <p:nvSpPr>
          <p:cNvPr id="9223" name="WordArt 7"/>
          <p:cNvSpPr>
            <a:spLocks noChangeArrowheads="1" noChangeShapeType="1" noTextEdit="1"/>
          </p:cNvSpPr>
          <p:nvPr/>
        </p:nvSpPr>
        <p:spPr bwMode="auto">
          <a:xfrm>
            <a:off x="4140200" y="404813"/>
            <a:ext cx="4248150" cy="955675"/>
          </a:xfrm>
          <a:prstGeom prst="rect">
            <a:avLst/>
          </a:prstGeom>
        </p:spPr>
        <p:txBody>
          <a:bodyPr wrap="none" fromWordArt="1">
            <a:prstTxWarp prst="textPlain">
              <a:avLst>
                <a:gd name="adj" fmla="val 50000"/>
              </a:avLst>
            </a:prstTxWarp>
          </a:bodyPr>
          <a:lstStyle/>
          <a:p>
            <a:pPr algn="ctr"/>
            <a:r>
              <a:rPr lang="en-US" sz="3600" kern="10">
                <a:ln w="12700">
                  <a:solidFill>
                    <a:srgbClr val="FFCC00"/>
                  </a:solidFill>
                  <a:round/>
                  <a:headEnd/>
                  <a:tailEnd/>
                </a:ln>
                <a:solidFill>
                  <a:srgbClr val="006600">
                    <a:alpha val="50195"/>
                  </a:srgbClr>
                </a:solidFill>
                <a:effectLst>
                  <a:outerShdw dist="45791" dir="2021404" algn="ctr" rotWithShape="0">
                    <a:srgbClr val="9999FF"/>
                  </a:outerShdw>
                </a:effectLst>
                <a:latin typeface="Arial"/>
                <a:cs typeface="Arial"/>
              </a:rPr>
              <a:t>The capitol</a:t>
            </a:r>
            <a:endParaRPr lang="ru-RU" sz="3600" kern="10">
              <a:ln w="12700">
                <a:solidFill>
                  <a:srgbClr val="FFCC00"/>
                </a:solidFill>
                <a:round/>
                <a:headEnd/>
                <a:tailEnd/>
              </a:ln>
              <a:solidFill>
                <a:srgbClr val="006600">
                  <a:alpha val="50195"/>
                </a:srgbClr>
              </a:solidFill>
              <a:effectLst>
                <a:outerShdw dist="45791" dir="2021404" algn="ctr" rotWithShape="0">
                  <a:srgbClr val="9999FF"/>
                </a:outerShdw>
              </a:effectLst>
              <a:latin typeface="Arial"/>
              <a:cs typeface="Arial"/>
            </a:endParaRPr>
          </a:p>
        </p:txBody>
      </p:sp>
      <p:sp>
        <p:nvSpPr>
          <p:cNvPr id="11269" name="Text Box 10"/>
          <p:cNvSpPr txBox="1">
            <a:spLocks noChangeArrowheads="1"/>
          </p:cNvSpPr>
          <p:nvPr/>
        </p:nvSpPr>
        <p:spPr bwMode="auto">
          <a:xfrm>
            <a:off x="4356100" y="1720850"/>
            <a:ext cx="4319588" cy="461963"/>
          </a:xfrm>
          <a:prstGeom prst="rect">
            <a:avLst/>
          </a:prstGeom>
          <a:noFill/>
          <a:ln w="9525">
            <a:noFill/>
            <a:miter lim="800000"/>
            <a:headEnd/>
            <a:tailEnd/>
          </a:ln>
        </p:spPr>
        <p:txBody>
          <a:bodyPr>
            <a:spAutoFit/>
          </a:bodyPr>
          <a:lstStyle/>
          <a:p>
            <a:endParaRPr lang="ru-RU" sz="2400"/>
          </a:p>
        </p:txBody>
      </p:sp>
      <p:sp>
        <p:nvSpPr>
          <p:cNvPr id="9231" name="Text Box 15"/>
          <p:cNvSpPr txBox="1">
            <a:spLocks noChangeArrowheads="1"/>
          </p:cNvSpPr>
          <p:nvPr/>
        </p:nvSpPr>
        <p:spPr bwMode="auto">
          <a:xfrm>
            <a:off x="4500563" y="1844675"/>
            <a:ext cx="4124325" cy="3416300"/>
          </a:xfrm>
          <a:prstGeom prst="rect">
            <a:avLst/>
          </a:prstGeom>
          <a:noFill/>
          <a:ln w="9525">
            <a:noFill/>
            <a:miter lim="800000"/>
            <a:headEnd/>
            <a:tailEnd/>
          </a:ln>
        </p:spPr>
        <p:txBody>
          <a:bodyPr>
            <a:spAutoFit/>
          </a:bodyPr>
          <a:lstStyle/>
          <a:p>
            <a:r>
              <a:rPr lang="en-US" sz="2400" b="1" dirty="0">
                <a:solidFill>
                  <a:srgbClr val="006600"/>
                </a:solidFill>
              </a:rPr>
              <a:t>The tallest building in Washington , D.C. , and the most famous building in the United States, because this is where laws are made. The Capitol is surrounded by a beautiful garden with many trees and flowers.</a:t>
            </a:r>
            <a:endParaRPr lang="ru-RU" sz="2400" b="1" dirty="0">
              <a:solidFill>
                <a:srgbClr val="0066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9223"/>
                                        </p:tgtEl>
                                        <p:attrNameLst>
                                          <p:attrName>style.visibility</p:attrName>
                                        </p:attrNameLst>
                                      </p:cBhvr>
                                      <p:to>
                                        <p:strVal val="visible"/>
                                      </p:to>
                                    </p:set>
                                    <p:anim calcmode="lin" valueType="num">
                                      <p:cBhvr>
                                        <p:cTn id="7" dur="1000" decel="50000" fill="hold">
                                          <p:stCondLst>
                                            <p:cond delay="0"/>
                                          </p:stCondLst>
                                        </p:cTn>
                                        <p:tgtEl>
                                          <p:spTgt spid="9223"/>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9223"/>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9223"/>
                                        </p:tgtEl>
                                        <p:attrNameLst>
                                          <p:attrName>ppt_w</p:attrName>
                                        </p:attrNameLst>
                                      </p:cBhvr>
                                      <p:tavLst>
                                        <p:tav tm="0">
                                          <p:val>
                                            <p:strVal val="#ppt_w*.05"/>
                                          </p:val>
                                        </p:tav>
                                        <p:tav tm="100000">
                                          <p:val>
                                            <p:strVal val="#ppt_w"/>
                                          </p:val>
                                        </p:tav>
                                      </p:tavLst>
                                    </p:anim>
                                    <p:anim calcmode="lin" valueType="num">
                                      <p:cBhvr>
                                        <p:cTn id="10" dur="2000" fill="hold"/>
                                        <p:tgtEl>
                                          <p:spTgt spid="9223"/>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9223"/>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9223"/>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9223"/>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9223"/>
                                        </p:tgtEl>
                                      </p:cBhvr>
                                    </p:animEffect>
                                  </p:childTnLst>
                                </p:cTn>
                              </p:par>
                              <p:par>
                                <p:cTn id="15" presetID="4" presetClass="entr" presetSubtype="16" fill="hold" nodeType="withEffect">
                                  <p:stCondLst>
                                    <p:cond delay="0"/>
                                  </p:stCondLst>
                                  <p:childTnLst>
                                    <p:set>
                                      <p:cBhvr>
                                        <p:cTn id="16" dur="1" fill="hold">
                                          <p:stCondLst>
                                            <p:cond delay="0"/>
                                          </p:stCondLst>
                                        </p:cTn>
                                        <p:tgtEl>
                                          <p:spTgt spid="2053"/>
                                        </p:tgtEl>
                                        <p:attrNameLst>
                                          <p:attrName>style.visibility</p:attrName>
                                        </p:attrNameLst>
                                      </p:cBhvr>
                                      <p:to>
                                        <p:strVal val="visible"/>
                                      </p:to>
                                    </p:set>
                                    <p:animEffect transition="in" filter="box(in)">
                                      <p:cBhvr>
                                        <p:cTn id="17" dur="2000"/>
                                        <p:tgtEl>
                                          <p:spTgt spid="2053"/>
                                        </p:tgtEl>
                                      </p:cBhvr>
                                    </p:animEffect>
                                  </p:childTnLst>
                                </p:cTn>
                              </p:par>
                              <p:par>
                                <p:cTn id="18" presetID="4" presetClass="entr" presetSubtype="16" fill="hold" nodeType="withEffect">
                                  <p:stCondLst>
                                    <p:cond delay="0"/>
                                  </p:stCondLst>
                                  <p:childTnLst>
                                    <p:set>
                                      <p:cBhvr>
                                        <p:cTn id="19" dur="1" fill="hold">
                                          <p:stCondLst>
                                            <p:cond delay="0"/>
                                          </p:stCondLst>
                                        </p:cTn>
                                        <p:tgtEl>
                                          <p:spTgt spid="2054"/>
                                        </p:tgtEl>
                                        <p:attrNameLst>
                                          <p:attrName>style.visibility</p:attrName>
                                        </p:attrNameLst>
                                      </p:cBhvr>
                                      <p:to>
                                        <p:strVal val="visible"/>
                                      </p:to>
                                    </p:set>
                                    <p:animEffect transition="in" filter="box(in)">
                                      <p:cBhvr>
                                        <p:cTn id="20" dur="2000"/>
                                        <p:tgtEl>
                                          <p:spTgt spid="2054"/>
                                        </p:tgtEl>
                                      </p:cBhvr>
                                    </p:animEffect>
                                  </p:childTnLst>
                                </p:cTn>
                              </p:par>
                            </p:childTnLst>
                          </p:cTn>
                        </p:par>
                        <p:par>
                          <p:cTn id="21" fill="hold">
                            <p:stCondLst>
                              <p:cond delay="2000"/>
                            </p:stCondLst>
                            <p:childTnLst>
                              <p:par>
                                <p:cTn id="22" presetID="7" presetClass="entr" presetSubtype="4" fill="hold" grpId="0" nodeType="afterEffect">
                                  <p:stCondLst>
                                    <p:cond delay="0"/>
                                  </p:stCondLst>
                                  <p:childTnLst>
                                    <p:set>
                                      <p:cBhvr>
                                        <p:cTn id="23" dur="1" fill="hold">
                                          <p:stCondLst>
                                            <p:cond delay="0"/>
                                          </p:stCondLst>
                                        </p:cTn>
                                        <p:tgtEl>
                                          <p:spTgt spid="9231"/>
                                        </p:tgtEl>
                                        <p:attrNameLst>
                                          <p:attrName>style.visibility</p:attrName>
                                        </p:attrNameLst>
                                      </p:cBhvr>
                                      <p:to>
                                        <p:strVal val="visible"/>
                                      </p:to>
                                    </p:set>
                                    <p:anim calcmode="lin" valueType="num">
                                      <p:cBhvr additive="base">
                                        <p:cTn id="24" dur="5000" fill="hold"/>
                                        <p:tgtEl>
                                          <p:spTgt spid="9231"/>
                                        </p:tgtEl>
                                        <p:attrNameLst>
                                          <p:attrName>ppt_x</p:attrName>
                                        </p:attrNameLst>
                                      </p:cBhvr>
                                      <p:tavLst>
                                        <p:tav tm="0">
                                          <p:val>
                                            <p:strVal val="#ppt_x"/>
                                          </p:val>
                                        </p:tav>
                                        <p:tav tm="100000">
                                          <p:val>
                                            <p:strVal val="#ppt_x"/>
                                          </p:val>
                                        </p:tav>
                                      </p:tavLst>
                                    </p:anim>
                                    <p:anim calcmode="lin" valueType="num">
                                      <p:cBhvr additive="base">
                                        <p:cTn id="25" dur="5000" fill="hold"/>
                                        <p:tgtEl>
                                          <p:spTgt spid="92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animBg="1"/>
      <p:bldP spid="92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capitol"/>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9221" name="WordArt 5"/>
          <p:cNvSpPr>
            <a:spLocks noChangeArrowheads="1" noChangeShapeType="1" noTextEdit="1"/>
          </p:cNvSpPr>
          <p:nvPr/>
        </p:nvSpPr>
        <p:spPr bwMode="auto">
          <a:xfrm>
            <a:off x="228600" y="228600"/>
            <a:ext cx="3352800" cy="1371600"/>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gradFill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rect">
                    <a:fillToRect l="50000" t="50000" r="50000" b="50000"/>
                  </a:path>
                </a:gradFill>
                <a:latin typeface="Edwardian Script ITC"/>
              </a:rPr>
              <a:t>The Capitol</a:t>
            </a:r>
            <a:endParaRPr lang="ru-RU" sz="3600" b="1" kern="10">
              <a:ln w="9525">
                <a:noFill/>
                <a:round/>
                <a:headEnd/>
                <a:tailEnd/>
              </a:ln>
              <a:gradFill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rect">
                  <a:fillToRect l="50000" t="50000" r="50000" b="50000"/>
                </a:path>
              </a:gra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Заголовок 2"/>
          <p:cNvPicPr>
            <a:picLocks noGrp="1" noChangeArrowheads="1"/>
          </p:cNvPicPr>
          <p:nvPr>
            <p:ph type="title"/>
          </p:nvPr>
        </p:nvPicPr>
        <p:blipFill>
          <a:blip r:embed="rId2"/>
          <a:srcRect/>
          <a:stretch>
            <a:fillRect/>
          </a:stretch>
        </p:blipFill>
        <p:spPr bwMode="auto">
          <a:xfrm>
            <a:off x="0" y="319088"/>
            <a:ext cx="7340600" cy="884237"/>
          </a:xfrm>
        </p:spPr>
      </p:pic>
      <p:pic>
        <p:nvPicPr>
          <p:cNvPr id="7170" name="Picture 2" descr="C:\Documents and Settings\Коля\Мои документы\Коля\доклады\сити\верх.jpg"/>
          <p:cNvPicPr>
            <a:picLocks noChangeAspect="1" noChangeArrowheads="1"/>
          </p:cNvPicPr>
          <p:nvPr/>
        </p:nvPicPr>
        <p:blipFill>
          <a:blip r:embed="rId3"/>
          <a:srcRect/>
          <a:stretch>
            <a:fillRect/>
          </a:stretch>
        </p:blipFill>
        <p:spPr bwMode="auto">
          <a:xfrm>
            <a:off x="714375" y="2143125"/>
            <a:ext cx="4214813" cy="3160713"/>
          </a:xfrm>
          <a:prstGeom prst="rect">
            <a:avLst/>
          </a:prstGeom>
          <a:noFill/>
          <a:ln w="9525">
            <a:noFill/>
            <a:miter lim="800000"/>
            <a:headEnd/>
            <a:tailEnd/>
          </a:ln>
        </p:spPr>
      </p:pic>
      <p:sp>
        <p:nvSpPr>
          <p:cNvPr id="12295" name="WordArt 7"/>
          <p:cNvSpPr>
            <a:spLocks noChangeArrowheads="1" noChangeShapeType="1" noTextEdit="1"/>
          </p:cNvSpPr>
          <p:nvPr/>
        </p:nvSpPr>
        <p:spPr bwMode="auto">
          <a:xfrm>
            <a:off x="971550" y="476250"/>
            <a:ext cx="7272338" cy="955675"/>
          </a:xfrm>
          <a:prstGeom prst="rect">
            <a:avLst/>
          </a:prstGeom>
        </p:spPr>
        <p:txBody>
          <a:bodyPr wrap="none" fromWordArt="1">
            <a:prstTxWarp prst="textPlain">
              <a:avLst>
                <a:gd name="adj" fmla="val 50000"/>
              </a:avLst>
            </a:prstTxWarp>
          </a:bodyPr>
          <a:lstStyle/>
          <a:p>
            <a:pPr algn="ctr"/>
            <a:r>
              <a:rPr lang="en-US" sz="3600" kern="10">
                <a:ln w="12700">
                  <a:solidFill>
                    <a:srgbClr val="FFCC00"/>
                  </a:solidFill>
                  <a:round/>
                  <a:headEnd/>
                  <a:tailEnd/>
                </a:ln>
                <a:solidFill>
                  <a:srgbClr val="006600">
                    <a:alpha val="50195"/>
                  </a:srgbClr>
                </a:solidFill>
                <a:effectLst>
                  <a:outerShdw dist="45791" dir="2021404" algn="ctr" rotWithShape="0">
                    <a:srgbClr val="9999FF"/>
                  </a:outerShdw>
                </a:effectLst>
                <a:latin typeface="Arial"/>
                <a:cs typeface="Arial"/>
              </a:rPr>
              <a:t>Supreme Court</a:t>
            </a:r>
            <a:endParaRPr lang="ru-RU" sz="3600" kern="10">
              <a:ln w="12700">
                <a:solidFill>
                  <a:srgbClr val="FFCC00"/>
                </a:solidFill>
                <a:round/>
                <a:headEnd/>
                <a:tailEnd/>
              </a:ln>
              <a:solidFill>
                <a:srgbClr val="006600">
                  <a:alpha val="50195"/>
                </a:srgbClr>
              </a:solidFill>
              <a:effectLst>
                <a:outerShdw dist="45791" dir="2021404" algn="ctr" rotWithShape="0">
                  <a:srgbClr val="9999FF"/>
                </a:outerShdw>
              </a:effectLst>
              <a:latin typeface="Arial"/>
              <a:cs typeface="Arial"/>
            </a:endParaRPr>
          </a:p>
        </p:txBody>
      </p:sp>
      <p:sp>
        <p:nvSpPr>
          <p:cNvPr id="12297" name="Text Box 9"/>
          <p:cNvSpPr txBox="1">
            <a:spLocks noChangeArrowheads="1"/>
          </p:cNvSpPr>
          <p:nvPr/>
        </p:nvSpPr>
        <p:spPr bwMode="auto">
          <a:xfrm>
            <a:off x="5076825" y="1773238"/>
            <a:ext cx="3816350" cy="2308225"/>
          </a:xfrm>
          <a:prstGeom prst="rect">
            <a:avLst/>
          </a:prstGeom>
          <a:noFill/>
          <a:ln w="9525">
            <a:noFill/>
            <a:miter lim="800000"/>
            <a:headEnd/>
            <a:tailEnd/>
          </a:ln>
        </p:spPr>
        <p:txBody>
          <a:bodyPr>
            <a:spAutoFit/>
          </a:bodyPr>
          <a:lstStyle/>
          <a:p>
            <a:r>
              <a:rPr lang="en-US" sz="2400" b="1" dirty="0">
                <a:solidFill>
                  <a:srgbClr val="006600"/>
                </a:solidFill>
              </a:rPr>
              <a:t>This majestic building is the Supreme Court. This is where the laws are interpreted by the highest judges in the United States.</a:t>
            </a:r>
            <a:endParaRPr lang="ru-RU" sz="2400" b="1" dirty="0">
              <a:solidFill>
                <a:srgbClr val="006600"/>
              </a:solidFill>
            </a:endParaRPr>
          </a:p>
        </p:txBody>
      </p:sp>
      <p:pic>
        <p:nvPicPr>
          <p:cNvPr id="6" name="Picture 2" descr="C:\Documents and Settings\Коля\Мои документы\Коля\доклады\сити\верх.jpg"/>
          <p:cNvPicPr>
            <a:picLocks noChangeAspect="1" noChangeArrowheads="1"/>
          </p:cNvPicPr>
          <p:nvPr/>
        </p:nvPicPr>
        <p:blipFill>
          <a:blip r:embed="rId3"/>
          <a:srcRect/>
          <a:stretch>
            <a:fillRect/>
          </a:stretch>
        </p:blipFill>
        <p:spPr bwMode="auto">
          <a:xfrm>
            <a:off x="714348" y="2143116"/>
            <a:ext cx="4214813" cy="31607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12295"/>
                                        </p:tgtEl>
                                        <p:attrNameLst>
                                          <p:attrName>style.visibility</p:attrName>
                                        </p:attrNameLst>
                                      </p:cBhvr>
                                      <p:to>
                                        <p:strVal val="visible"/>
                                      </p:to>
                                    </p:set>
                                    <p:anim calcmode="lin" valueType="num">
                                      <p:cBhvr>
                                        <p:cTn id="7" dur="1000" decel="50000" fill="hold">
                                          <p:stCondLst>
                                            <p:cond delay="0"/>
                                          </p:stCondLst>
                                        </p:cTn>
                                        <p:tgtEl>
                                          <p:spTgt spid="12295"/>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12295"/>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12295"/>
                                        </p:tgtEl>
                                        <p:attrNameLst>
                                          <p:attrName>ppt_w</p:attrName>
                                        </p:attrNameLst>
                                      </p:cBhvr>
                                      <p:tavLst>
                                        <p:tav tm="0">
                                          <p:val>
                                            <p:strVal val="#ppt_w*.05"/>
                                          </p:val>
                                        </p:tav>
                                        <p:tav tm="100000">
                                          <p:val>
                                            <p:strVal val="#ppt_w"/>
                                          </p:val>
                                        </p:tav>
                                      </p:tavLst>
                                    </p:anim>
                                    <p:anim calcmode="lin" valueType="num">
                                      <p:cBhvr>
                                        <p:cTn id="10" dur="2000" fill="hold"/>
                                        <p:tgtEl>
                                          <p:spTgt spid="12295"/>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12295"/>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12295"/>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12295"/>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12295"/>
                                        </p:tgtEl>
                                      </p:cBhvr>
                                    </p:animEffect>
                                  </p:childTnLst>
                                </p:cTn>
                              </p:par>
                              <p:par>
                                <p:cTn id="15" presetID="8" presetClass="entr" presetSubtype="32" fill="hold" nodeType="withEffect">
                                  <p:stCondLst>
                                    <p:cond delay="0"/>
                                  </p:stCondLst>
                                  <p:childTnLst>
                                    <p:set>
                                      <p:cBhvr>
                                        <p:cTn id="16" dur="1" fill="hold">
                                          <p:stCondLst>
                                            <p:cond delay="0"/>
                                          </p:stCondLst>
                                        </p:cTn>
                                        <p:tgtEl>
                                          <p:spTgt spid="7170"/>
                                        </p:tgtEl>
                                        <p:attrNameLst>
                                          <p:attrName>style.visibility</p:attrName>
                                        </p:attrNameLst>
                                      </p:cBhvr>
                                      <p:to>
                                        <p:strVal val="visible"/>
                                      </p:to>
                                    </p:set>
                                    <p:animEffect transition="in" filter="diamond(out)">
                                      <p:cBhvr>
                                        <p:cTn id="17" dur="2000"/>
                                        <p:tgtEl>
                                          <p:spTgt spid="7170"/>
                                        </p:tgtEl>
                                      </p:cBhvr>
                                    </p:animEffect>
                                  </p:childTnLst>
                                </p:cTn>
                              </p:par>
                              <p:par>
                                <p:cTn id="18" presetID="8" presetClass="entr" presetSubtype="32" fill="hold" grpId="0" nodeType="withEffect">
                                  <p:stCondLst>
                                    <p:cond delay="0"/>
                                  </p:stCondLst>
                                  <p:childTnLst>
                                    <p:set>
                                      <p:cBhvr>
                                        <p:cTn id="19" dur="1" fill="hold">
                                          <p:stCondLst>
                                            <p:cond delay="0"/>
                                          </p:stCondLst>
                                        </p:cTn>
                                        <p:tgtEl>
                                          <p:spTgt spid="12297"/>
                                        </p:tgtEl>
                                        <p:attrNameLst>
                                          <p:attrName>style.visibility</p:attrName>
                                        </p:attrNameLst>
                                      </p:cBhvr>
                                      <p:to>
                                        <p:strVal val="visible"/>
                                      </p:to>
                                    </p:set>
                                    <p:animEffect transition="in" filter="diamond(out)">
                                      <p:cBhvr>
                                        <p:cTn id="20" dur="2000"/>
                                        <p:tgtEl>
                                          <p:spTgt spid="12297"/>
                                        </p:tgtEl>
                                      </p:cBhvr>
                                    </p:animEffect>
                                  </p:childTnLst>
                                </p:cTn>
                              </p:par>
                            </p:childTnLst>
                          </p:cTn>
                        </p:par>
                        <p:par>
                          <p:cTn id="21" fill="hold">
                            <p:stCondLst>
                              <p:cond delay="2000"/>
                            </p:stCondLst>
                            <p:childTnLst>
                              <p:par>
                                <p:cTn id="22" presetID="7" presetClass="entr" presetSubtype="4" fill="hold" grpId="1" nodeType="afterEffect">
                                  <p:stCondLst>
                                    <p:cond delay="6000"/>
                                  </p:stCondLst>
                                  <p:childTnLst>
                                    <p:set>
                                      <p:cBhvr>
                                        <p:cTn id="23" dur="1" fill="hold">
                                          <p:stCondLst>
                                            <p:cond delay="0"/>
                                          </p:stCondLst>
                                        </p:cTn>
                                        <p:tgtEl>
                                          <p:spTgt spid="12297"/>
                                        </p:tgtEl>
                                        <p:attrNameLst>
                                          <p:attrName>style.visibility</p:attrName>
                                        </p:attrNameLst>
                                      </p:cBhvr>
                                      <p:to>
                                        <p:strVal val="visible"/>
                                      </p:to>
                                    </p:set>
                                    <p:anim calcmode="lin" valueType="num">
                                      <p:cBhvr additive="base">
                                        <p:cTn id="24" dur="5000" fill="hold"/>
                                        <p:tgtEl>
                                          <p:spTgt spid="12297"/>
                                        </p:tgtEl>
                                        <p:attrNameLst>
                                          <p:attrName>ppt_x</p:attrName>
                                        </p:attrNameLst>
                                      </p:cBhvr>
                                      <p:tavLst>
                                        <p:tav tm="0">
                                          <p:val>
                                            <p:strVal val="#ppt_x"/>
                                          </p:val>
                                        </p:tav>
                                        <p:tav tm="100000">
                                          <p:val>
                                            <p:strVal val="#ppt_x"/>
                                          </p:val>
                                        </p:tav>
                                      </p:tavLst>
                                    </p:anim>
                                    <p:anim calcmode="lin" valueType="num">
                                      <p:cBhvr additive="base">
                                        <p:cTn id="25" dur="5000" fill="hold"/>
                                        <p:tgtEl>
                                          <p:spTgt spid="12297"/>
                                        </p:tgtEl>
                                        <p:attrNameLst>
                                          <p:attrName>ppt_y</p:attrName>
                                        </p:attrNameLst>
                                      </p:cBhvr>
                                      <p:tavLst>
                                        <p:tav tm="0">
                                          <p:val>
                                            <p:strVal val="1+#ppt_h/2"/>
                                          </p:val>
                                        </p:tav>
                                        <p:tav tm="100000">
                                          <p:val>
                                            <p:strVal val="#ppt_y"/>
                                          </p:val>
                                        </p:tav>
                                      </p:tavLst>
                                    </p:anim>
                                  </p:childTnLst>
                                </p:cTn>
                              </p:par>
                            </p:childTnLst>
                          </p:cTn>
                        </p:par>
                        <p:par>
                          <p:cTn id="26" fill="hold">
                            <p:stCondLst>
                              <p:cond delay="13000"/>
                            </p:stCondLst>
                            <p:childTnLst>
                              <p:par>
                                <p:cTn id="27" presetID="7" presetClass="entr" presetSubtype="4" fill="hold" grpId="2" nodeType="afterEffect">
                                  <p:stCondLst>
                                    <p:cond delay="0"/>
                                  </p:stCondLst>
                                  <p:childTnLst>
                                    <p:set>
                                      <p:cBhvr>
                                        <p:cTn id="28" dur="1" fill="hold">
                                          <p:stCondLst>
                                            <p:cond delay="0"/>
                                          </p:stCondLst>
                                        </p:cTn>
                                        <p:tgtEl>
                                          <p:spTgt spid="12297"/>
                                        </p:tgtEl>
                                        <p:attrNameLst>
                                          <p:attrName>style.visibility</p:attrName>
                                        </p:attrNameLst>
                                      </p:cBhvr>
                                      <p:to>
                                        <p:strVal val="visible"/>
                                      </p:to>
                                    </p:set>
                                    <p:anim calcmode="lin" valueType="num">
                                      <p:cBhvr additive="base">
                                        <p:cTn id="29" dur="5000" fill="hold"/>
                                        <p:tgtEl>
                                          <p:spTgt spid="12297"/>
                                        </p:tgtEl>
                                        <p:attrNameLst>
                                          <p:attrName>ppt_x</p:attrName>
                                        </p:attrNameLst>
                                      </p:cBhvr>
                                      <p:tavLst>
                                        <p:tav tm="0">
                                          <p:val>
                                            <p:strVal val="#ppt_x"/>
                                          </p:val>
                                        </p:tav>
                                        <p:tav tm="100000">
                                          <p:val>
                                            <p:strVal val="#ppt_x"/>
                                          </p:val>
                                        </p:tav>
                                      </p:tavLst>
                                    </p:anim>
                                    <p:anim calcmode="lin" valueType="num">
                                      <p:cBhvr additive="base">
                                        <p:cTn id="30" dur="5000" fill="hold"/>
                                        <p:tgtEl>
                                          <p:spTgt spid="12297"/>
                                        </p:tgtEl>
                                        <p:attrNameLst>
                                          <p:attrName>ppt_y</p:attrName>
                                        </p:attrNameLst>
                                      </p:cBhvr>
                                      <p:tavLst>
                                        <p:tav tm="0">
                                          <p:val>
                                            <p:strVal val="1+#ppt_h/2"/>
                                          </p:val>
                                        </p:tav>
                                        <p:tav tm="100000">
                                          <p:val>
                                            <p:strVal val="#ppt_y"/>
                                          </p:val>
                                        </p:tav>
                                      </p:tavLst>
                                    </p:anim>
                                  </p:childTnLst>
                                </p:cTn>
                              </p:par>
                              <p:par>
                                <p:cTn id="31" presetID="8" presetClass="entr" presetSubtype="32"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diamond(out)">
                                      <p:cBhvr>
                                        <p:cTn id="3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animBg="1"/>
      <p:bldP spid="12297" grpId="0"/>
      <p:bldP spid="12297" grpId="1"/>
      <p:bldP spid="12297" grpId="2"/>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403</TotalTime>
  <Words>526</Words>
  <Application>Microsoft Office PowerPoint</Application>
  <PresentationFormat>Экран (4:3)</PresentationFormat>
  <Paragraphs>82</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Поток</vt:lpstr>
      <vt:lpstr>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THANK YOU,  good bye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Наша семья</dc:creator>
  <cp:lastModifiedBy>Учитель</cp:lastModifiedBy>
  <cp:revision>35</cp:revision>
  <dcterms:created xsi:type="dcterms:W3CDTF">2010-10-17T11:17:57Z</dcterms:created>
  <dcterms:modified xsi:type="dcterms:W3CDTF">2002-01-11T08:44:06Z</dcterms:modified>
</cp:coreProperties>
</file>