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5"/>
  </p:notesMasterIdLst>
  <p:sldIdLst>
    <p:sldId id="278" r:id="rId3"/>
    <p:sldId id="271" r:id="rId4"/>
    <p:sldId id="257" r:id="rId5"/>
    <p:sldId id="258" r:id="rId6"/>
    <p:sldId id="272" r:id="rId7"/>
    <p:sldId id="259" r:id="rId8"/>
    <p:sldId id="263" r:id="rId9"/>
    <p:sldId id="265" r:id="rId10"/>
    <p:sldId id="275" r:id="rId11"/>
    <p:sldId id="270" r:id="rId12"/>
    <p:sldId id="273" r:id="rId13"/>
    <p:sldId id="27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2C9F"/>
    <a:srgbClr val="0333B9"/>
    <a:srgbClr val="006600"/>
    <a:srgbClr val="1C1C1C"/>
    <a:srgbClr val="99FF66"/>
    <a:srgbClr val="00CC00"/>
    <a:srgbClr val="54D8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4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5A26D2-837E-4D8C-9CE6-C5AF06915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709DF1-5A16-4533-9C91-4F852BFAAA07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A64E19-427F-48AF-872C-CAF4C6E5A175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Один клик по кнопке вводит анимированный элемент, повторный - удаляет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B93DE-9D75-411A-82FC-A2BC56F40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202E4-72A4-4AE1-A5C9-616E44A49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D0759-1081-4B20-8CB0-D566F4969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FC6CE-979E-46B6-93EF-C6501FCD0E07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51568-1769-489E-A287-56F93A210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3D0CA-23E2-4D1E-A5B6-4B2793A78E48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A6AE8-9B4A-4E4B-9003-43390DDF6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DE2E1-1EE5-4029-84C4-FF36B9F775E5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D738-B803-4730-9D8D-D4E985F34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C0DCE-85D7-466D-9481-FBC48E1509BF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6589C-0C7C-425A-92AD-994F5101F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ABE50-B535-4227-A701-F94A10CA6505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05293-72F3-424D-9654-C955116DF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0D918-6FBF-48CD-95DD-A453B1CA7FBF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83F79-92D7-4E3C-8A44-F118AA165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5345D-8430-44C1-967C-3FDAD7B9BFAC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3C474-2730-4FF3-BD5A-52D26608B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01FDB-1B98-4E74-BDCF-8AB5D925834E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92951-F221-43FA-8161-BD714997D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28039-1991-4B61-ADB9-DA25057AD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4B76B-F8FC-43C2-9A42-06C8854E7309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4D114-A02B-4729-80E4-5B825D698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D044A-EEBB-460D-85CC-EB891DB97C84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5241C-6C18-4BA8-8464-1EE511723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6BD77-5CE8-43DE-B0FF-136B8C0A4C64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1202D-30F9-48FE-8F7E-771B17F51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B877A-664D-410E-A688-799BD03A310F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087B4-75BE-43A9-BBDE-8811A81AA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5361E-51E9-4701-9331-BBA59634F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E9D3B-C6C4-45FD-A0BA-F9D2A6918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6B4CE-7F4E-4287-9516-79A3419495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D91E1-ABC0-4B5E-999C-A4D39A5FB8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5F1E5-8EA4-4997-8702-00813C00D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CEF57-C385-4CDD-8541-D0E0B854C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8C6FB-22E0-4984-B426-118E5191C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78F3CC1-48FA-4BD5-8EDC-C726F1375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864F70-9818-4DF0-99F7-B8EBCD345819}" type="datetimeFigureOut">
              <a:rPr lang="ru-RU"/>
              <a:pPr>
                <a:defRPr/>
              </a:pPr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FC4FD7F-2A46-4BAE-A510-6FD081975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  <p:sldLayoutId id="214748372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41;&#1077;&#1083;&#1080;&#1082;&#1086;&#1074;&#1072;%20&#1040;.&#1050;.%20&#1041;&#1072;&#1082;&#1072;&#1077;&#1074;&#1072;%20&#1045;.&#1056;\&#1060;&#1080;&#1083;&#1080;&#1087;&#1087;%20&#1052;&#1072;&#1082;&#1077;&#1076;&#1086;&#1085;&#1089;&#1082;&#1080;&#1081;%20&#1087;&#1088;&#1077;&#1079;&#1077;&#1085;&#1090;&#1072;&#1094;&#1080;&#1103;\&#1076;&#1077;&#1084;&#1086;&#1089;&#1092;&#1077;&#1085;.mp3" TargetMode="Externa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4" Type="http://schemas.openxmlformats.org/officeDocument/2006/relationships/image" Target="../media/image20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34559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Города Эллады </a:t>
            </a:r>
            <a:br>
              <a:rPr lang="ru-RU" sz="6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6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подчиняются </a:t>
            </a:r>
            <a:br>
              <a:rPr lang="ru-RU" sz="6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6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Македонии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273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1" name="Picture 7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740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7956550" y="333375"/>
            <a:ext cx="914400" cy="482600"/>
          </a:xfrm>
          <a:prstGeom prst="rect">
            <a:avLst/>
          </a:prstGeom>
          <a:solidFill>
            <a:srgbClr val="FF0000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6000" rIns="0" bIns="0" anchor="ctr"/>
          <a:lstStyle/>
          <a:p>
            <a:endParaRPr lang="ru-RU"/>
          </a:p>
        </p:txBody>
      </p:sp>
      <p:sp>
        <p:nvSpPr>
          <p:cNvPr id="37891" name="Text Box 62"/>
          <p:cNvSpPr txBox="1">
            <a:spLocks noChangeArrowheads="1"/>
          </p:cNvSpPr>
          <p:nvPr/>
        </p:nvSpPr>
        <p:spPr bwMode="auto">
          <a:xfrm>
            <a:off x="7740650" y="836613"/>
            <a:ext cx="140335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600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/>
              <a:t>Афинское государство</a:t>
            </a:r>
          </a:p>
        </p:txBody>
      </p:sp>
      <p:sp>
        <p:nvSpPr>
          <p:cNvPr id="2111" name="Rectangle 63"/>
          <p:cNvSpPr>
            <a:spLocks noChangeArrowheads="1"/>
          </p:cNvSpPr>
          <p:nvPr/>
        </p:nvSpPr>
        <p:spPr bwMode="auto">
          <a:xfrm>
            <a:off x="7956550" y="1268413"/>
            <a:ext cx="914400" cy="482600"/>
          </a:xfrm>
          <a:prstGeom prst="rect">
            <a:avLst/>
          </a:prstGeom>
          <a:solidFill>
            <a:srgbClr val="FFFF00">
              <a:alpha val="6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6000" rIns="0" bIns="0" anchor="ctr"/>
          <a:lstStyle/>
          <a:p>
            <a:endParaRPr lang="ru-RU"/>
          </a:p>
        </p:txBody>
      </p:sp>
      <p:sp>
        <p:nvSpPr>
          <p:cNvPr id="37893" name="Text Box 64"/>
          <p:cNvSpPr txBox="1">
            <a:spLocks noChangeArrowheads="1"/>
          </p:cNvSpPr>
          <p:nvPr/>
        </p:nvSpPr>
        <p:spPr bwMode="auto">
          <a:xfrm>
            <a:off x="7740650" y="1771650"/>
            <a:ext cx="14033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600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/>
              <a:t>Союзники Афин</a:t>
            </a:r>
          </a:p>
        </p:txBody>
      </p:sp>
      <p:sp>
        <p:nvSpPr>
          <p:cNvPr id="2113" name="Rectangle 65"/>
          <p:cNvSpPr>
            <a:spLocks noChangeArrowheads="1"/>
          </p:cNvSpPr>
          <p:nvPr/>
        </p:nvSpPr>
        <p:spPr bwMode="auto">
          <a:xfrm>
            <a:off x="7956550" y="2420938"/>
            <a:ext cx="914400" cy="482600"/>
          </a:xfrm>
          <a:prstGeom prst="rect">
            <a:avLst/>
          </a:prstGeom>
          <a:solidFill>
            <a:srgbClr val="993300">
              <a:alpha val="6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6000" rIns="0" bIns="0" anchor="ctr"/>
          <a:lstStyle/>
          <a:p>
            <a:endParaRPr lang="ru-RU"/>
          </a:p>
        </p:txBody>
      </p:sp>
      <p:sp>
        <p:nvSpPr>
          <p:cNvPr id="37895" name="Text Box 66"/>
          <p:cNvSpPr txBox="1">
            <a:spLocks noChangeArrowheads="1"/>
          </p:cNvSpPr>
          <p:nvPr/>
        </p:nvSpPr>
        <p:spPr bwMode="auto">
          <a:xfrm>
            <a:off x="7740650" y="2925763"/>
            <a:ext cx="14033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600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/>
              <a:t>Македония</a:t>
            </a:r>
          </a:p>
        </p:txBody>
      </p:sp>
      <p:sp>
        <p:nvSpPr>
          <p:cNvPr id="2115" name="Rectangle 67"/>
          <p:cNvSpPr>
            <a:spLocks noChangeArrowheads="1"/>
          </p:cNvSpPr>
          <p:nvPr/>
        </p:nvSpPr>
        <p:spPr bwMode="auto">
          <a:xfrm>
            <a:off x="7956550" y="3284538"/>
            <a:ext cx="914400" cy="482600"/>
          </a:xfrm>
          <a:prstGeom prst="rect">
            <a:avLst/>
          </a:prstGeom>
          <a:solidFill>
            <a:srgbClr val="00CC00">
              <a:alpha val="5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6000" rIns="0" bIns="0" anchor="ctr"/>
          <a:lstStyle/>
          <a:p>
            <a:endParaRPr lang="ru-RU"/>
          </a:p>
        </p:txBody>
      </p:sp>
      <p:sp>
        <p:nvSpPr>
          <p:cNvPr id="37897" name="Text Box 68"/>
          <p:cNvSpPr txBox="1">
            <a:spLocks noChangeArrowheads="1"/>
          </p:cNvSpPr>
          <p:nvPr/>
        </p:nvSpPr>
        <p:spPr bwMode="auto">
          <a:xfrm>
            <a:off x="7740650" y="3789363"/>
            <a:ext cx="140335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600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/>
              <a:t>Территории присоединенные Филиппом </a:t>
            </a:r>
            <a:r>
              <a:rPr lang="en-US" sz="1200"/>
              <a:t>II</a:t>
            </a:r>
            <a:endParaRPr lang="ru-RU" sz="1200"/>
          </a:p>
        </p:txBody>
      </p:sp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7956550" y="4437063"/>
            <a:ext cx="914400" cy="482600"/>
          </a:xfrm>
          <a:prstGeom prst="rect">
            <a:avLst/>
          </a:prstGeom>
          <a:solidFill>
            <a:srgbClr val="99CC00"/>
          </a:solidFill>
          <a:ln w="9525">
            <a:solidFill>
              <a:srgbClr val="99FF66"/>
            </a:solidFill>
            <a:miter lim="800000"/>
            <a:headEnd/>
            <a:tailEnd/>
          </a:ln>
        </p:spPr>
        <p:txBody>
          <a:bodyPr lIns="0" tIns="36000" rIns="0" bIns="0" anchor="ctr"/>
          <a:lstStyle/>
          <a:p>
            <a:endParaRPr lang="ru-RU"/>
          </a:p>
        </p:txBody>
      </p:sp>
      <p:sp>
        <p:nvSpPr>
          <p:cNvPr id="37899" name="Text Box 70"/>
          <p:cNvSpPr txBox="1">
            <a:spLocks noChangeArrowheads="1"/>
          </p:cNvSpPr>
          <p:nvPr/>
        </p:nvSpPr>
        <p:spPr bwMode="auto">
          <a:xfrm>
            <a:off x="7740650" y="4940300"/>
            <a:ext cx="140335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600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/>
              <a:t>Государства находящиеся в зависимости от Македонии</a:t>
            </a:r>
          </a:p>
        </p:txBody>
      </p:sp>
      <p:pic>
        <p:nvPicPr>
          <p:cNvPr id="2122" name="Picture 7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740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9" name="Rectangle 71"/>
          <p:cNvSpPr>
            <a:spLocks noChangeArrowheads="1"/>
          </p:cNvSpPr>
          <p:nvPr/>
        </p:nvSpPr>
        <p:spPr bwMode="auto">
          <a:xfrm>
            <a:off x="7956550" y="5805488"/>
            <a:ext cx="9144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tIns="10800" rIns="54000" bIns="10800" anchor="ctr"/>
          <a:lstStyle/>
          <a:p>
            <a:pPr algn="ctr">
              <a:lnSpc>
                <a:spcPct val="85000"/>
              </a:lnSpc>
            </a:pPr>
            <a:r>
              <a:rPr lang="ru-RU" sz="1400" b="1" i="1"/>
              <a:t>Вся карта</a:t>
            </a:r>
          </a:p>
        </p:txBody>
      </p:sp>
      <p:pic>
        <p:nvPicPr>
          <p:cNvPr id="2123" name="Picture 7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740650" cy="685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24" name="Picture 7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740650" cy="685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25" name="Picture 7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763"/>
            <a:ext cx="7740650" cy="685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26" name="Picture 7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74065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6" name="Picture 72" descr="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740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2275" y="274638"/>
            <a:ext cx="5759450" cy="1143000"/>
          </a:xfrm>
        </p:spPr>
        <p:txBody>
          <a:bodyPr/>
          <a:lstStyle/>
          <a:p>
            <a:r>
              <a:rPr lang="ru-RU" sz="4000" b="1" smtClean="0"/>
              <a:t>Быть иль не быть?</a:t>
            </a:r>
          </a:p>
        </p:txBody>
      </p:sp>
      <p:pic>
        <p:nvPicPr>
          <p:cNvPr id="39938" name="Picture 3" descr="C:\Users\Пользователь\Pictures\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060575"/>
            <a:ext cx="2808288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6" descr="C:\Users\Пользователь\Pictures\Рисунок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1989138"/>
            <a:ext cx="2830512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900113" y="5732463"/>
            <a:ext cx="15875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Демосфен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48488" y="5732463"/>
            <a:ext cx="12668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Исократ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250825" y="549275"/>
            <a:ext cx="720725" cy="719138"/>
          </a:xfrm>
          <a:prstGeom prst="ellipse">
            <a:avLst/>
          </a:prstGeom>
          <a:solidFill>
            <a:srgbClr val="EE320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Georgia" pitchFamily="18" charset="0"/>
              </a:rPr>
              <a:t>?</a:t>
            </a:r>
          </a:p>
        </p:txBody>
      </p:sp>
      <p:pic>
        <p:nvPicPr>
          <p:cNvPr id="39943" name="Picture 8" descr="C:\Users\Пользователь\Pictures\Рисунок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575" y="1989138"/>
            <a:ext cx="2605088" cy="368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4067175" y="5732463"/>
            <a:ext cx="9604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Эсхин</a:t>
            </a:r>
            <a:endParaRPr lang="ru-RU" sz="2400">
              <a:latin typeface="Calibri" pitchFamily="34" charset="0"/>
            </a:endParaRPr>
          </a:p>
        </p:txBody>
      </p:sp>
      <p:pic>
        <p:nvPicPr>
          <p:cNvPr id="14" name="демосфе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550" y="7651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954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3" descr="C:\Users\Пользователь\Pictures\Рисунок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620713"/>
            <a:ext cx="71818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313"/>
            <a:ext cx="9144000" cy="488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Персия и греческие полисы </a:t>
            </a:r>
            <a:br>
              <a:rPr lang="ru-RU" b="1" dirty="0" smtClean="0"/>
            </a:br>
            <a:r>
              <a:rPr lang="ru-RU" b="1" dirty="0" smtClean="0"/>
              <a:t>в </a:t>
            </a:r>
            <a:r>
              <a:rPr lang="en-US" b="1" dirty="0" smtClean="0"/>
              <a:t>VI-IV </a:t>
            </a:r>
            <a:r>
              <a:rPr lang="ru-RU" b="1" dirty="0" smtClean="0"/>
              <a:t>вв. до н.э.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 cstate="print"/>
          <a:srcRect r="-507"/>
          <a:stretch>
            <a:fillRect/>
          </a:stretch>
        </p:blipFill>
        <p:spPr bwMode="auto">
          <a:xfrm>
            <a:off x="0" y="1868488"/>
            <a:ext cx="9144000" cy="445293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Заголовок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Походы Александра Македонского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 на Восток в </a:t>
            </a:r>
            <a:r>
              <a:rPr lang="en-US" sz="4400" b="1" dirty="0">
                <a:latin typeface="+mj-lt"/>
                <a:ea typeface="+mj-ea"/>
                <a:cs typeface="+mj-cs"/>
              </a:rPr>
              <a:t>IV </a:t>
            </a:r>
            <a:r>
              <a:rPr lang="ru-RU" sz="4400" b="1" dirty="0">
                <a:latin typeface="+mj-lt"/>
                <a:ea typeface="+mj-ea"/>
                <a:cs typeface="+mj-cs"/>
              </a:rPr>
              <a:t>вв. до н.э.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50825" y="549275"/>
            <a:ext cx="720725" cy="719138"/>
          </a:xfrm>
          <a:prstGeom prst="ellipse">
            <a:avLst/>
          </a:prstGeom>
          <a:solidFill>
            <a:srgbClr val="EE320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Georgia" pitchFamily="18" charset="0"/>
              </a:rPr>
              <a:t>?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19250" y="3141663"/>
            <a:ext cx="6481763" cy="11509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atin typeface="+mn-lt"/>
                <a:cs typeface="Arial" pitchFamily="34" charset="0"/>
              </a:rPr>
              <a:t>Как вы думаете, над какой темой мы будем работать?</a:t>
            </a:r>
            <a:endParaRPr lang="ru-RU" sz="3200" b="1" dirty="0">
              <a:latin typeface="+mn-lt"/>
              <a:cs typeface="Arial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87450" y="549275"/>
            <a:ext cx="7200900" cy="431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5400" b="1">
              <a:solidFill>
                <a:srgbClr val="C00000"/>
              </a:solidFill>
            </a:endParaRPr>
          </a:p>
          <a:p>
            <a:pPr algn="ctr"/>
            <a:r>
              <a:rPr lang="ru-RU" sz="5400" b="1">
                <a:solidFill>
                  <a:srgbClr val="C00000"/>
                </a:solidFill>
              </a:rPr>
              <a:t>Города Эллады </a:t>
            </a:r>
          </a:p>
          <a:p>
            <a:pPr algn="ctr"/>
            <a:r>
              <a:rPr lang="ru-RU" sz="5400" b="1">
                <a:solidFill>
                  <a:srgbClr val="C00000"/>
                </a:solidFill>
              </a:rPr>
              <a:t>подчиняются Македонии</a:t>
            </a:r>
          </a:p>
          <a:p>
            <a:pPr algn="ctr"/>
            <a:endParaRPr lang="ru-RU" sz="54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1"/>
          <p:cNvSpPr>
            <a:spLocks noChangeArrowheads="1"/>
          </p:cNvSpPr>
          <p:nvPr/>
        </p:nvSpPr>
        <p:spPr bwMode="auto">
          <a:xfrm>
            <a:off x="971550" y="1989138"/>
            <a:ext cx="7200900" cy="25542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Почему в </a:t>
            </a:r>
            <a:r>
              <a:rPr lang="en-US" sz="3200" b="1"/>
              <a:t>V </a:t>
            </a:r>
            <a:r>
              <a:rPr lang="ru-RU" sz="3200" b="1"/>
              <a:t> веке до н.э. </a:t>
            </a:r>
          </a:p>
          <a:p>
            <a:pPr algn="ctr"/>
            <a:r>
              <a:rPr lang="ru-RU" sz="3200" b="1"/>
              <a:t>Греция сумела отстоять свободу в борьбе с Персидской державой, </a:t>
            </a:r>
          </a:p>
          <a:p>
            <a:pPr algn="ctr"/>
            <a:r>
              <a:rPr lang="ru-RU" sz="3200" b="1"/>
              <a:t>а в </a:t>
            </a:r>
            <a:r>
              <a:rPr lang="en-US" sz="3200" b="1"/>
              <a:t>IV </a:t>
            </a:r>
            <a:r>
              <a:rPr lang="ru-RU" sz="3200" b="1"/>
              <a:t>веке до н.э. была захвачена небольшой Македонией?</a:t>
            </a: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250825" y="549275"/>
            <a:ext cx="720725" cy="719138"/>
          </a:xfrm>
          <a:prstGeom prst="ellipse">
            <a:avLst/>
          </a:prstGeom>
          <a:solidFill>
            <a:srgbClr val="EE320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Georgia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ФИЛИПП II (382–336 до н.э.) –</a:t>
            </a:r>
            <a:br>
              <a:rPr lang="ru-RU" b="1" dirty="0" smtClean="0"/>
            </a:br>
            <a:r>
              <a:rPr lang="ru-RU" b="1" dirty="0" smtClean="0"/>
              <a:t> царь Македонии</a:t>
            </a:r>
            <a:endParaRPr lang="ru-RU" b="1" dirty="0"/>
          </a:p>
        </p:txBody>
      </p:sp>
      <p:pic>
        <p:nvPicPr>
          <p:cNvPr id="7174" name="Picture 6" descr="C:\Users\Пользователь\Pictures\Ф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2852738"/>
            <a:ext cx="459105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 descr="C:\Users\Пользователь\Pictures\Рисунок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989138"/>
            <a:ext cx="333533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Прямоугольник 7"/>
          <p:cNvSpPr>
            <a:spLocks noChangeArrowheads="1"/>
          </p:cNvSpPr>
          <p:nvPr/>
        </p:nvSpPr>
        <p:spPr bwMode="auto">
          <a:xfrm>
            <a:off x="250825" y="5300663"/>
            <a:ext cx="33131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Филипп </a:t>
            </a:r>
            <a:r>
              <a:rPr lang="en-US"/>
              <a:t>II </a:t>
            </a:r>
            <a:r>
              <a:rPr lang="ru-RU"/>
              <a:t>Македонский</a:t>
            </a:r>
          </a:p>
          <a:p>
            <a:pPr algn="ctr"/>
            <a:r>
              <a:rPr lang="el-GR"/>
              <a:t>Φίλιππος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 descr="C:\Users\Пользователь\Pictures\Ф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781300"/>
            <a:ext cx="532447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Македонская фаланга</a:t>
            </a:r>
          </a:p>
        </p:txBody>
      </p:sp>
      <p:pic>
        <p:nvPicPr>
          <p:cNvPr id="8198" name="Picture 6" descr="C:\Users\Пользователь\Pictures\Ф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2060575"/>
            <a:ext cx="61150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C:\Users\Пользователь\Pictures\Ф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913" y="1989138"/>
            <a:ext cx="6497637" cy="374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Прямоугольник 12"/>
          <p:cNvSpPr>
            <a:spLocks noChangeArrowheads="1"/>
          </p:cNvSpPr>
          <p:nvPr/>
        </p:nvSpPr>
        <p:spPr bwMode="auto">
          <a:xfrm>
            <a:off x="6875463" y="4508500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Баллиста</a:t>
            </a:r>
            <a:endParaRPr lang="ru-RU"/>
          </a:p>
        </p:txBody>
      </p:sp>
      <p:sp>
        <p:nvSpPr>
          <p:cNvPr id="35842" name="Прямоугольник 13"/>
          <p:cNvSpPr>
            <a:spLocks noChangeArrowheads="1"/>
          </p:cNvSpPr>
          <p:nvPr/>
        </p:nvSpPr>
        <p:spPr bwMode="auto">
          <a:xfrm>
            <a:off x="3851275" y="4581525"/>
            <a:ext cx="12842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Осадная башня</a:t>
            </a:r>
            <a:endParaRPr lang="ru-RU"/>
          </a:p>
        </p:txBody>
      </p:sp>
      <p:sp>
        <p:nvSpPr>
          <p:cNvPr id="35843" name="Прямоугольник 14"/>
          <p:cNvSpPr>
            <a:spLocks noChangeArrowheads="1"/>
          </p:cNvSpPr>
          <p:nvPr/>
        </p:nvSpPr>
        <p:spPr bwMode="auto">
          <a:xfrm>
            <a:off x="250825" y="5661025"/>
            <a:ext cx="24495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Ворон - разрушитель стен</a:t>
            </a:r>
            <a:endParaRPr lang="ru-RU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Военная техника </a:t>
            </a:r>
            <a:br>
              <a:rPr lang="ru-RU" b="1" dirty="0" smtClean="0"/>
            </a:br>
            <a:r>
              <a:rPr lang="ru-RU" b="1" dirty="0" smtClean="0"/>
              <a:t>македонской армии</a:t>
            </a:r>
            <a:endParaRPr lang="ru-RU" b="1" dirty="0"/>
          </a:p>
        </p:txBody>
      </p:sp>
      <p:pic>
        <p:nvPicPr>
          <p:cNvPr id="35845" name="Picture 5" descr="C:\Users\Пользователь\Pictures\Ф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989138"/>
            <a:ext cx="253365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6" descr="C:\Users\Пользователь\Pictures\Ф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75" y="1970088"/>
            <a:ext cx="29051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7" descr="C:\Users\Пользователь\Pictures\Ф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1989138"/>
            <a:ext cx="2844800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4040188" cy="719138"/>
          </a:xfrm>
        </p:spPr>
        <p:txBody>
          <a:bodyPr rtlCol="0" anchor="ctr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/>
              <a:t>I</a:t>
            </a:r>
            <a:r>
              <a:rPr lang="ru-RU" sz="3200" dirty="0" smtClean="0"/>
              <a:t>. Усиление Македонии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36866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1628775"/>
            <a:ext cx="4040188" cy="4497388"/>
          </a:xfrm>
        </p:spPr>
        <p:txBody>
          <a:bodyPr/>
          <a:lstStyle/>
          <a:p>
            <a:r>
              <a:rPr lang="ru-RU" smtClean="0"/>
              <a:t>1. Объединение Македонии под властью Филиппа </a:t>
            </a:r>
            <a:r>
              <a:rPr lang="en-US" smtClean="0"/>
              <a:t>II</a:t>
            </a:r>
            <a:r>
              <a:rPr lang="ru-RU" smtClean="0"/>
              <a:t>.</a:t>
            </a:r>
          </a:p>
          <a:p>
            <a:r>
              <a:rPr lang="ru-RU" smtClean="0"/>
              <a:t>2. Укрепление македонской армии.</a:t>
            </a:r>
          </a:p>
          <a:p>
            <a:r>
              <a:rPr lang="ru-RU" smtClean="0"/>
              <a:t>3. Создание осадной техники.</a:t>
            </a:r>
          </a:p>
          <a:p>
            <a:r>
              <a:rPr lang="ru-RU" smtClean="0"/>
              <a:t>4. Использование подкупа и политики «разделяй и властвуй».</a:t>
            </a:r>
          </a:p>
          <a:p>
            <a:endParaRPr lang="ru-RU" smtClean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549275"/>
            <a:ext cx="4041775" cy="792163"/>
          </a:xfrm>
        </p:spPr>
        <p:txBody>
          <a:bodyPr rtlCol="0" anchor="ctr">
            <a:normAutofit fontScale="925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/>
              <a:t>II</a:t>
            </a:r>
            <a:r>
              <a:rPr lang="ru-RU" sz="3200" dirty="0" smtClean="0"/>
              <a:t>. Ослабление Греции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36868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1628775"/>
            <a:ext cx="4041775" cy="4497388"/>
          </a:xfrm>
        </p:spPr>
        <p:txBody>
          <a:bodyPr/>
          <a:lstStyle/>
          <a:p>
            <a:r>
              <a:rPr lang="ru-RU" smtClean="0"/>
              <a:t>1. Длительные войны между греческими полисами.</a:t>
            </a:r>
          </a:p>
          <a:p>
            <a:r>
              <a:rPr lang="ru-RU" smtClean="0"/>
              <a:t>2. Разорение земледельцев.</a:t>
            </a:r>
          </a:p>
          <a:p>
            <a:r>
              <a:rPr lang="ru-RU" smtClean="0"/>
              <a:t>3. Усиление борьбы между богатыми и бедными жителями полисов.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endParaRPr lang="ru-RU" smtClean="0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250825" y="5876925"/>
            <a:ext cx="720725" cy="720725"/>
          </a:xfrm>
          <a:prstGeom prst="ellipse">
            <a:avLst/>
          </a:prstGeom>
          <a:solidFill>
            <a:srgbClr val="EE320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Georgia" pitchFamily="18" charset="0"/>
              </a:rPr>
              <a:t>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76375" y="6021388"/>
            <a:ext cx="59753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</a:rPr>
              <a:t>Сформулируйте вывод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194</Words>
  <Application>Microsoft Office PowerPoint</Application>
  <PresentationFormat>Экран (4:3)</PresentationFormat>
  <Paragraphs>46</Paragraphs>
  <Slides>12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Специальное оформление</vt:lpstr>
      <vt:lpstr>Города Эллады  подчиняются  Македонии </vt:lpstr>
      <vt:lpstr>Персия и греческие полисы  в VI-IV вв. до н.э.</vt:lpstr>
      <vt:lpstr>Слайд 3</vt:lpstr>
      <vt:lpstr>Как вы думаете, над какой темой мы будем работать?</vt:lpstr>
      <vt:lpstr>Слайд 5</vt:lpstr>
      <vt:lpstr>ФИЛИПП II (382–336 до н.э.) –  царь Македонии</vt:lpstr>
      <vt:lpstr>Македонская фаланга</vt:lpstr>
      <vt:lpstr>Военная техника  македонской армии</vt:lpstr>
      <vt:lpstr>Слайд 9</vt:lpstr>
      <vt:lpstr>Слайд 10</vt:lpstr>
      <vt:lpstr>Быть иль не быть?</vt:lpstr>
      <vt:lpstr>Слайд 12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Your User Name</cp:lastModifiedBy>
  <cp:revision>47</cp:revision>
  <dcterms:created xsi:type="dcterms:W3CDTF">2011-09-25T20:36:12Z</dcterms:created>
  <dcterms:modified xsi:type="dcterms:W3CDTF">2013-04-24T02:28:42Z</dcterms:modified>
</cp:coreProperties>
</file>