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  <p:sldMasterId id="2147483708" r:id="rId2"/>
  </p:sldMasterIdLst>
  <p:notesMasterIdLst>
    <p:notesMasterId r:id="rId15"/>
  </p:notesMasterIdLst>
  <p:sldIdLst>
    <p:sldId id="278" r:id="rId3"/>
    <p:sldId id="271" r:id="rId4"/>
    <p:sldId id="257" r:id="rId5"/>
    <p:sldId id="258" r:id="rId6"/>
    <p:sldId id="272" r:id="rId7"/>
    <p:sldId id="259" r:id="rId8"/>
    <p:sldId id="263" r:id="rId9"/>
    <p:sldId id="265" r:id="rId10"/>
    <p:sldId id="275" r:id="rId11"/>
    <p:sldId id="270" r:id="rId12"/>
    <p:sldId id="273" r:id="rId13"/>
    <p:sldId id="277" r:id="rId14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32C9F"/>
    <a:srgbClr val="0333B9"/>
    <a:srgbClr val="006600"/>
    <a:srgbClr val="1C1C1C"/>
    <a:srgbClr val="99FF66"/>
    <a:srgbClr val="00CC00"/>
    <a:srgbClr val="54D812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 autoAdjust="0"/>
    <p:restoredTop sz="94714" autoAdjust="0"/>
  </p:normalViewPr>
  <p:slideViewPr>
    <p:cSldViewPr>
      <p:cViewPr varScale="1">
        <p:scale>
          <a:sx n="103" d="100"/>
          <a:sy n="103" d="100"/>
        </p:scale>
        <p:origin x="-20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66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ED5A26D2-837E-4D8C-9CE6-C5AF0691528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Образ слайда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31746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31747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B709DF1-5A16-4533-9C91-4F852BFAAA07}" type="slidenum">
              <a:rPr lang="ru-RU" smtClean="0"/>
              <a:pPr/>
              <a:t>4</a:t>
            </a:fld>
            <a:endParaRPr 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0A64E19-427F-48AF-872C-CAF4C6E5A175}" type="slidenum">
              <a:rPr lang="ru-RU" smtClean="0"/>
              <a:pPr/>
              <a:t>10</a:t>
            </a:fld>
            <a:endParaRPr lang="ru-RU" smtClean="0"/>
          </a:p>
        </p:txBody>
      </p:sp>
      <p:sp>
        <p:nvSpPr>
          <p:cNvPr id="38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ru-RU" dirty="0" smtClean="0"/>
              <a:t>Один клик по кнопке вводит анимированный элемент, повторный - удаляет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CB93DE-9D75-411A-82FC-A2BC56F4014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4202E4-72A4-4AE1-A5C9-616E44A49AF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AD0759-1081-4B20-8CB0-D566F496901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CFC6CE-979E-46B6-93EF-C6501FCD0E07}" type="datetimeFigureOut">
              <a:rPr lang="ru-RU"/>
              <a:pPr>
                <a:defRPr/>
              </a:pPr>
              <a:t>24.04.2013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551568-1769-489E-A287-56F93A21017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03D0CA-23E2-4D1E-A5B6-4B2793A78E48}" type="datetimeFigureOut">
              <a:rPr lang="ru-RU"/>
              <a:pPr>
                <a:defRPr/>
              </a:pPr>
              <a:t>24.04.2013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EA6AE8-9B4A-4E4B-9003-43390DDF610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5DE2E1-1EE5-4029-84C4-FF36B9F775E5}" type="datetimeFigureOut">
              <a:rPr lang="ru-RU"/>
              <a:pPr>
                <a:defRPr/>
              </a:pPr>
              <a:t>24.04.2013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CFD738-B803-4730-9D8D-D4E985F3494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3C0DCE-85D7-466D-9481-FBC48E1509BF}" type="datetimeFigureOut">
              <a:rPr lang="ru-RU"/>
              <a:pPr>
                <a:defRPr/>
              </a:pPr>
              <a:t>24.04.2013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66589C-0C7C-425A-92AD-994F5101FE1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1ABE50-B535-4227-A701-F94A10CA6505}" type="datetimeFigureOut">
              <a:rPr lang="ru-RU"/>
              <a:pPr>
                <a:defRPr/>
              </a:pPr>
              <a:t>24.04.2013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705293-72F3-424D-9654-C955116DFBF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50D918-6FBF-48CD-95DD-A453B1CA7FBF}" type="datetimeFigureOut">
              <a:rPr lang="ru-RU"/>
              <a:pPr>
                <a:defRPr/>
              </a:pPr>
              <a:t>24.04.2013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F83F79-92D7-4E3C-8A44-F118AA165FE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75345D-8430-44C1-967C-3FDAD7B9BFAC}" type="datetimeFigureOut">
              <a:rPr lang="ru-RU"/>
              <a:pPr>
                <a:defRPr/>
              </a:pPr>
              <a:t>24.04.2013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83C474-2730-4FF3-BD5A-52D26608B3C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C01FDB-1B98-4E74-BDCF-8AB5D925834E}" type="datetimeFigureOut">
              <a:rPr lang="ru-RU"/>
              <a:pPr>
                <a:defRPr/>
              </a:pPr>
              <a:t>24.04.2013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A92951-F221-43FA-8161-BD714997DC5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028039-1991-4B61-ADB9-DA25057AD64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D4B76B-F8FC-43C2-9A42-06C8854E7309}" type="datetimeFigureOut">
              <a:rPr lang="ru-RU"/>
              <a:pPr>
                <a:defRPr/>
              </a:pPr>
              <a:t>24.04.2013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64D114-A02B-4729-80E4-5B825D6989C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8D044A-EEBB-460D-85CC-EB891DB97C84}" type="datetimeFigureOut">
              <a:rPr lang="ru-RU"/>
              <a:pPr>
                <a:defRPr/>
              </a:pPr>
              <a:t>24.04.2013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75241C-6C18-4BA8-8464-1EE51172348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E6BD77-5CE8-43DE-B0FF-136B8C0A4C64}" type="datetimeFigureOut">
              <a:rPr lang="ru-RU"/>
              <a:pPr>
                <a:defRPr/>
              </a:pPr>
              <a:t>24.04.2013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31202D-30F9-48FE-8F7E-771B17F51D3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2B877A-664D-410E-A688-799BD03A310F}" type="datetimeFigureOut">
              <a:rPr lang="ru-RU"/>
              <a:pPr>
                <a:defRPr/>
              </a:pPr>
              <a:t>24.04.2013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2087B4-75BE-43A9-BBDE-8811A81AAFB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D5361E-51E9-4701-9331-BBA59634F31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3E9D3B-C6C4-45FD-A0BA-F9D2A691893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26B4CE-7F4E-4287-9516-79A34194956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1D91E1-ABC0-4B5E-999C-A4D39A5FB89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C5F1E5-8EA4-4997-8702-00813C00D65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8CEF57-C385-4CDD-8541-D0E0B854C34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E8C6FB-22E0-4984-B426-118E5191CF9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478F3CC1-48FA-4BD5-8EDC-C726F1375F4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18" r:id="rId2"/>
    <p:sldLayoutId id="2147483717" r:id="rId3"/>
    <p:sldLayoutId id="2147483716" r:id="rId4"/>
    <p:sldLayoutId id="2147483715" r:id="rId5"/>
    <p:sldLayoutId id="2147483714" r:id="rId6"/>
    <p:sldLayoutId id="2147483713" r:id="rId7"/>
    <p:sldLayoutId id="2147483712" r:id="rId8"/>
    <p:sldLayoutId id="2147483711" r:id="rId9"/>
    <p:sldLayoutId id="2147483710" r:id="rId10"/>
    <p:sldLayoutId id="214748370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3315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04864F70-9818-4DF0-99F7-B8EBCD345819}" type="datetimeFigureOut">
              <a:rPr lang="ru-RU"/>
              <a:pPr>
                <a:defRPr/>
              </a:pPr>
              <a:t>24.04.2013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FFC4FD7F-2A46-4BAE-A510-6FD08197524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1" r:id="rId1"/>
    <p:sldLayoutId id="2147483730" r:id="rId2"/>
    <p:sldLayoutId id="2147483729" r:id="rId3"/>
    <p:sldLayoutId id="2147483728" r:id="rId4"/>
    <p:sldLayoutId id="2147483727" r:id="rId5"/>
    <p:sldLayoutId id="2147483726" r:id="rId6"/>
    <p:sldLayoutId id="2147483725" r:id="rId7"/>
    <p:sldLayoutId id="2147483724" r:id="rId8"/>
    <p:sldLayoutId id="2147483723" r:id="rId9"/>
    <p:sldLayoutId id="2147483722" r:id="rId10"/>
    <p:sldLayoutId id="2147483721" r:id="rId11"/>
    <p:sldLayoutId id="2147483720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3" Type="http://schemas.openxmlformats.org/officeDocument/2006/relationships/image" Target="../media/image12.png"/><Relationship Id="rId7" Type="http://schemas.openxmlformats.org/officeDocument/2006/relationships/image" Target="../media/image1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Relationship Id="rId9" Type="http://schemas.openxmlformats.org/officeDocument/2006/relationships/image" Target="../media/image18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slideLayout" Target="../slideLayouts/slideLayout6.xml"/><Relationship Id="rId1" Type="http://schemas.openxmlformats.org/officeDocument/2006/relationships/audio" Target="file:///F:\&#1041;&#1077;&#1083;&#1080;&#1082;&#1086;&#1074;&#1072;%20&#1040;.&#1050;.%20&#1041;&#1072;&#1082;&#1072;&#1077;&#1074;&#1072;%20&#1045;.&#1056;\&#1060;&#1080;&#1083;&#1080;&#1087;&#1087;%20&#1052;&#1072;&#1082;&#1077;&#1076;&#1086;&#1085;&#1089;&#1082;&#1080;&#1081;%20&#1087;&#1088;&#1077;&#1079;&#1077;&#1085;&#1090;&#1072;&#1094;&#1080;&#1103;\&#1076;&#1077;&#1084;&#1086;&#1089;&#1092;&#1077;&#1085;.mp3" TargetMode="External"/><Relationship Id="rId6" Type="http://schemas.openxmlformats.org/officeDocument/2006/relationships/image" Target="../media/image22.png"/><Relationship Id="rId5" Type="http://schemas.openxmlformats.org/officeDocument/2006/relationships/image" Target="../media/image21.jpeg"/><Relationship Id="rId4" Type="http://schemas.openxmlformats.org/officeDocument/2006/relationships/image" Target="../media/image20.gif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gi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8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1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549275"/>
            <a:ext cx="7772400" cy="3455988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66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Города Эллады </a:t>
            </a:r>
            <a:br>
              <a:rPr lang="ru-RU" sz="66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</a:br>
            <a:r>
              <a:rPr lang="ru-RU" sz="66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подчиняются </a:t>
            </a:r>
            <a:br>
              <a:rPr lang="ru-RU" sz="66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</a:br>
            <a:r>
              <a:rPr lang="ru-RU" sz="66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Македонии</a:t>
            </a:r>
            <a:r>
              <a:rPr lang="ru-RU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4365625"/>
            <a:ext cx="6400800" cy="1273175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21" name="Picture 7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0"/>
            <a:ext cx="774065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09" name="Rectangle 61"/>
          <p:cNvSpPr>
            <a:spLocks noChangeArrowheads="1"/>
          </p:cNvSpPr>
          <p:nvPr/>
        </p:nvSpPr>
        <p:spPr bwMode="auto">
          <a:xfrm>
            <a:off x="7956550" y="333375"/>
            <a:ext cx="914400" cy="482600"/>
          </a:xfrm>
          <a:prstGeom prst="rect">
            <a:avLst/>
          </a:prstGeom>
          <a:solidFill>
            <a:srgbClr val="FF0000">
              <a:alpha val="72156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0" tIns="36000" rIns="0" bIns="0" anchor="ctr"/>
          <a:lstStyle/>
          <a:p>
            <a:endParaRPr lang="ru-RU"/>
          </a:p>
        </p:txBody>
      </p:sp>
      <p:sp>
        <p:nvSpPr>
          <p:cNvPr id="37891" name="Text Box 62"/>
          <p:cNvSpPr txBox="1">
            <a:spLocks noChangeArrowheads="1"/>
          </p:cNvSpPr>
          <p:nvPr/>
        </p:nvSpPr>
        <p:spPr bwMode="auto">
          <a:xfrm>
            <a:off x="7740650" y="836613"/>
            <a:ext cx="1403350" cy="328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36000" rIns="0" bIns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ru-RU" sz="1200"/>
              <a:t>Афинское государство</a:t>
            </a:r>
          </a:p>
        </p:txBody>
      </p:sp>
      <p:sp>
        <p:nvSpPr>
          <p:cNvPr id="2111" name="Rectangle 63"/>
          <p:cNvSpPr>
            <a:spLocks noChangeArrowheads="1"/>
          </p:cNvSpPr>
          <p:nvPr/>
        </p:nvSpPr>
        <p:spPr bwMode="auto">
          <a:xfrm>
            <a:off x="7956550" y="1268413"/>
            <a:ext cx="914400" cy="482600"/>
          </a:xfrm>
          <a:prstGeom prst="rect">
            <a:avLst/>
          </a:prstGeom>
          <a:solidFill>
            <a:srgbClr val="FFFF00">
              <a:alpha val="65097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0" tIns="36000" rIns="0" bIns="0" anchor="ctr"/>
          <a:lstStyle/>
          <a:p>
            <a:endParaRPr lang="ru-RU"/>
          </a:p>
        </p:txBody>
      </p:sp>
      <p:sp>
        <p:nvSpPr>
          <p:cNvPr id="37893" name="Text Box 64"/>
          <p:cNvSpPr txBox="1">
            <a:spLocks noChangeArrowheads="1"/>
          </p:cNvSpPr>
          <p:nvPr/>
        </p:nvSpPr>
        <p:spPr bwMode="auto">
          <a:xfrm>
            <a:off x="7740650" y="1771650"/>
            <a:ext cx="140335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36000" rIns="0" bIns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ru-RU" sz="1200"/>
              <a:t>Союзники Афин</a:t>
            </a:r>
          </a:p>
        </p:txBody>
      </p:sp>
      <p:sp>
        <p:nvSpPr>
          <p:cNvPr id="2113" name="Rectangle 65"/>
          <p:cNvSpPr>
            <a:spLocks noChangeArrowheads="1"/>
          </p:cNvSpPr>
          <p:nvPr/>
        </p:nvSpPr>
        <p:spPr bwMode="auto">
          <a:xfrm>
            <a:off x="7956550" y="2420938"/>
            <a:ext cx="914400" cy="482600"/>
          </a:xfrm>
          <a:prstGeom prst="rect">
            <a:avLst/>
          </a:prstGeom>
          <a:solidFill>
            <a:srgbClr val="993300">
              <a:alpha val="67058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0" tIns="36000" rIns="0" bIns="0" anchor="ctr"/>
          <a:lstStyle/>
          <a:p>
            <a:endParaRPr lang="ru-RU"/>
          </a:p>
        </p:txBody>
      </p:sp>
      <p:sp>
        <p:nvSpPr>
          <p:cNvPr id="37895" name="Text Box 66"/>
          <p:cNvSpPr txBox="1">
            <a:spLocks noChangeArrowheads="1"/>
          </p:cNvSpPr>
          <p:nvPr/>
        </p:nvSpPr>
        <p:spPr bwMode="auto">
          <a:xfrm>
            <a:off x="7740650" y="2925763"/>
            <a:ext cx="140335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36000" rIns="0" bIns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ru-RU" sz="1200"/>
              <a:t>Македония</a:t>
            </a:r>
          </a:p>
        </p:txBody>
      </p:sp>
      <p:sp>
        <p:nvSpPr>
          <p:cNvPr id="2115" name="Rectangle 67"/>
          <p:cNvSpPr>
            <a:spLocks noChangeArrowheads="1"/>
          </p:cNvSpPr>
          <p:nvPr/>
        </p:nvSpPr>
        <p:spPr bwMode="auto">
          <a:xfrm>
            <a:off x="7956550" y="3284538"/>
            <a:ext cx="914400" cy="482600"/>
          </a:xfrm>
          <a:prstGeom prst="rect">
            <a:avLst/>
          </a:prstGeom>
          <a:solidFill>
            <a:srgbClr val="00CC00">
              <a:alpha val="59999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0" tIns="36000" rIns="0" bIns="0" anchor="ctr"/>
          <a:lstStyle/>
          <a:p>
            <a:endParaRPr lang="ru-RU"/>
          </a:p>
        </p:txBody>
      </p:sp>
      <p:sp>
        <p:nvSpPr>
          <p:cNvPr id="37897" name="Text Box 68"/>
          <p:cNvSpPr txBox="1">
            <a:spLocks noChangeArrowheads="1"/>
          </p:cNvSpPr>
          <p:nvPr/>
        </p:nvSpPr>
        <p:spPr bwMode="auto">
          <a:xfrm>
            <a:off x="7740650" y="3789363"/>
            <a:ext cx="1403350" cy="474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36000" rIns="0" bIns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ru-RU" sz="1200"/>
              <a:t>Территории присоединенные Филиппом </a:t>
            </a:r>
            <a:r>
              <a:rPr lang="en-US" sz="1200"/>
              <a:t>II</a:t>
            </a:r>
            <a:endParaRPr lang="ru-RU" sz="1200"/>
          </a:p>
        </p:txBody>
      </p:sp>
      <p:sp>
        <p:nvSpPr>
          <p:cNvPr id="2117" name="Rectangle 69"/>
          <p:cNvSpPr>
            <a:spLocks noChangeArrowheads="1"/>
          </p:cNvSpPr>
          <p:nvPr/>
        </p:nvSpPr>
        <p:spPr bwMode="auto">
          <a:xfrm>
            <a:off x="7956550" y="4437063"/>
            <a:ext cx="914400" cy="482600"/>
          </a:xfrm>
          <a:prstGeom prst="rect">
            <a:avLst/>
          </a:prstGeom>
          <a:solidFill>
            <a:srgbClr val="99CC00"/>
          </a:solidFill>
          <a:ln w="9525">
            <a:solidFill>
              <a:srgbClr val="99FF66"/>
            </a:solidFill>
            <a:miter lim="800000"/>
            <a:headEnd/>
            <a:tailEnd/>
          </a:ln>
        </p:spPr>
        <p:txBody>
          <a:bodyPr lIns="0" tIns="36000" rIns="0" bIns="0" anchor="ctr"/>
          <a:lstStyle/>
          <a:p>
            <a:endParaRPr lang="ru-RU"/>
          </a:p>
        </p:txBody>
      </p:sp>
      <p:sp>
        <p:nvSpPr>
          <p:cNvPr id="37899" name="Text Box 70"/>
          <p:cNvSpPr txBox="1">
            <a:spLocks noChangeArrowheads="1"/>
          </p:cNvSpPr>
          <p:nvPr/>
        </p:nvSpPr>
        <p:spPr bwMode="auto">
          <a:xfrm>
            <a:off x="7740650" y="4940300"/>
            <a:ext cx="1403350" cy="620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36000" rIns="0" bIns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ru-RU" sz="1200"/>
              <a:t>Государства находящиеся в зависимости от Македонии</a:t>
            </a:r>
          </a:p>
        </p:txBody>
      </p:sp>
      <p:pic>
        <p:nvPicPr>
          <p:cNvPr id="2122" name="Picture 74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0"/>
            <a:ext cx="774065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19" name="Rectangle 71"/>
          <p:cNvSpPr>
            <a:spLocks noChangeArrowheads="1"/>
          </p:cNvSpPr>
          <p:nvPr/>
        </p:nvSpPr>
        <p:spPr bwMode="auto">
          <a:xfrm>
            <a:off x="7956550" y="5805488"/>
            <a:ext cx="914400" cy="5032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54000" tIns="10800" rIns="54000" bIns="10800" anchor="ctr"/>
          <a:lstStyle/>
          <a:p>
            <a:pPr algn="ctr">
              <a:lnSpc>
                <a:spcPct val="85000"/>
              </a:lnSpc>
            </a:pPr>
            <a:r>
              <a:rPr lang="ru-RU" sz="1400" b="1" i="1"/>
              <a:t>Вся карта</a:t>
            </a:r>
          </a:p>
        </p:txBody>
      </p:sp>
      <p:pic>
        <p:nvPicPr>
          <p:cNvPr id="2123" name="Picture 75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0"/>
            <a:ext cx="7740650" cy="685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24" name="Picture 76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0"/>
            <a:ext cx="7740650" cy="685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25" name="Picture 77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4763"/>
            <a:ext cx="7740650" cy="685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26" name="Picture 78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0"/>
            <a:ext cx="7740650" cy="685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7906" name="Picture 72" descr="1"/>
          <p:cNvPicPr>
            <a:picLocks noChangeAspect="1" noChangeArrowheads="1"/>
          </p:cNvPicPr>
          <p:nvPr/>
        </p:nvPicPr>
        <p:blipFill>
          <a:blip r:embed="rId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0"/>
            <a:ext cx="774065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1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19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210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09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21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2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11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21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2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13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21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2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15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21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2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17"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692275" y="274638"/>
            <a:ext cx="5759450" cy="1143000"/>
          </a:xfrm>
        </p:spPr>
        <p:txBody>
          <a:bodyPr/>
          <a:lstStyle/>
          <a:p>
            <a:r>
              <a:rPr lang="ru-RU" sz="4000" b="1" smtClean="0"/>
              <a:t>Быть иль не быть?</a:t>
            </a:r>
          </a:p>
        </p:txBody>
      </p:sp>
      <p:pic>
        <p:nvPicPr>
          <p:cNvPr id="39938" name="Picture 3" descr="C:\Users\Пользователь\Pictures\Д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0825" y="2060575"/>
            <a:ext cx="2808288" cy="3536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9939" name="Picture 6" descr="C:\Users\Пользователь\Pictures\Рисунок1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84888" y="1989138"/>
            <a:ext cx="2830512" cy="3570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Прямоугольник 9"/>
          <p:cNvSpPr/>
          <p:nvPr/>
        </p:nvSpPr>
        <p:spPr>
          <a:xfrm>
            <a:off x="900113" y="5732463"/>
            <a:ext cx="1587500" cy="46196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>
                <a:solidFill>
                  <a:srgbClr val="000000"/>
                </a:solidFill>
                <a:latin typeface="Calibri" pitchFamily="34" charset="0"/>
                <a:cs typeface="Times New Roman" pitchFamily="18" charset="0"/>
              </a:rPr>
              <a:t>Демосфен</a:t>
            </a:r>
            <a:endParaRPr lang="ru-RU" sz="2400">
              <a:latin typeface="Calibri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6948488" y="5732463"/>
            <a:ext cx="1266825" cy="46196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>
                <a:solidFill>
                  <a:srgbClr val="000000"/>
                </a:solidFill>
                <a:latin typeface="Calibri" pitchFamily="34" charset="0"/>
                <a:cs typeface="Times New Roman" pitchFamily="18" charset="0"/>
              </a:rPr>
              <a:t>Исократ</a:t>
            </a:r>
            <a:endParaRPr lang="ru-RU" sz="2400">
              <a:latin typeface="Calibri" pitchFamily="34" charset="0"/>
            </a:endParaRPr>
          </a:p>
        </p:txBody>
      </p:sp>
      <p:sp>
        <p:nvSpPr>
          <p:cNvPr id="12" name="Oval 4"/>
          <p:cNvSpPr>
            <a:spLocks noChangeArrowheads="1"/>
          </p:cNvSpPr>
          <p:nvPr/>
        </p:nvSpPr>
        <p:spPr bwMode="auto">
          <a:xfrm>
            <a:off x="250825" y="549275"/>
            <a:ext cx="720725" cy="719138"/>
          </a:xfrm>
          <a:prstGeom prst="ellipse">
            <a:avLst/>
          </a:prstGeom>
          <a:solidFill>
            <a:srgbClr val="EE320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3600" b="1">
                <a:latin typeface="Georgia" pitchFamily="18" charset="0"/>
              </a:rPr>
              <a:t>?</a:t>
            </a:r>
          </a:p>
        </p:txBody>
      </p:sp>
      <p:pic>
        <p:nvPicPr>
          <p:cNvPr id="39943" name="Picture 8" descr="C:\Users\Пользователь\Pictures\Рисунок2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203575" y="1989138"/>
            <a:ext cx="2605088" cy="3687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Прямоугольник 15"/>
          <p:cNvSpPr/>
          <p:nvPr/>
        </p:nvSpPr>
        <p:spPr>
          <a:xfrm>
            <a:off x="4067175" y="5732463"/>
            <a:ext cx="960438" cy="46196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>
                <a:solidFill>
                  <a:srgbClr val="000000"/>
                </a:solidFill>
                <a:latin typeface="Calibri" pitchFamily="34" charset="0"/>
                <a:cs typeface="Times New Roman" pitchFamily="18" charset="0"/>
              </a:rPr>
              <a:t>Эсхин</a:t>
            </a:r>
            <a:endParaRPr lang="ru-RU" sz="2400">
              <a:latin typeface="Calibri" pitchFamily="34" charset="0"/>
            </a:endParaRPr>
          </a:p>
        </p:txBody>
      </p:sp>
      <p:pic>
        <p:nvPicPr>
          <p:cNvPr id="14" name="демосфен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956550" y="765175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39547" fill="hold"/>
                                        <p:tgtEl>
                                          <p:spTgt spid="1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4"/>
                </p:tgtEl>
              </p:cMediaNode>
            </p:audio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61" name="Picture 3" descr="C:\Users\Пользователь\Pictures\Рисунок2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550" y="620713"/>
            <a:ext cx="7181850" cy="5076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3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484313"/>
            <a:ext cx="9144000" cy="48895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b="1" dirty="0" smtClean="0"/>
              <a:t>Персия и греческие полисы </a:t>
            </a:r>
            <a:br>
              <a:rPr lang="ru-RU" b="1" dirty="0" smtClean="0"/>
            </a:br>
            <a:r>
              <a:rPr lang="ru-RU" b="1" dirty="0" smtClean="0"/>
              <a:t>в </a:t>
            </a:r>
            <a:r>
              <a:rPr lang="en-US" b="1" dirty="0" smtClean="0"/>
              <a:t>VI-IV </a:t>
            </a:r>
            <a:r>
              <a:rPr lang="ru-RU" b="1" dirty="0" smtClean="0"/>
              <a:t>вв. до н.э.</a:t>
            </a: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7" name="Picture 2"/>
          <p:cNvPicPr>
            <a:picLocks noChangeAspect="1" noChangeArrowheads="1"/>
          </p:cNvPicPr>
          <p:nvPr/>
        </p:nvPicPr>
        <p:blipFill>
          <a:blip r:embed="rId2" cstate="print"/>
          <a:srcRect r="-507"/>
          <a:stretch>
            <a:fillRect/>
          </a:stretch>
        </p:blipFill>
        <p:spPr bwMode="auto">
          <a:xfrm>
            <a:off x="0" y="1868488"/>
            <a:ext cx="9144000" cy="4452937"/>
          </a:xfrm>
          <a:prstGeom prst="rect">
            <a:avLst/>
          </a:prstGeom>
          <a:noFill/>
          <a:ln w="6350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7" name="Заголовок 2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>
            <a:normAutofit fontScale="90000" lnSpcReduction="2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4400" b="1" dirty="0">
                <a:latin typeface="+mj-lt"/>
                <a:ea typeface="+mj-ea"/>
                <a:cs typeface="+mj-cs"/>
              </a:rPr>
              <a:t>Походы Александра Македонского</a:t>
            </a:r>
          </a:p>
          <a:p>
            <a:pPr algn="ctr" fontAlgn="auto">
              <a:spcAft>
                <a:spcPts val="0"/>
              </a:spcAft>
              <a:defRPr/>
            </a:pPr>
            <a:r>
              <a:rPr lang="ru-RU" sz="4400" b="1" dirty="0">
                <a:latin typeface="+mj-lt"/>
                <a:ea typeface="+mj-ea"/>
                <a:cs typeface="+mj-cs"/>
              </a:rPr>
              <a:t> на Восток в </a:t>
            </a:r>
            <a:r>
              <a:rPr lang="en-US" sz="4400" b="1" dirty="0">
                <a:latin typeface="+mj-lt"/>
                <a:ea typeface="+mj-ea"/>
                <a:cs typeface="+mj-cs"/>
              </a:rPr>
              <a:t>IV </a:t>
            </a:r>
            <a:r>
              <a:rPr lang="ru-RU" sz="4400" b="1" dirty="0">
                <a:latin typeface="+mj-lt"/>
                <a:ea typeface="+mj-ea"/>
                <a:cs typeface="+mj-cs"/>
              </a:rPr>
              <a:t>вв. до н.э.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4"/>
          <p:cNvSpPr>
            <a:spLocks noChangeArrowheads="1"/>
          </p:cNvSpPr>
          <p:nvPr/>
        </p:nvSpPr>
        <p:spPr bwMode="auto">
          <a:xfrm>
            <a:off x="250825" y="549275"/>
            <a:ext cx="720725" cy="719138"/>
          </a:xfrm>
          <a:prstGeom prst="ellipse">
            <a:avLst/>
          </a:prstGeom>
          <a:solidFill>
            <a:srgbClr val="EE320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3600" b="1">
                <a:latin typeface="Georgia" pitchFamily="18" charset="0"/>
              </a:rPr>
              <a:t>?</a:t>
            </a:r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619250" y="3141663"/>
            <a:ext cx="6481763" cy="1150937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3200" b="1" dirty="0" smtClean="0">
                <a:latin typeface="+mn-lt"/>
                <a:cs typeface="Arial" pitchFamily="34" charset="0"/>
              </a:rPr>
              <a:t>Как вы думаете, над какой темой мы будем работать?</a:t>
            </a:r>
            <a:endParaRPr lang="ru-RU" sz="3200" b="1" dirty="0">
              <a:latin typeface="+mn-lt"/>
              <a:cs typeface="Arial" pitchFamily="34" charset="0"/>
            </a:endParaRP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187450" y="549275"/>
            <a:ext cx="7200900" cy="431800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ru-RU" sz="5400" b="1">
              <a:solidFill>
                <a:srgbClr val="C00000"/>
              </a:solidFill>
            </a:endParaRPr>
          </a:p>
          <a:p>
            <a:pPr algn="ctr"/>
            <a:r>
              <a:rPr lang="ru-RU" sz="5400" b="1">
                <a:solidFill>
                  <a:srgbClr val="C00000"/>
                </a:solidFill>
              </a:rPr>
              <a:t>Города Эллады </a:t>
            </a:r>
          </a:p>
          <a:p>
            <a:pPr algn="ctr"/>
            <a:r>
              <a:rPr lang="ru-RU" sz="5400" b="1">
                <a:solidFill>
                  <a:srgbClr val="C00000"/>
                </a:solidFill>
              </a:rPr>
              <a:t>подчиняются Македонии</a:t>
            </a:r>
          </a:p>
          <a:p>
            <a:pPr algn="ctr"/>
            <a:endParaRPr lang="ru-RU" sz="5400" b="1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Прямоугольник 1"/>
          <p:cNvSpPr>
            <a:spLocks noChangeArrowheads="1"/>
          </p:cNvSpPr>
          <p:nvPr/>
        </p:nvSpPr>
        <p:spPr bwMode="auto">
          <a:xfrm>
            <a:off x="971550" y="1989138"/>
            <a:ext cx="7200900" cy="2554287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200" b="1"/>
              <a:t>Почему в </a:t>
            </a:r>
            <a:r>
              <a:rPr lang="en-US" sz="3200" b="1"/>
              <a:t>V </a:t>
            </a:r>
            <a:r>
              <a:rPr lang="ru-RU" sz="3200" b="1"/>
              <a:t> веке до н.э. </a:t>
            </a:r>
          </a:p>
          <a:p>
            <a:pPr algn="ctr"/>
            <a:r>
              <a:rPr lang="ru-RU" sz="3200" b="1"/>
              <a:t>Греция сумела отстоять свободу в борьбе с Персидской державой, </a:t>
            </a:r>
          </a:p>
          <a:p>
            <a:pPr algn="ctr"/>
            <a:r>
              <a:rPr lang="ru-RU" sz="3200" b="1"/>
              <a:t>а в </a:t>
            </a:r>
            <a:r>
              <a:rPr lang="en-US" sz="3200" b="1"/>
              <a:t>IV </a:t>
            </a:r>
            <a:r>
              <a:rPr lang="ru-RU" sz="3200" b="1"/>
              <a:t>веке до н.э. была захвачена небольшой Македонией?</a:t>
            </a:r>
          </a:p>
        </p:txBody>
      </p:sp>
      <p:sp>
        <p:nvSpPr>
          <p:cNvPr id="3" name="Oval 4"/>
          <p:cNvSpPr>
            <a:spLocks noChangeArrowheads="1"/>
          </p:cNvSpPr>
          <p:nvPr/>
        </p:nvSpPr>
        <p:spPr bwMode="auto">
          <a:xfrm>
            <a:off x="250825" y="549275"/>
            <a:ext cx="720725" cy="719138"/>
          </a:xfrm>
          <a:prstGeom prst="ellipse">
            <a:avLst/>
          </a:prstGeom>
          <a:solidFill>
            <a:srgbClr val="EE320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3600" b="1">
                <a:latin typeface="Georgia" pitchFamily="18" charset="0"/>
              </a:rPr>
              <a:t>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b="1" dirty="0" smtClean="0"/>
              <a:t>ФИЛИПП II (382–336 до н.э.) –</a:t>
            </a:r>
            <a:br>
              <a:rPr lang="ru-RU" b="1" dirty="0" smtClean="0"/>
            </a:br>
            <a:r>
              <a:rPr lang="ru-RU" b="1" dirty="0" smtClean="0"/>
              <a:t> царь Македонии</a:t>
            </a:r>
            <a:endParaRPr lang="ru-RU" b="1" dirty="0"/>
          </a:p>
        </p:txBody>
      </p:sp>
      <p:pic>
        <p:nvPicPr>
          <p:cNvPr id="7174" name="Picture 6" descr="C:\Users\Пользователь\Pictures\Ф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4663" y="2852738"/>
            <a:ext cx="4591050" cy="344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3795" name="Picture 3" descr="C:\Users\Пользователь\Pictures\Рисунок1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0825" y="1989138"/>
            <a:ext cx="3335338" cy="316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3796" name="Прямоугольник 7"/>
          <p:cNvSpPr>
            <a:spLocks noChangeArrowheads="1"/>
          </p:cNvSpPr>
          <p:nvPr/>
        </p:nvSpPr>
        <p:spPr bwMode="auto">
          <a:xfrm>
            <a:off x="250825" y="5300663"/>
            <a:ext cx="3313113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/>
              <a:t>Филипп </a:t>
            </a:r>
            <a:r>
              <a:rPr lang="en-US"/>
              <a:t>II </a:t>
            </a:r>
            <a:r>
              <a:rPr lang="ru-RU"/>
              <a:t>Македонский</a:t>
            </a:r>
          </a:p>
          <a:p>
            <a:pPr algn="ctr"/>
            <a:r>
              <a:rPr lang="el-GR"/>
              <a:t>Φίλιππος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9" name="Picture 7" descr="C:\Users\Пользователь\Pictures\Ф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35150" y="2781300"/>
            <a:ext cx="5324475" cy="2314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4818" name="Заголовок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b="1" smtClean="0"/>
              <a:t>Македонская фаланга</a:t>
            </a:r>
          </a:p>
        </p:txBody>
      </p:sp>
      <p:pic>
        <p:nvPicPr>
          <p:cNvPr id="8198" name="Picture 6" descr="C:\Users\Пользователь\Pictures\Ф4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76375" y="2060575"/>
            <a:ext cx="6115050" cy="350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7" name="Picture 5" descr="C:\Users\Пользователь\Pictures\Ф3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331913" y="1989138"/>
            <a:ext cx="6497637" cy="3746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8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8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Прямоугольник 12"/>
          <p:cNvSpPr>
            <a:spLocks noChangeArrowheads="1"/>
          </p:cNvSpPr>
          <p:nvPr/>
        </p:nvSpPr>
        <p:spPr bwMode="auto">
          <a:xfrm>
            <a:off x="6875463" y="4508500"/>
            <a:ext cx="12858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/>
              <a:t>Баллиста</a:t>
            </a:r>
            <a:endParaRPr lang="ru-RU"/>
          </a:p>
        </p:txBody>
      </p:sp>
      <p:sp>
        <p:nvSpPr>
          <p:cNvPr id="35842" name="Прямоугольник 13"/>
          <p:cNvSpPr>
            <a:spLocks noChangeArrowheads="1"/>
          </p:cNvSpPr>
          <p:nvPr/>
        </p:nvSpPr>
        <p:spPr bwMode="auto">
          <a:xfrm>
            <a:off x="3851275" y="4581525"/>
            <a:ext cx="1284288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b="1"/>
              <a:t>Осадная башня</a:t>
            </a:r>
            <a:endParaRPr lang="ru-RU"/>
          </a:p>
        </p:txBody>
      </p:sp>
      <p:sp>
        <p:nvSpPr>
          <p:cNvPr id="35843" name="Прямоугольник 14"/>
          <p:cNvSpPr>
            <a:spLocks noChangeArrowheads="1"/>
          </p:cNvSpPr>
          <p:nvPr/>
        </p:nvSpPr>
        <p:spPr bwMode="auto">
          <a:xfrm>
            <a:off x="250825" y="5661025"/>
            <a:ext cx="2449513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b="1"/>
              <a:t>Ворон - разрушитель стен</a:t>
            </a:r>
            <a:endParaRPr lang="ru-RU"/>
          </a:p>
        </p:txBody>
      </p:sp>
      <p:sp>
        <p:nvSpPr>
          <p:cNvPr id="16" name="Заголовок 15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b="1" dirty="0" smtClean="0"/>
              <a:t>Военная техника </a:t>
            </a:r>
            <a:br>
              <a:rPr lang="ru-RU" b="1" dirty="0" smtClean="0"/>
            </a:br>
            <a:r>
              <a:rPr lang="ru-RU" b="1" dirty="0" smtClean="0"/>
              <a:t>македонской армии</a:t>
            </a:r>
            <a:endParaRPr lang="ru-RU" b="1" dirty="0"/>
          </a:p>
        </p:txBody>
      </p:sp>
      <p:pic>
        <p:nvPicPr>
          <p:cNvPr id="35845" name="Picture 5" descr="C:\Users\Пользователь\Pictures\Ф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0825" y="1989138"/>
            <a:ext cx="2533650" cy="3590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5846" name="Picture 6" descr="C:\Users\Пользователь\Pictures\Ф5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00375" y="1970088"/>
            <a:ext cx="2905125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5847" name="Picture 7" descr="C:\Users\Пользователь\Pictures\Ф6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84888" y="1989138"/>
            <a:ext cx="2844800" cy="2255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457200" y="549275"/>
            <a:ext cx="4040188" cy="719138"/>
          </a:xfrm>
        </p:spPr>
        <p:txBody>
          <a:bodyPr rtlCol="0" anchor="ctr">
            <a:normAutofit fontScale="85000" lnSpcReduction="10000"/>
          </a:bodyPr>
          <a:lstStyle/>
          <a:p>
            <a:pPr algn="ct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3200" dirty="0" smtClean="0"/>
              <a:t>I</a:t>
            </a:r>
            <a:r>
              <a:rPr lang="ru-RU" sz="3200" dirty="0" smtClean="0"/>
              <a:t>. Усиление Македонии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/>
          </a:p>
        </p:txBody>
      </p:sp>
      <p:sp>
        <p:nvSpPr>
          <p:cNvPr id="36866" name="Содержимое 4"/>
          <p:cNvSpPr>
            <a:spLocks noGrp="1"/>
          </p:cNvSpPr>
          <p:nvPr>
            <p:ph sz="half" idx="2"/>
          </p:nvPr>
        </p:nvSpPr>
        <p:spPr>
          <a:xfrm>
            <a:off x="457200" y="1628775"/>
            <a:ext cx="4040188" cy="4497388"/>
          </a:xfrm>
        </p:spPr>
        <p:txBody>
          <a:bodyPr/>
          <a:lstStyle/>
          <a:p>
            <a:r>
              <a:rPr lang="ru-RU" smtClean="0"/>
              <a:t>1. Объединение Македонии под властью Филиппа </a:t>
            </a:r>
            <a:r>
              <a:rPr lang="en-US" smtClean="0"/>
              <a:t>II</a:t>
            </a:r>
            <a:r>
              <a:rPr lang="ru-RU" smtClean="0"/>
              <a:t>.</a:t>
            </a:r>
          </a:p>
          <a:p>
            <a:r>
              <a:rPr lang="ru-RU" smtClean="0"/>
              <a:t>2. Укрепление македонской армии.</a:t>
            </a:r>
          </a:p>
          <a:p>
            <a:r>
              <a:rPr lang="ru-RU" smtClean="0"/>
              <a:t>3. Создание осадной техники.</a:t>
            </a:r>
          </a:p>
          <a:p>
            <a:r>
              <a:rPr lang="ru-RU" smtClean="0"/>
              <a:t>4. Использование подкупа и политики «разделяй и властвуй».</a:t>
            </a:r>
          </a:p>
          <a:p>
            <a:endParaRPr lang="ru-RU" smtClean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3"/>
          </p:nvPr>
        </p:nvSpPr>
        <p:spPr>
          <a:xfrm>
            <a:off x="4645025" y="549275"/>
            <a:ext cx="4041775" cy="792163"/>
          </a:xfrm>
        </p:spPr>
        <p:txBody>
          <a:bodyPr rtlCol="0" anchor="ctr">
            <a:normAutofit fontScale="92500"/>
          </a:bodyPr>
          <a:lstStyle/>
          <a:p>
            <a:pPr algn="ct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3200" dirty="0" smtClean="0"/>
              <a:t>II</a:t>
            </a:r>
            <a:r>
              <a:rPr lang="ru-RU" sz="3200" dirty="0" smtClean="0"/>
              <a:t>. Ослабление Греции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/>
          </a:p>
        </p:txBody>
      </p:sp>
      <p:sp>
        <p:nvSpPr>
          <p:cNvPr id="36868" name="Содержимое 6"/>
          <p:cNvSpPr>
            <a:spLocks noGrp="1"/>
          </p:cNvSpPr>
          <p:nvPr>
            <p:ph sz="quarter" idx="4"/>
          </p:nvPr>
        </p:nvSpPr>
        <p:spPr>
          <a:xfrm>
            <a:off x="4645025" y="1628775"/>
            <a:ext cx="4041775" cy="4497388"/>
          </a:xfrm>
        </p:spPr>
        <p:txBody>
          <a:bodyPr/>
          <a:lstStyle/>
          <a:p>
            <a:r>
              <a:rPr lang="ru-RU" smtClean="0"/>
              <a:t>1. Длительные войны между греческими полисами.</a:t>
            </a:r>
          </a:p>
          <a:p>
            <a:r>
              <a:rPr lang="ru-RU" smtClean="0"/>
              <a:t>2. Разорение земледельцев.</a:t>
            </a:r>
          </a:p>
          <a:p>
            <a:r>
              <a:rPr lang="ru-RU" smtClean="0"/>
              <a:t>3. Усиление борьбы между богатыми и бедными жителями полисов.</a:t>
            </a:r>
          </a:p>
          <a:p>
            <a:pPr>
              <a:buFont typeface="Arial" charset="0"/>
              <a:buNone/>
            </a:pPr>
            <a:endParaRPr lang="ru-RU" smtClean="0"/>
          </a:p>
          <a:p>
            <a:endParaRPr lang="ru-RU" smtClean="0"/>
          </a:p>
        </p:txBody>
      </p:sp>
      <p:sp>
        <p:nvSpPr>
          <p:cNvPr id="8" name="Oval 4"/>
          <p:cNvSpPr>
            <a:spLocks noChangeArrowheads="1"/>
          </p:cNvSpPr>
          <p:nvPr/>
        </p:nvSpPr>
        <p:spPr bwMode="auto">
          <a:xfrm>
            <a:off x="250825" y="5876925"/>
            <a:ext cx="720725" cy="720725"/>
          </a:xfrm>
          <a:prstGeom prst="ellipse">
            <a:avLst/>
          </a:prstGeom>
          <a:solidFill>
            <a:srgbClr val="EE320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3600" b="1">
                <a:latin typeface="Georgia" pitchFamily="18" charset="0"/>
              </a:rPr>
              <a:t>?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1476375" y="6021388"/>
            <a:ext cx="5975350" cy="461962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ru-RU" sz="2400" dirty="0">
                <a:latin typeface="+mn-lt"/>
              </a:rPr>
              <a:t>Сформулируйте вывод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Специальное оформление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497</TotalTime>
  <Words>194</Words>
  <Application>Microsoft Office PowerPoint</Application>
  <PresentationFormat>Экран (4:3)</PresentationFormat>
  <Paragraphs>46</Paragraphs>
  <Slides>12</Slides>
  <Notes>2</Notes>
  <HiddenSlides>0</HiddenSlides>
  <MMClips>1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12</vt:i4>
      </vt:variant>
    </vt:vector>
  </HeadingPairs>
  <TitlesOfParts>
    <vt:vector size="14" baseType="lpstr">
      <vt:lpstr>Тема Office</vt:lpstr>
      <vt:lpstr>Специальное оформление</vt:lpstr>
      <vt:lpstr>Города Эллады  подчиняются  Македонии </vt:lpstr>
      <vt:lpstr>Персия и греческие полисы  в VI-IV вв. до н.э.</vt:lpstr>
      <vt:lpstr>Слайд 3</vt:lpstr>
      <vt:lpstr>Как вы думаете, над какой темой мы будем работать?</vt:lpstr>
      <vt:lpstr>Слайд 5</vt:lpstr>
      <vt:lpstr>ФИЛИПП II (382–336 до н.э.) –  царь Македонии</vt:lpstr>
      <vt:lpstr>Македонская фаланга</vt:lpstr>
      <vt:lpstr>Военная техника  македонской армии</vt:lpstr>
      <vt:lpstr>Слайд 9</vt:lpstr>
      <vt:lpstr>Слайд 10</vt:lpstr>
      <vt:lpstr>Быть иль не быть?</vt:lpstr>
      <vt:lpstr>Слайд 12</vt:lpstr>
    </vt:vector>
  </TitlesOfParts>
  <Company>dom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Татьяна</dc:creator>
  <cp:lastModifiedBy>Your User Name</cp:lastModifiedBy>
  <cp:revision>47</cp:revision>
  <dcterms:created xsi:type="dcterms:W3CDTF">2011-09-25T20:36:12Z</dcterms:created>
  <dcterms:modified xsi:type="dcterms:W3CDTF">2013-04-24T02:28:42Z</dcterms:modified>
</cp:coreProperties>
</file>