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5" r:id="rId3"/>
    <p:sldId id="276" r:id="rId4"/>
    <p:sldId id="263" r:id="rId5"/>
    <p:sldId id="262" r:id="rId6"/>
    <p:sldId id="264" r:id="rId7"/>
    <p:sldId id="265" r:id="rId8"/>
    <p:sldId id="274" r:id="rId9"/>
    <p:sldId id="256" r:id="rId10"/>
    <p:sldId id="257" r:id="rId11"/>
    <p:sldId id="277" r:id="rId12"/>
    <p:sldId id="259" r:id="rId13"/>
    <p:sldId id="258" r:id="rId14"/>
    <p:sldId id="260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D38A-E282-4F26-B8AE-9EBC2063092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197-1122-4091-A978-0F7BBA0E4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D38A-E282-4F26-B8AE-9EBC2063092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197-1122-4091-A978-0F7BBA0E4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D38A-E282-4F26-B8AE-9EBC2063092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197-1122-4091-A978-0F7BBA0E4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5DEB77-D402-4A67-B894-5DAAE5880D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D38A-E282-4F26-B8AE-9EBC2063092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197-1122-4091-A978-0F7BBA0E4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D38A-E282-4F26-B8AE-9EBC2063092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197-1122-4091-A978-0F7BBA0E4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D38A-E282-4F26-B8AE-9EBC2063092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197-1122-4091-A978-0F7BBA0E4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D38A-E282-4F26-B8AE-9EBC2063092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197-1122-4091-A978-0F7BBA0E4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D38A-E282-4F26-B8AE-9EBC2063092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197-1122-4091-A978-0F7BBA0E4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D38A-E282-4F26-B8AE-9EBC2063092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197-1122-4091-A978-0F7BBA0E4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D38A-E282-4F26-B8AE-9EBC2063092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197-1122-4091-A978-0F7BBA0E4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D38A-E282-4F26-B8AE-9EBC2063092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197-1122-4091-A978-0F7BBA0E4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BD38A-E282-4F26-B8AE-9EBC2063092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73197-1122-4091-A978-0F7BBA0E4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slide" Target="slide2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281465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Россия в Первой мировой войне</a:t>
            </a:r>
            <a:endParaRPr lang="ru-RU" sz="4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Вооружение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32" cy="61436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57290"/>
                <a:gridCol w="1214460"/>
                <a:gridCol w="1285875"/>
                <a:gridCol w="1285875"/>
                <a:gridCol w="1285875"/>
                <a:gridCol w="1285875"/>
                <a:gridCol w="1428782"/>
              </a:tblGrid>
              <a:tr h="1125704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Снаряды млн.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Патроны млрд.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Винтовки млн.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Самолёты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Автомобили тыс.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Военный флот млн. тонн</a:t>
                      </a:r>
                      <a:endParaRPr lang="ru-RU" dirty="0"/>
                    </a:p>
                  </a:txBody>
                  <a:tcPr/>
                </a:tc>
              </a:tr>
              <a:tr h="809092">
                <a:tc>
                  <a:txBody>
                    <a:bodyPr/>
                    <a:lstStyle/>
                    <a:p>
                      <a:r>
                        <a:rPr lang="ru-RU" dirty="0" smtClean="0"/>
                        <a:t>Австро-Венгрия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</a:tr>
              <a:tr h="791516">
                <a:tc>
                  <a:txBody>
                    <a:bodyPr/>
                    <a:lstStyle/>
                    <a:p>
                      <a:r>
                        <a:rPr lang="ru-RU" dirty="0" smtClean="0"/>
                        <a:t>Британская империя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1,9</a:t>
                      </a:r>
                      <a:endParaRPr lang="ru-RU" dirty="0"/>
                    </a:p>
                  </a:txBody>
                  <a:tcPr/>
                </a:tc>
              </a:tr>
              <a:tr h="791516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Германская империя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</a:tr>
              <a:tr h="787993">
                <a:tc>
                  <a:txBody>
                    <a:bodyPr/>
                    <a:lstStyle/>
                    <a:p>
                      <a:r>
                        <a:rPr lang="ru-RU" dirty="0" smtClean="0"/>
                        <a:t>Италия и колонии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О,4</a:t>
                      </a:r>
                      <a:endParaRPr lang="ru-RU" dirty="0"/>
                    </a:p>
                  </a:txBody>
                  <a:tcPr/>
                </a:tc>
              </a:tr>
              <a:tr h="7950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Российская империя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6,0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2,8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5,0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150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---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0,4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42784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 и колонии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04" y="664371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 материалам журнала «Родина»  № 8-9 1993 г.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3600450" cy="701675"/>
          </a:xfrm>
          <a:solidFill>
            <a:srgbClr val="FFFF00"/>
          </a:solidFill>
          <a:ln/>
          <a:effectLst>
            <a:outerShdw dist="12700" dir="16200000" algn="ctr" rotWithShape="0">
              <a:srgbClr val="FFFF9B"/>
            </a:outerShdw>
          </a:effectLst>
        </p:spPr>
        <p:txBody>
          <a:bodyPr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b="1" dirty="0">
                <a:solidFill>
                  <a:srgbClr val="B42200"/>
                </a:solidFill>
                <a:latin typeface="Arial" charset="0"/>
              </a:rPr>
              <a:t>ЭТО  ВОЙНА: </a:t>
            </a:r>
          </a:p>
        </p:txBody>
      </p:sp>
      <p:sp>
        <p:nvSpPr>
          <p:cNvPr id="542723" name="Text Box 3"/>
          <p:cNvSpPr txBox="1">
            <a:spLocks noChangeArrowheads="1"/>
          </p:cNvSpPr>
          <p:nvPr/>
        </p:nvSpPr>
        <p:spPr bwMode="auto">
          <a:xfrm>
            <a:off x="1476375" y="1989138"/>
            <a:ext cx="5975350" cy="17986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A3000"/>
                </a:solidFill>
                <a:latin typeface="Arial" charset="0"/>
              </a:rPr>
              <a:t>Н</a:t>
            </a:r>
            <a:r>
              <a:rPr lang="ru-RU" sz="2400" dirty="0">
                <a:solidFill>
                  <a:schemeClr val="tx2"/>
                </a:solidFill>
                <a:latin typeface="Arial" charset="0"/>
              </a:rPr>
              <a:t>ового </a:t>
            </a:r>
            <a:r>
              <a:rPr lang="ru-RU" sz="1800" dirty="0">
                <a:solidFill>
                  <a:schemeClr val="folHlink"/>
                </a:solidFill>
                <a:latin typeface="Arial" charset="0"/>
              </a:rPr>
              <a:t>оружия – самолётов, танков, газов,…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A3000"/>
                </a:solidFill>
                <a:latin typeface="Arial" charset="0"/>
              </a:rPr>
              <a:t>О</a:t>
            </a:r>
            <a:r>
              <a:rPr lang="ru-RU" sz="2400" dirty="0">
                <a:solidFill>
                  <a:schemeClr val="tx2"/>
                </a:solidFill>
                <a:latin typeface="Arial" charset="0"/>
              </a:rPr>
              <a:t>громных</a:t>
            </a:r>
            <a:r>
              <a:rPr lang="ru-RU" sz="1800" dirty="0">
                <a:solidFill>
                  <a:schemeClr val="folHlink"/>
                </a:solidFill>
                <a:latin typeface="Arial" charset="0"/>
              </a:rPr>
              <a:t> потерь и разрушений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A3000"/>
                </a:solidFill>
                <a:latin typeface="Arial" charset="0"/>
              </a:rPr>
              <a:t>В</a:t>
            </a:r>
            <a:r>
              <a:rPr lang="ru-RU" sz="2400" dirty="0">
                <a:solidFill>
                  <a:schemeClr val="tx2"/>
                </a:solidFill>
                <a:latin typeface="Arial" charset="0"/>
              </a:rPr>
              <a:t>место</a:t>
            </a:r>
            <a:r>
              <a:rPr lang="ru-RU" sz="1800" dirty="0">
                <a:solidFill>
                  <a:schemeClr val="folHlink"/>
                </a:solidFill>
                <a:latin typeface="Arial" charset="0"/>
              </a:rPr>
              <a:t> манёвренной стала позиционной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A3000"/>
                </a:solidFill>
                <a:latin typeface="Arial" charset="0"/>
              </a:rPr>
              <a:t>А</a:t>
            </a:r>
            <a:r>
              <a:rPr lang="ru-RU" sz="2400" dirty="0">
                <a:solidFill>
                  <a:schemeClr val="tx2"/>
                </a:solidFill>
                <a:latin typeface="Arial" charset="0"/>
              </a:rPr>
              <a:t>гитации </a:t>
            </a:r>
            <a:r>
              <a:rPr lang="ru-RU" sz="1800" dirty="0">
                <a:solidFill>
                  <a:schemeClr val="folHlink"/>
                </a:solidFill>
                <a:latin typeface="Arial" charset="0"/>
              </a:rPr>
              <a:t>и государственного регулирования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A3000"/>
                </a:solidFill>
                <a:latin typeface="Arial" charset="0"/>
              </a:rPr>
              <a:t>Я</a:t>
            </a:r>
            <a:r>
              <a:rPr lang="ru-RU" sz="2400" dirty="0">
                <a:solidFill>
                  <a:schemeClr val="tx2"/>
                </a:solidFill>
                <a:latin typeface="Arial" charset="0"/>
              </a:rPr>
              <a:t>сно</a:t>
            </a:r>
            <a:r>
              <a:rPr lang="ru-RU" sz="1800" dirty="0">
                <a:solidFill>
                  <a:schemeClr val="folHlink"/>
                </a:solidFill>
                <a:latin typeface="Arial" charset="0"/>
              </a:rPr>
              <a:t> показала важность мощи экономики</a:t>
            </a:r>
          </a:p>
        </p:txBody>
      </p:sp>
      <p:pic>
        <p:nvPicPr>
          <p:cNvPr id="542724" name="Picture 4" descr="J0354376">
            <a:hlinkClick r:id="rId2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839200" y="6572250"/>
            <a:ext cx="304800" cy="285750"/>
          </a:xfrm>
          <a:noFill/>
          <a:ln/>
        </p:spPr>
      </p:pic>
      <p:pic>
        <p:nvPicPr>
          <p:cNvPr id="542726" name="Picture 6" descr="1мв Конница в противогоазх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508625" y="4186238"/>
            <a:ext cx="3635375" cy="2671762"/>
          </a:xfrm>
        </p:spPr>
      </p:pic>
      <p:pic>
        <p:nvPicPr>
          <p:cNvPr id="542727" name="Picture 7" descr="Копия Вооружение 1М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86238"/>
            <a:ext cx="5148263" cy="2671762"/>
          </a:xfrm>
          <a:prstGeom prst="rect">
            <a:avLst/>
          </a:prstGeom>
          <a:noFill/>
        </p:spPr>
      </p:pic>
      <p:pic>
        <p:nvPicPr>
          <p:cNvPr id="542728" name="Picture 8" descr="Копия (2) Вооружение 1М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0"/>
            <a:ext cx="3708400" cy="184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4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4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4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57166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Участие в первой мировой войне обошлось России дешевле других ведущих государств мира, если брать расходы на душу населения 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Почему же русский народ не выдержал пресса войны и сверг правительство? </a:t>
            </a:r>
            <a:r>
              <a:rPr lang="ru-RU" sz="1600" i="1" dirty="0" smtClean="0"/>
              <a:t>Проанализируйте таблицу "Национальный доход ведущих государств за годы первой мировой войны" и сделайте выводы.</a:t>
            </a:r>
            <a:endParaRPr lang="ru-RU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64305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Национальный доход ведущих государств за годы Первой мировой войны, в долларах США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9" y="2357430"/>
          <a:ext cx="8572560" cy="3971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  <a:gridCol w="2857520"/>
              </a:tblGrid>
              <a:tr h="6429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Страна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Национальный доход (млн.)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Национальный доход в абсолютных числах на душу населения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Россия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58 458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335,8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Великобритания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69 979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1 521,7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8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Франция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577 733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1 443,2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США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199 275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2 034,4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Германия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80 542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1 186,2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Австро-Венгрия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30 044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602,2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Военные расходы за годы первой мировой войны, в </a:t>
            </a:r>
            <a:r>
              <a:rPr lang="ru-RU" sz="2700" dirty="0" smtClean="0"/>
              <a:t>долларах </a:t>
            </a:r>
            <a:r>
              <a:rPr lang="ru-RU" sz="3200" dirty="0" smtClean="0"/>
              <a:t>США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5"/>
          <a:ext cx="9072594" cy="5643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6000"/>
                <a:gridCol w="2286000"/>
                <a:gridCol w="2286000"/>
                <a:gridCol w="2214594"/>
              </a:tblGrid>
              <a:tr h="1143007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       Страна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Всего израсходовано млн.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На душу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Процент военных расходов в национальном доходе</a:t>
                      </a:r>
                      <a:endParaRPr lang="ru-RU" dirty="0"/>
                    </a:p>
                  </a:txBody>
                  <a:tcPr/>
                </a:tc>
              </a:tr>
              <a:tr h="891000"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Великобритания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24143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34,5</a:t>
                      </a:r>
                      <a:endParaRPr lang="ru-RU" dirty="0"/>
                    </a:p>
                  </a:txBody>
                  <a:tcPr/>
                </a:tc>
              </a:tr>
              <a:tr h="891000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11208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19,4</a:t>
                      </a:r>
                      <a:endParaRPr lang="ru-RU" dirty="0"/>
                    </a:p>
                  </a:txBody>
                  <a:tcPr/>
                </a:tc>
              </a:tr>
              <a:tr h="8910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Россия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7658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13,1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91000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19894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24,7</a:t>
                      </a:r>
                      <a:endParaRPr lang="ru-RU" dirty="0"/>
                    </a:p>
                  </a:txBody>
                  <a:tcPr/>
                </a:tc>
              </a:tr>
              <a:tr h="891000">
                <a:tc>
                  <a:txBody>
                    <a:bodyPr/>
                    <a:lstStyle/>
                    <a:p>
                      <a:r>
                        <a:rPr lang="ru-RU" dirty="0" smtClean="0"/>
                        <a:t>Австро-Венгрия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00108"/>
            <a:ext cx="8715436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Оцените военные расходы России на общем фоне расходов других империй, её союзников, её противников.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Оцените </a:t>
            </a:r>
            <a:r>
              <a:rPr lang="ru-RU" sz="2400" b="1" dirty="0" err="1" smtClean="0">
                <a:solidFill>
                  <a:srgbClr val="C00000"/>
                </a:solidFill>
              </a:rPr>
              <a:t>военно</a:t>
            </a:r>
            <a:r>
              <a:rPr lang="ru-RU" sz="2400" b="1" dirty="0" smtClean="0">
                <a:solidFill>
                  <a:srgbClr val="C00000"/>
                </a:solidFill>
              </a:rPr>
              <a:t> - технический потенциал России в сравнении с потенциалом всех империй, её союзников и противников.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83" name="Picture 11" descr="Изменение размера 1мв Смерть францу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3068638"/>
            <a:ext cx="1751013" cy="3527425"/>
          </a:xfrm>
          <a:prstGeom prst="rect">
            <a:avLst/>
          </a:prstGeom>
          <a:noFill/>
          <a:ln w="57150" cmpd="thinThick" algn="ctr">
            <a:solidFill>
              <a:schemeClr val="bg2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</p:pic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76250"/>
            <a:ext cx="6842125" cy="519113"/>
          </a:xfrm>
          <a:noFill/>
          <a:ln/>
          <a:effectLst>
            <a:outerShdw dist="12700" dir="16200000" algn="ctr" rotWithShape="0">
              <a:srgbClr val="FFFF9B"/>
            </a:outerShdw>
          </a:effectLst>
        </p:spPr>
        <p:txBody>
          <a:bodyPr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>
                <a:solidFill>
                  <a:srgbClr val="B42200"/>
                </a:solidFill>
                <a:latin typeface="Arial" charset="0"/>
              </a:rPr>
              <a:t>ИТОГИ  ПЕРВОЙ  МИРОВОЙ  ВОЙНЫ</a:t>
            </a:r>
          </a:p>
        </p:txBody>
      </p:sp>
      <p:sp>
        <p:nvSpPr>
          <p:cNvPr id="540675" name="Text Box 3"/>
          <p:cNvSpPr txBox="1">
            <a:spLocks noChangeArrowheads="1"/>
          </p:cNvSpPr>
          <p:nvPr/>
        </p:nvSpPr>
        <p:spPr bwMode="auto">
          <a:xfrm>
            <a:off x="611188" y="1052513"/>
            <a:ext cx="8135937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B42200"/>
                </a:solidFill>
                <a:latin typeface="Arial" charset="0"/>
              </a:rPr>
              <a:t>К</a:t>
            </a:r>
            <a:r>
              <a:rPr lang="ru-RU" sz="1800" b="1" dirty="0">
                <a:solidFill>
                  <a:srgbClr val="FF0000"/>
                </a:solidFill>
                <a:latin typeface="Arial" charset="0"/>
              </a:rPr>
              <a:t>олоссальные</a:t>
            </a:r>
            <a:r>
              <a:rPr lang="ru-RU" sz="1800" b="1" dirty="0">
                <a:solidFill>
                  <a:schemeClr val="folHlink"/>
                </a:solidFill>
                <a:latin typeface="Arial" charset="0"/>
              </a:rPr>
              <a:t> потери (10 млн. убитых, 20 млн. раненых...)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B42200"/>
                </a:solidFill>
                <a:latin typeface="Arial" charset="0"/>
              </a:rPr>
              <a:t>Р</a:t>
            </a:r>
            <a:r>
              <a:rPr lang="ru-RU" sz="1800" b="1" dirty="0">
                <a:solidFill>
                  <a:srgbClr val="FF0000"/>
                </a:solidFill>
                <a:latin typeface="Arial" charset="0"/>
              </a:rPr>
              <a:t>еволюции</a:t>
            </a:r>
            <a:r>
              <a:rPr lang="ru-RU" sz="1800" b="1" dirty="0">
                <a:solidFill>
                  <a:schemeClr val="folHlink"/>
                </a:solidFill>
                <a:latin typeface="Arial" charset="0"/>
              </a:rPr>
              <a:t> и развал в России, Германии, Турции, Австро-Венгрии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B42200"/>
                </a:solidFill>
                <a:latin typeface="Arial" charset="0"/>
              </a:rPr>
              <a:t>О</a:t>
            </a:r>
            <a:r>
              <a:rPr lang="ru-RU" sz="1800" b="1" dirty="0">
                <a:solidFill>
                  <a:srgbClr val="FF0000"/>
                </a:solidFill>
                <a:latin typeface="Arial" charset="0"/>
              </a:rPr>
              <a:t>богащение</a:t>
            </a:r>
            <a:r>
              <a:rPr lang="ru-RU" sz="1800" b="1" dirty="0">
                <a:solidFill>
                  <a:schemeClr val="folHlink"/>
                </a:solidFill>
                <a:latin typeface="Arial" charset="0"/>
              </a:rPr>
              <a:t> США , потеря главными участниками 1/3 богатства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B42200"/>
                </a:solidFill>
                <a:latin typeface="Arial" charset="0"/>
              </a:rPr>
              <a:t>В</a:t>
            </a:r>
            <a:r>
              <a:rPr lang="ru-RU" sz="1800" b="1" dirty="0">
                <a:solidFill>
                  <a:srgbClr val="FF0000"/>
                </a:solidFill>
                <a:latin typeface="Arial" charset="0"/>
              </a:rPr>
              <a:t>ерсальско</a:t>
            </a:r>
            <a:r>
              <a:rPr lang="ru-RU" sz="1800" b="1" dirty="0">
                <a:solidFill>
                  <a:schemeClr val="folHlink"/>
                </a:solidFill>
                <a:latin typeface="Arial" charset="0"/>
              </a:rPr>
              <a:t>-Вашингтонская система посеяла семена новой войны:</a:t>
            </a:r>
          </a:p>
        </p:txBody>
      </p:sp>
      <p:pic>
        <p:nvPicPr>
          <p:cNvPr id="540676" name="Picture 4" descr="J0354376">
            <a:hlinkClick r:id="rId3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839200" y="6572250"/>
            <a:ext cx="304800" cy="285750"/>
          </a:xfrm>
          <a:noFill/>
          <a:ln/>
        </p:spPr>
      </p:pic>
      <p:pic>
        <p:nvPicPr>
          <p:cNvPr id="540682" name="Picture 10" descr="1мв Видение нем солдат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250825" y="3068638"/>
            <a:ext cx="5508625" cy="3586162"/>
          </a:xfrm>
          <a:ln w="57150" cmpd="thinThick">
            <a:solidFill>
              <a:schemeClr val="bg2"/>
            </a:solidFill>
          </a:ln>
          <a:effectLst>
            <a:outerShdw dist="17961" dir="2700000" algn="ctr" rotWithShape="0">
              <a:srgbClr val="000000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2" name="Picture 2" descr="Лига наций 1936 г Макс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5529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29013" cy="641350"/>
          </a:xfrm>
          <a:solidFill>
            <a:schemeClr val="bg1"/>
          </a:solidFill>
          <a:ln/>
        </p:spPr>
        <p:txBody>
          <a:bodyPr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1">
                <a:solidFill>
                  <a:srgbClr val="FF3300"/>
                </a:solidFill>
                <a:latin typeface="Arial" charset="0"/>
              </a:rPr>
              <a:t> ЛИГА  НАЦИЙ</a:t>
            </a:r>
          </a:p>
        </p:txBody>
      </p:sp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5292725" y="0"/>
            <a:ext cx="3960813" cy="9159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Международная организация  для поддержания мира, существовавшая в 1919-1946 гг.</a:t>
            </a:r>
          </a:p>
        </p:txBody>
      </p:sp>
      <p:pic>
        <p:nvPicPr>
          <p:cNvPr id="552965" name="Picture 5" descr="J0354376">
            <a:hlinkClick r:id="rId3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839200" y="6572250"/>
            <a:ext cx="304800" cy="285750"/>
          </a:xfrm>
          <a:noFill/>
          <a:ln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5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3" grpId="0" animBg="1"/>
      <p:bldP spid="5529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47" name="Picture 11" descr="Средиземноморье ЕВР"/>
          <p:cNvPicPr>
            <a:picLocks noChangeAspect="1" noChangeArrowheads="1"/>
          </p:cNvPicPr>
          <p:nvPr/>
        </p:nvPicPr>
        <p:blipFill>
          <a:blip r:embed="rId2">
            <a:lum bright="24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3095625" cy="579438"/>
          </a:xfrm>
          <a:noFill/>
          <a:ln/>
          <a:effectLst>
            <a:outerShdw dist="12700" dir="16200000" algn="ctr" rotWithShape="0">
              <a:srgbClr val="FFFF9B"/>
            </a:outerShdw>
          </a:effectLst>
        </p:spPr>
        <p:txBody>
          <a:bodyPr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>
                <a:solidFill>
                  <a:srgbClr val="B42200"/>
                </a:solidFill>
                <a:latin typeface="Arial" charset="0"/>
              </a:rPr>
              <a:t>1914 – 1918 гг.</a:t>
            </a:r>
          </a:p>
        </p:txBody>
      </p:sp>
      <p:sp>
        <p:nvSpPr>
          <p:cNvPr id="475139" name="Text Box 3"/>
          <p:cNvSpPr txBox="1">
            <a:spLocks noChangeArrowheads="1"/>
          </p:cNvSpPr>
          <p:nvPr/>
        </p:nvSpPr>
        <p:spPr bwMode="auto">
          <a:xfrm>
            <a:off x="3995738" y="333375"/>
            <a:ext cx="30241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Первая Мировая война.</a:t>
            </a:r>
          </a:p>
        </p:txBody>
      </p:sp>
      <p:pic>
        <p:nvPicPr>
          <p:cNvPr id="475140" name="Picture 4" descr="J0354376">
            <a:hlinkClick r:id="rId3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839200" y="6572250"/>
            <a:ext cx="304800" cy="285750"/>
          </a:xfrm>
          <a:noFill/>
          <a:ln/>
        </p:spPr>
      </p:pic>
      <p:pic>
        <p:nvPicPr>
          <p:cNvPr id="475144" name="Picture 8" descr="Изменение размера Турок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235825" y="3500438"/>
            <a:ext cx="1014413" cy="2346325"/>
          </a:xfrm>
          <a:prstGeom prst="rect">
            <a:avLst/>
          </a:prstGeom>
          <a:noFill/>
        </p:spPr>
      </p:pic>
      <p:pic>
        <p:nvPicPr>
          <p:cNvPr id="475145" name="Picture 9" descr="Изменение размера 1МВ германец т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125538"/>
            <a:ext cx="1711325" cy="2759075"/>
          </a:xfrm>
          <a:prstGeom prst="rect">
            <a:avLst/>
          </a:prstGeom>
          <a:noFill/>
        </p:spPr>
      </p:pic>
      <p:pic>
        <p:nvPicPr>
          <p:cNvPr id="475146" name="Picture 10" descr="Изменение размера Австро венгрия 1мв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1773238"/>
            <a:ext cx="1155700" cy="2636837"/>
          </a:xfrm>
          <a:prstGeom prst="rect">
            <a:avLst/>
          </a:prstGeom>
          <a:noFill/>
        </p:spPr>
      </p:pic>
      <p:pic>
        <p:nvPicPr>
          <p:cNvPr id="475150" name="Picture 14" descr="Изменение размера Бельгия 1мв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2700338" y="2636838"/>
            <a:ext cx="628650" cy="1347787"/>
          </a:xfrm>
          <a:prstGeom prst="rect">
            <a:avLst/>
          </a:prstGeom>
          <a:noFill/>
        </p:spPr>
      </p:pic>
      <p:pic>
        <p:nvPicPr>
          <p:cNvPr id="475151" name="Picture 15" descr="Изменение размера Италия 1мв  бб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3933825"/>
            <a:ext cx="982662" cy="2271713"/>
          </a:xfrm>
          <a:prstGeom prst="rect">
            <a:avLst/>
          </a:prstGeom>
          <a:noFill/>
        </p:spPr>
      </p:pic>
      <p:pic>
        <p:nvPicPr>
          <p:cNvPr id="475152" name="Picture 16" descr="Изменение размера Румын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2781300"/>
            <a:ext cx="655637" cy="1787525"/>
          </a:xfrm>
          <a:prstGeom prst="rect">
            <a:avLst/>
          </a:prstGeom>
          <a:noFill/>
        </p:spPr>
      </p:pic>
      <p:pic>
        <p:nvPicPr>
          <p:cNvPr id="475153" name="Picture 17" descr="Изменение размера Серб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5148263" y="3573463"/>
            <a:ext cx="814387" cy="1417637"/>
          </a:xfrm>
          <a:prstGeom prst="rect">
            <a:avLst/>
          </a:prstGeom>
          <a:noFill/>
        </p:spPr>
      </p:pic>
      <p:pic>
        <p:nvPicPr>
          <p:cNvPr id="475157" name="Picture 21" descr="Изменение размера Англичанин О д ВС 5 0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196975"/>
            <a:ext cx="850900" cy="2336800"/>
          </a:xfrm>
          <a:prstGeom prst="rect">
            <a:avLst/>
          </a:prstGeom>
          <a:noFill/>
        </p:spPr>
      </p:pic>
      <p:pic>
        <p:nvPicPr>
          <p:cNvPr id="475148" name="Picture 12" descr="Изменение размера Француз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2420938"/>
            <a:ext cx="1109663" cy="2767012"/>
          </a:xfrm>
          <a:prstGeom prst="rect">
            <a:avLst/>
          </a:prstGeom>
          <a:noFill/>
        </p:spPr>
      </p:pic>
      <p:pic>
        <p:nvPicPr>
          <p:cNvPr id="475149" name="Picture 13" descr="Изменение размера 1МВ русскийй рядовой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7780">
            <a:off x="6443663" y="692150"/>
            <a:ext cx="1385887" cy="3027363"/>
          </a:xfrm>
          <a:prstGeom prst="rect">
            <a:avLst/>
          </a:prstGeom>
          <a:noFill/>
        </p:spPr>
      </p:pic>
      <p:pic>
        <p:nvPicPr>
          <p:cNvPr id="475159" name="Picture 23" descr="США и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2781300"/>
            <a:ext cx="1146175" cy="2347913"/>
          </a:xfrm>
          <a:prstGeom prst="rect">
            <a:avLst/>
          </a:prstGeom>
          <a:noFill/>
        </p:spPr>
      </p:pic>
      <p:pic>
        <p:nvPicPr>
          <p:cNvPr id="475143" name="Picture 7" descr="Изменение размера Болгарин 1мв  бб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3213100"/>
            <a:ext cx="760413" cy="1898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7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7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7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7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5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5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5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5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5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5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7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4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8" grpId="0" animBg="1"/>
      <p:bldP spid="4751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4" name="Picture 6" descr="Балканы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2763"/>
          </a:xfrm>
          <a:ln/>
        </p:spPr>
      </p:pic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2520950" cy="641350"/>
          </a:xfrm>
          <a:noFill/>
          <a:ln/>
          <a:effectLst>
            <a:outerShdw dist="12700" dir="16200000" algn="ctr" rotWithShape="0">
              <a:srgbClr val="FFFF9B"/>
            </a:outerShdw>
          </a:effectLst>
        </p:spPr>
        <p:txBody>
          <a:bodyPr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1">
                <a:solidFill>
                  <a:srgbClr val="B42200"/>
                </a:solidFill>
                <a:latin typeface="Arial" charset="0"/>
              </a:rPr>
              <a:t>САРАЕВО</a:t>
            </a:r>
          </a:p>
        </p:txBody>
      </p:sp>
      <p:sp>
        <p:nvSpPr>
          <p:cNvPr id="524291" name="Text Box 3"/>
          <p:cNvSpPr txBox="1">
            <a:spLocks noChangeArrowheads="1"/>
          </p:cNvSpPr>
          <p:nvPr/>
        </p:nvSpPr>
        <p:spPr bwMode="auto">
          <a:xfrm>
            <a:off x="4500563" y="404813"/>
            <a:ext cx="43926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Столица Боснии и Герцеговины. </a:t>
            </a:r>
          </a:p>
        </p:txBody>
      </p:sp>
      <p:pic>
        <p:nvPicPr>
          <p:cNvPr id="524296" name="Picture 8" descr="J022378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716338"/>
            <a:ext cx="442913" cy="519112"/>
          </a:xfrm>
          <a:prstGeom prst="rect">
            <a:avLst/>
          </a:prstGeom>
          <a:noFill/>
        </p:spPr>
      </p:pic>
      <p:sp>
        <p:nvSpPr>
          <p:cNvPr id="524295" name="Oval 7"/>
          <p:cNvSpPr>
            <a:spLocks noChangeArrowheads="1"/>
          </p:cNvSpPr>
          <p:nvPr/>
        </p:nvSpPr>
        <p:spPr bwMode="auto">
          <a:xfrm>
            <a:off x="3779838" y="3933825"/>
            <a:ext cx="215900" cy="2222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4297" name="WordArt 9"/>
          <p:cNvSpPr>
            <a:spLocks noChangeArrowheads="1" noChangeShapeType="1" noTextEdit="1"/>
          </p:cNvSpPr>
          <p:nvPr/>
        </p:nvSpPr>
        <p:spPr bwMode="auto">
          <a:xfrm>
            <a:off x="2051050" y="1196975"/>
            <a:ext cx="3673475" cy="950913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15588"/>
              </a:avLst>
            </a:prstTxWarp>
            <a:scene3d>
              <a:camera prst="legacyPerspectiveFront">
                <a:rot lat="1320000" lon="21480000" rev="0"/>
              </a:camera>
              <a:lightRig rig="legacyHarsh2" dir="b"/>
            </a:scene3d>
            <a:sp3d extrusionH="430200" prstMaterial="legacyPlastic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Impact"/>
              </a:rPr>
              <a:t>ПЕРВАЯ</a:t>
            </a:r>
          </a:p>
        </p:txBody>
      </p:sp>
      <p:sp>
        <p:nvSpPr>
          <p:cNvPr id="524298" name="WordArt 10"/>
          <p:cNvSpPr>
            <a:spLocks noChangeArrowheads="1" noChangeShapeType="1" noTextEdit="1"/>
          </p:cNvSpPr>
          <p:nvPr/>
        </p:nvSpPr>
        <p:spPr bwMode="auto">
          <a:xfrm>
            <a:off x="2709863" y="2279650"/>
            <a:ext cx="2305050" cy="827088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17352"/>
              </a:avLst>
            </a:prstTxWarp>
            <a:scene3d>
              <a:camera prst="legacyPerspectiveFront">
                <a:rot lat="1020000" lon="214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folHlink"/>
                    </a:gs>
                    <a:gs pos="100000">
                      <a:srgbClr val="FFD96D"/>
                    </a:gs>
                  </a:gsLst>
                  <a:lin ang="5400000" scaled="1"/>
                </a:gradFill>
                <a:latin typeface="Impact"/>
              </a:rPr>
              <a:t>МИРОВАЯ</a:t>
            </a:r>
          </a:p>
        </p:txBody>
      </p:sp>
      <p:sp>
        <p:nvSpPr>
          <p:cNvPr id="524299" name="WordArt 11"/>
          <p:cNvSpPr>
            <a:spLocks noChangeArrowheads="1" noChangeShapeType="1" noTextEdit="1"/>
          </p:cNvSpPr>
          <p:nvPr/>
        </p:nvSpPr>
        <p:spPr bwMode="auto">
          <a:xfrm>
            <a:off x="3132138" y="3141663"/>
            <a:ext cx="1425575" cy="719137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35625"/>
              </a:avLst>
            </a:prstTxWarp>
            <a:scene3d>
              <a:camera prst="legacyPerspectiveFront">
                <a:rot lat="720000" lon="214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ВОЙНА</a:t>
            </a:r>
          </a:p>
        </p:txBody>
      </p:sp>
      <p:pic>
        <p:nvPicPr>
          <p:cNvPr id="524301" name="Picture 13" descr="J0354376">
            <a:hlinkClick r:id="rId4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8839200" y="6572250"/>
            <a:ext cx="304800" cy="285750"/>
          </a:xfrm>
          <a:noFill/>
          <a:ln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4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4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4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4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2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 animBg="1"/>
      <p:bldP spid="524291" grpId="0"/>
      <p:bldP spid="524295" grpId="0" animBg="1"/>
      <p:bldP spid="524297" grpId="0" animBg="1"/>
      <p:bldP spid="524298" grpId="0" animBg="1"/>
      <p:bldP spid="5242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571480"/>
            <a:ext cx="5429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28 июня 1914 года наследник австро-венгерского престола Франц-Фердинанд был убит членом националистической сербской организации "Млада </a:t>
            </a:r>
            <a:r>
              <a:rPr lang="ru-RU" sz="2000" dirty="0" err="1" smtClean="0">
                <a:solidFill>
                  <a:srgbClr val="002060"/>
                </a:solidFill>
              </a:rPr>
              <a:t>Босна</a:t>
            </a:r>
            <a:r>
              <a:rPr lang="ru-RU" sz="2000" dirty="0" smtClean="0">
                <a:solidFill>
                  <a:srgbClr val="002060"/>
                </a:solidFill>
              </a:rPr>
              <a:t>" Гавриилом Принципом.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Австро-Венгрия объявила Сербии ультиматум, который предполагал вмешательство Австро-Венгрии в дела Сербского королевства</a:t>
            </a:r>
            <a:r>
              <a:rPr lang="ru-RU" sz="2000" dirty="0" smtClean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3571876"/>
            <a:ext cx="857256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Сербия приняла почти все требования австрийского правительства (кроме одного). Однако и это стало поводом для начала военных действий. 28 июля 1914 года австро-венгерские войска вторглись на территорию Сербии. 29 июля Россия объявила о частичной мобилизации. 1 августа Германия войну России, а 3 августа - Франции. 4 августа Великобритания вступила в войну. К Антанте присоединилась Япония. Болгария и Турция выступили на стороне Германии.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1 августа 1914 года - начало Первой мировой войны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С первых же дней война приобрела общеевропейский характер, а вскоре мировой. В конечном итоге в ней в разной форме принимали участие 38 государств с населением свыше 1 млрд. человек.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Как вы думаете, в чём была причина уверенности Австро-Венгрии в своих силах?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6" descr="Убийство в Сараево лш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142852"/>
            <a:ext cx="3000396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15436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4429132"/>
            <a:ext cx="85725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Следуя историческим своим заветам, Россия, единственная по вере и крови со славянскими народами, никогда не взирала на их судьбу безучастно. С полным единодушием и особой силой пробудились братские чувства русского народа к славянам в последние дни, когда Австро-Венгрия предъявила Сербии заведомо неприемлемые для державного государства требования….</a:t>
            </a:r>
          </a:p>
          <a:p>
            <a:r>
              <a:rPr lang="ru-RU" sz="1200" dirty="0" smtClean="0"/>
              <a:t>Вынужденные в силу создавшихся условий принять необходимые меры предосторожности, Мы повелеваем привести армию и флот на военное положение, но, дорожа кровью и достоянием наших подданных, прилагали все усилия к мирному исходу начавшихся переговоров…</a:t>
            </a:r>
          </a:p>
          <a:p>
            <a:r>
              <a:rPr lang="ru-RU" sz="1200" dirty="0" smtClean="0"/>
              <a:t>Ныне предстоит уже не заступаться за несправедливо обиженную родственную нам страну, но оградить честь , достоинство, целостность России и положение её среди Великих Держав. Мы непоколебимо верим, что  на защиту Русской земли дружно и самоотверженно встанут все верные наши подданные.</a:t>
            </a:r>
          </a:p>
          <a:p>
            <a:pPr algn="ctr"/>
            <a:r>
              <a:rPr lang="ru-RU" sz="1200" dirty="0" smtClean="0"/>
              <a:t>Из высочайшего Манифеста императора Никола </a:t>
            </a:r>
            <a:r>
              <a:rPr lang="en-US" sz="1200" dirty="0" smtClean="0"/>
              <a:t> II</a:t>
            </a:r>
            <a:r>
              <a:rPr lang="ru-RU" sz="1200" dirty="0" smtClean="0"/>
              <a:t> 20 июля 1914 г.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Каков был главный мотив поддержки Сербии со стороны России?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214290"/>
            <a:ext cx="42132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4463"/>
            <a:ext cx="4500594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3643314"/>
            <a:ext cx="428466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43314"/>
            <a:ext cx="44291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2000240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4641851" cy="42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5" y="142852"/>
            <a:ext cx="435768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7" y="3357562"/>
            <a:ext cx="562135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44463"/>
            <a:ext cx="7000924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85852" y="464344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Последствия газовой атаки в районе г. Ипр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358246" cy="642941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Военно-технический потенциал ведущих держав накануне первой мировой войны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8501122" cy="4929222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7" y="1397000"/>
          <a:ext cx="8501123" cy="51609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9454"/>
                <a:gridCol w="1811107"/>
                <a:gridCol w="2125281"/>
                <a:gridCol w="2125281"/>
              </a:tblGrid>
              <a:tr h="823604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млн.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одного жителя</a:t>
                      </a:r>
                    </a:p>
                    <a:p>
                      <a:r>
                        <a:rPr lang="ru-RU" dirty="0" smtClean="0"/>
                        <a:t>           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одного солдата</a:t>
                      </a:r>
                    </a:p>
                    <a:p>
                      <a:r>
                        <a:rPr lang="ru-RU" dirty="0" smtClean="0"/>
                        <a:t>                Руб.</a:t>
                      </a:r>
                      <a:endParaRPr lang="ru-RU" dirty="0"/>
                    </a:p>
                  </a:txBody>
                  <a:tcPr/>
                </a:tc>
              </a:tr>
              <a:tr h="504122">
                <a:tc>
                  <a:txBody>
                    <a:bodyPr/>
                    <a:lstStyle/>
                    <a:p>
                      <a:r>
                        <a:rPr lang="ru-RU" dirty="0" smtClean="0"/>
                        <a:t>Австро-Венгрия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662</a:t>
                      </a:r>
                      <a:endParaRPr lang="ru-RU" dirty="0"/>
                    </a:p>
                  </a:txBody>
                  <a:tcPr/>
                </a:tc>
              </a:tr>
              <a:tr h="551524">
                <a:tc>
                  <a:txBody>
                    <a:bodyPr/>
                    <a:lstStyle/>
                    <a:p>
                      <a:r>
                        <a:rPr lang="ru-RU" dirty="0" smtClean="0"/>
                        <a:t>Британская империя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1822</a:t>
                      </a:r>
                      <a:endParaRPr lang="ru-RU" dirty="0"/>
                    </a:p>
                  </a:txBody>
                  <a:tcPr/>
                </a:tc>
              </a:tr>
              <a:tr h="643445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Германская империя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1156</a:t>
                      </a:r>
                      <a:endParaRPr lang="ru-RU" dirty="0"/>
                    </a:p>
                  </a:txBody>
                  <a:tcPr/>
                </a:tc>
              </a:tr>
              <a:tr h="551524">
                <a:tc>
                  <a:txBody>
                    <a:bodyPr/>
                    <a:lstStyle/>
                    <a:p>
                      <a:r>
                        <a:rPr lang="ru-RU" dirty="0" smtClean="0"/>
                        <a:t>Италия и её колонии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566</a:t>
                      </a:r>
                      <a:endParaRPr lang="ru-RU" dirty="0"/>
                    </a:p>
                  </a:txBody>
                  <a:tcPr/>
                </a:tc>
              </a:tr>
              <a:tr h="55152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Российская империя</a:t>
                      </a:r>
                      <a:endParaRPr lang="ru-RU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826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4,5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590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7347">
                <a:tc>
                  <a:txBody>
                    <a:bodyPr/>
                    <a:lstStyle/>
                    <a:p>
                      <a:r>
                        <a:rPr lang="ru-RU" dirty="0" smtClean="0"/>
                        <a:t>США и её колонии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2850</a:t>
                      </a:r>
                      <a:endParaRPr lang="ru-RU" dirty="0"/>
                    </a:p>
                  </a:txBody>
                  <a:tcPr/>
                </a:tc>
              </a:tr>
              <a:tr h="786430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 и колонии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0" y="92867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                                                              </a:t>
            </a:r>
            <a:r>
              <a:rPr lang="ru-RU" sz="1600" dirty="0" smtClean="0"/>
              <a:t>Прямые военные расходы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779</Words>
  <Application>Microsoft Office PowerPoint</Application>
  <PresentationFormat>Экран (4:3)</PresentationFormat>
  <Paragraphs>182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Россия в Первой мировой войне</vt:lpstr>
      <vt:lpstr>1914 – 1918 гг.</vt:lpstr>
      <vt:lpstr>САРАЕВО</vt:lpstr>
      <vt:lpstr>Слайд 4</vt:lpstr>
      <vt:lpstr>Слайд 5</vt:lpstr>
      <vt:lpstr>Слайд 6</vt:lpstr>
      <vt:lpstr>Слайд 7</vt:lpstr>
      <vt:lpstr>Слайд 8</vt:lpstr>
      <vt:lpstr>Военно-технический потенциал ведущих держав накануне первой мировой войны</vt:lpstr>
      <vt:lpstr>Вооружение</vt:lpstr>
      <vt:lpstr>ЭТО  ВОЙНА: </vt:lpstr>
      <vt:lpstr>Слайд 12</vt:lpstr>
      <vt:lpstr>Военные расходы за годы первой мировой войны, в долларах США</vt:lpstr>
      <vt:lpstr>Слайд 14</vt:lpstr>
      <vt:lpstr>ИТОГИ  ПЕРВОЙ  МИРОВОЙ  ВОЙНЫ</vt:lpstr>
      <vt:lpstr> ЛИГА  НАЦИЙ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Военно-технический потенциал ведущих держав накануне первой мировой войны</dc:title>
  <dc:creator>Роман</dc:creator>
  <cp:lastModifiedBy>User</cp:lastModifiedBy>
  <cp:revision>39</cp:revision>
  <dcterms:created xsi:type="dcterms:W3CDTF">2009-10-18T19:53:30Z</dcterms:created>
  <dcterms:modified xsi:type="dcterms:W3CDTF">2014-10-08T05:52:20Z</dcterms:modified>
</cp:coreProperties>
</file>