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62" r:id="rId7"/>
    <p:sldId id="263" r:id="rId8"/>
    <p:sldId id="264" r:id="rId9"/>
    <p:sldId id="265" r:id="rId10"/>
    <p:sldId id="267"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4E391C4-AD51-4F2E-BC07-AE43D7853C94}" type="datetimeFigureOut">
              <a:rPr lang="ru-RU" smtClean="0"/>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BBD445-2EA2-4E08-830C-CBD99326FD85}"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180C36-A5CB-45A5-9BE8-4478892F7AF6}" type="datetimeFigureOut">
              <a:rPr lang="ru-RU" smtClean="0"/>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410B5B-C1F4-4AA7-8F10-C170A236C2A0}"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22872B-451B-46A7-AC14-64D2B93CC5C1}" type="datetimeFigureOut">
              <a:rPr lang="ru-RU" smtClean="0"/>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E6EFEF-51E7-4F30-A262-31FED7F5DCB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162226-E319-4E9B-A41D-4E5E37A1DF4E}" type="datetimeFigureOut">
              <a:rPr lang="ru-RU" smtClean="0"/>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F45C81-6957-4D3F-8BE5-0BE0E417AC10}"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71E405-AB60-464C-9E6A-428B724CAEE1}" type="datetimeFigureOut">
              <a:rPr lang="ru-RU" smtClean="0"/>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A35587-8ECF-4D5C-A9C2-8D23E0E2F534}"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FB81146-1678-4718-A310-F56A7F8ED6F6}" type="datetimeFigureOut">
              <a:rPr lang="ru-RU" smtClean="0"/>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DA263A-16F5-421E-91FA-9559C69ADF75}"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9181B17-4052-47EC-B5E7-F25D1A95449E}" type="datetimeFigureOut">
              <a:rPr lang="ru-RU" smtClean="0"/>
              <a:pPr>
                <a:defRPr/>
              </a:pPr>
              <a:t>25.02.2014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688BC55-5F78-4C67-A890-28A9D213D5C4}"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7DEF959-ECB6-49AA-ACE3-E07104370854}" type="datetimeFigureOut">
              <a:rPr lang="ru-RU" smtClean="0"/>
              <a:pPr>
                <a:defRPr/>
              </a:pPr>
              <a:t>25.02.2014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36C51FD-C3C0-4605-B516-1150D835209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AE714E9-9E75-485B-86F7-8E5B97EA300A}" type="datetimeFigureOut">
              <a:rPr lang="ru-RU" smtClean="0"/>
              <a:pPr>
                <a:defRPr/>
              </a:pPr>
              <a:t>25.02.2014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7EE8068-9682-4E78-A4DE-4853A7601A1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00E339-F102-4AC0-B3BC-0FA513791335}" type="datetimeFigureOut">
              <a:rPr lang="ru-RU" smtClean="0"/>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4E63DB7-97B1-4388-A811-E3CC10F39C5C}"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AA83273-953D-4E15-A93B-1BAFC2DC2D0A}" type="datetimeFigureOut">
              <a:rPr lang="ru-RU" smtClean="0"/>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78CD09-FFDE-4B18-B987-D62B12AEDA3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D3C896-CE52-46B3-A325-9B9E2389DD8E}" type="datetimeFigureOut">
              <a:rPr lang="ru-RU" smtClean="0"/>
              <a:pPr>
                <a:defRPr/>
              </a:pPr>
              <a:t>25.02.2014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EDAD57-A0C5-4EEF-B295-17478AADB48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36912"/>
            <a:ext cx="7772400" cy="1656184"/>
          </a:xfrm>
        </p:spPr>
        <p:txBody>
          <a:bodyPr/>
          <a:lstStyle/>
          <a:p>
            <a:r>
              <a:rPr lang="fr-CA" sz="5400" b="1" i="1" dirty="0" smtClean="0"/>
              <a:t>Enseignement par projet</a:t>
            </a:r>
            <a:endParaRPr lang="ru-RU" sz="5400" b="1" i="1"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800199"/>
          </a:xfrm>
        </p:spPr>
        <p:txBody>
          <a:bodyPr/>
          <a:lstStyle/>
          <a:p>
            <a:r>
              <a:rPr lang="fr-CA" sz="3600" dirty="0" smtClean="0"/>
              <a:t>Dans notre future travail nous pensons et nous avons déjà commencé:</a:t>
            </a:r>
            <a:endParaRPr lang="ru-RU" sz="3600" dirty="0"/>
          </a:p>
        </p:txBody>
      </p:sp>
      <p:sp>
        <p:nvSpPr>
          <p:cNvPr id="3" name="Подзаголовок 2"/>
          <p:cNvSpPr>
            <a:spLocks noGrp="1"/>
          </p:cNvSpPr>
          <p:nvPr>
            <p:ph type="subTitle" idx="1"/>
          </p:nvPr>
        </p:nvSpPr>
        <p:spPr>
          <a:xfrm>
            <a:off x="971600" y="2204864"/>
            <a:ext cx="7560840" cy="4104456"/>
          </a:xfrm>
        </p:spPr>
        <p:txBody>
          <a:bodyPr/>
          <a:lstStyle/>
          <a:p>
            <a:r>
              <a:rPr lang="fr-CA" dirty="0" smtClean="0">
                <a:solidFill>
                  <a:schemeClr val="tx1"/>
                </a:solidFill>
              </a:rPr>
              <a:t>- prise de contact avec des personnes provenants d’autres régions linguistique;</a:t>
            </a:r>
          </a:p>
          <a:p>
            <a:pPr>
              <a:buFontTx/>
              <a:buChar char="-"/>
            </a:pPr>
            <a:r>
              <a:rPr lang="fr-CA" dirty="0" smtClean="0">
                <a:solidFill>
                  <a:schemeClr val="tx1"/>
                </a:solidFill>
              </a:rPr>
              <a:t> </a:t>
            </a:r>
            <a:r>
              <a:rPr lang="fr-CA" dirty="0" smtClean="0">
                <a:solidFill>
                  <a:schemeClr val="tx1"/>
                </a:solidFill>
              </a:rPr>
              <a:t>élaboration </a:t>
            </a:r>
            <a:r>
              <a:rPr lang="fr-CA" dirty="0" smtClean="0">
                <a:solidFill>
                  <a:schemeClr val="tx1"/>
                </a:solidFill>
              </a:rPr>
              <a:t>de projet commun avec des personnes de langue étrangère;</a:t>
            </a:r>
          </a:p>
          <a:p>
            <a:pPr>
              <a:buFontTx/>
              <a:buChar char="-"/>
            </a:pPr>
            <a:r>
              <a:rPr lang="fr-CA" dirty="0" smtClean="0">
                <a:solidFill>
                  <a:schemeClr val="tx1"/>
                </a:solidFill>
              </a:rPr>
              <a:t>- découverte de produits média originaux en provenance d’autres régions linguistiques.</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lstStyle/>
          <a:p>
            <a:r>
              <a:rPr lang="fr-CA" dirty="0" smtClean="0"/>
              <a:t>Merci pour votre attention!</a:t>
            </a:r>
            <a:endParaRPr lang="ru-RU" dirty="0"/>
          </a:p>
        </p:txBody>
      </p:sp>
      <p:pic>
        <p:nvPicPr>
          <p:cNvPr id="4" name="Содержимое 3" descr="0_70d65_96f2c82f_XL.jpg"/>
          <p:cNvPicPr>
            <a:picLocks noGrp="1" noChangeAspect="1"/>
          </p:cNvPicPr>
          <p:nvPr>
            <p:ph idx="1"/>
          </p:nvPr>
        </p:nvPicPr>
        <p:blipFill>
          <a:blip r:embed="rId2" cstate="print"/>
          <a:stretch>
            <a:fillRect/>
          </a:stretch>
        </p:blipFill>
        <p:spPr>
          <a:xfrm>
            <a:off x="899592" y="1700808"/>
            <a:ext cx="7632848" cy="496855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68952" cy="1800200"/>
          </a:xfrm>
        </p:spPr>
        <p:txBody>
          <a:bodyPr/>
          <a:lstStyle/>
          <a:p>
            <a:r>
              <a:rPr lang="fr-CA" sz="4000" dirty="0" smtClean="0"/>
              <a:t/>
            </a:r>
            <a:br>
              <a:rPr lang="fr-CA" sz="4000" dirty="0" smtClean="0"/>
            </a:br>
            <a:r>
              <a:rPr lang="fr-CA" sz="4000" dirty="0" smtClean="0"/>
              <a:t>Les médias ne se contentent pas d’offrir seulement une image de la réalité. </a:t>
            </a:r>
            <a:r>
              <a:rPr lang="fr-CA" dirty="0" smtClean="0"/>
              <a:t/>
            </a:r>
            <a:br>
              <a:rPr lang="fr-CA" dirty="0" smtClean="0"/>
            </a:br>
            <a:endParaRPr lang="ru-RU" dirty="0"/>
          </a:p>
        </p:txBody>
      </p:sp>
      <p:sp>
        <p:nvSpPr>
          <p:cNvPr id="3" name="Содержимое 2"/>
          <p:cNvSpPr>
            <a:spLocks noGrp="1"/>
          </p:cNvSpPr>
          <p:nvPr>
            <p:ph idx="1"/>
          </p:nvPr>
        </p:nvSpPr>
        <p:spPr>
          <a:xfrm>
            <a:off x="457200" y="2348880"/>
            <a:ext cx="8229600" cy="4176464"/>
          </a:xfrm>
        </p:spPr>
        <p:txBody>
          <a:bodyPr/>
          <a:lstStyle/>
          <a:p>
            <a:r>
              <a:rPr lang="fr-CA" dirty="0" smtClean="0"/>
              <a:t>Les contenus médiatiques doivent bien plus être lus comme des messages associant les interprétations de la réalité et des intentions de communication.</a:t>
            </a:r>
          </a:p>
          <a:p>
            <a:r>
              <a:rPr lang="fr-CA" dirty="0" smtClean="0"/>
              <a:t>Les </a:t>
            </a:r>
            <a:r>
              <a:rPr lang="fr-CA" dirty="0" smtClean="0"/>
              <a:t>emmetteurs </a:t>
            </a:r>
            <a:r>
              <a:rPr lang="fr-CA" dirty="0" smtClean="0"/>
              <a:t>et récepteurs doivent toujours interpréter les messages médiatiques sur la base de leur propre connaissance, du contexte et de leurs propres intérêts.</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274638"/>
            <a:ext cx="4762872" cy="1143000"/>
          </a:xfrm>
        </p:spPr>
        <p:txBody>
          <a:bodyPr/>
          <a:lstStyle/>
          <a:p>
            <a:r>
              <a:rPr lang="fr-CA" sz="3200" dirty="0" smtClean="0"/>
              <a:t>Éducation aux médias</a:t>
            </a:r>
            <a:endParaRPr lang="ru-RU" sz="3200" dirty="0"/>
          </a:p>
        </p:txBody>
      </p:sp>
      <p:sp>
        <p:nvSpPr>
          <p:cNvPr id="3" name="Содержимое 2"/>
          <p:cNvSpPr>
            <a:spLocks noGrp="1"/>
          </p:cNvSpPr>
          <p:nvPr>
            <p:ph idx="1"/>
          </p:nvPr>
        </p:nvSpPr>
        <p:spPr>
          <a:xfrm>
            <a:off x="3635896" y="2564903"/>
            <a:ext cx="5508104" cy="4032449"/>
          </a:xfrm>
        </p:spPr>
        <p:txBody>
          <a:bodyPr/>
          <a:lstStyle/>
          <a:p>
            <a:r>
              <a:rPr lang="fr-CA" dirty="0" smtClean="0"/>
              <a:t>L’éducation aux médias se préoccupe de la manière dont les enfants peuvent être guidés et assistés afin de leur permettre de maîtriser le monde médiatique dans lequel ils vivent.</a:t>
            </a:r>
            <a:endParaRPr lang="ru-RU" dirty="0"/>
          </a:p>
        </p:txBody>
      </p:sp>
      <p:pic>
        <p:nvPicPr>
          <p:cNvPr id="1026" name="Picture 2" descr="C:\Users\Света\Pictures\весна близко.jpg"/>
          <p:cNvPicPr>
            <a:picLocks noChangeAspect="1" noChangeArrowheads="1"/>
          </p:cNvPicPr>
          <p:nvPr/>
        </p:nvPicPr>
        <p:blipFill>
          <a:blip r:embed="rId2" cstate="print"/>
          <a:srcRect/>
          <a:stretch>
            <a:fillRect/>
          </a:stretch>
        </p:blipFill>
        <p:spPr bwMode="auto">
          <a:xfrm>
            <a:off x="251520" y="188640"/>
            <a:ext cx="3652043" cy="46973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219256" cy="3024336"/>
          </a:xfrm>
        </p:spPr>
        <p:txBody>
          <a:bodyPr/>
          <a:lstStyle/>
          <a:p>
            <a:pPr algn="l"/>
            <a:r>
              <a:rPr lang="fr-CA" sz="3600" u="sng" dirty="0" smtClean="0"/>
              <a:t>La gestion du savoir:</a:t>
            </a:r>
            <a:r>
              <a:rPr lang="fr-CA" sz="3600" dirty="0" smtClean="0"/>
              <a:t/>
            </a:r>
            <a:br>
              <a:rPr lang="fr-CA" sz="3600" dirty="0" smtClean="0"/>
            </a:br>
            <a:r>
              <a:rPr lang="fr-CA" sz="3600" dirty="0" smtClean="0"/>
              <a:t>- d’organiser le savoir personnel;               </a:t>
            </a:r>
            <a:br>
              <a:rPr lang="fr-CA" sz="3600" dirty="0" smtClean="0"/>
            </a:br>
            <a:r>
              <a:rPr lang="fr-CA" sz="3600" dirty="0" smtClean="0"/>
              <a:t>- d’apprendre et de travailler en commun;</a:t>
            </a:r>
            <a:br>
              <a:rPr lang="fr-CA" sz="3600" dirty="0" smtClean="0"/>
            </a:br>
            <a:r>
              <a:rPr lang="fr-CA" sz="3600" dirty="0" smtClean="0"/>
              <a:t>- de résoudre des taches </a:t>
            </a:r>
            <a:r>
              <a:rPr lang="fr-CA" sz="3600" dirty="0" smtClean="0"/>
              <a:t>basées </a:t>
            </a:r>
            <a:r>
              <a:rPr lang="fr-CA" sz="3600" dirty="0" smtClean="0"/>
              <a:t>sur des problèmes et générer un savoir propre</a:t>
            </a:r>
            <a:r>
              <a:rPr lang="fr-CA" dirty="0" smtClean="0"/>
              <a:t>.</a:t>
            </a:r>
            <a:endParaRPr lang="ru-RU" dirty="0"/>
          </a:p>
        </p:txBody>
      </p:sp>
      <p:pic>
        <p:nvPicPr>
          <p:cNvPr id="4" name="Содержимое 3" descr="паутина в росе.jpg"/>
          <p:cNvPicPr>
            <a:picLocks noGrp="1" noChangeAspect="1"/>
          </p:cNvPicPr>
          <p:nvPr>
            <p:ph idx="1"/>
          </p:nvPr>
        </p:nvPicPr>
        <p:blipFill>
          <a:blip r:embed="rId2" cstate="print"/>
          <a:stretch>
            <a:fillRect/>
          </a:stretch>
        </p:blipFill>
        <p:spPr>
          <a:xfrm>
            <a:off x="4932040" y="3501008"/>
            <a:ext cx="3927334" cy="299695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60648"/>
            <a:ext cx="4752528" cy="6336704"/>
          </a:xfrm>
        </p:spPr>
        <p:txBody>
          <a:bodyPr/>
          <a:lstStyle/>
          <a:p>
            <a:pPr algn="l"/>
            <a:r>
              <a:rPr lang="fr-CA" sz="2400" dirty="0" smtClean="0"/>
              <a:t>L’ordinateur nous permet:</a:t>
            </a:r>
            <a:br>
              <a:rPr lang="fr-CA" sz="2400" dirty="0" smtClean="0"/>
            </a:br>
            <a:r>
              <a:rPr lang="fr-CA" sz="2400" dirty="0" smtClean="0"/>
              <a:t>- promouvoir l’échange de connaissance et la collaboration;</a:t>
            </a:r>
            <a:br>
              <a:rPr lang="fr-CA" sz="2400" dirty="0" smtClean="0"/>
            </a:br>
            <a:r>
              <a:rPr lang="fr-CA" sz="2400" dirty="0" smtClean="0"/>
              <a:t>- transmettre des résultats d’apprentissage;</a:t>
            </a:r>
            <a:br>
              <a:rPr lang="fr-CA" sz="2400" dirty="0" smtClean="0"/>
            </a:br>
            <a:r>
              <a:rPr lang="fr-CA" sz="2400" dirty="0" smtClean="0"/>
              <a:t>- activer des processus mentaux;</a:t>
            </a:r>
            <a:br>
              <a:rPr lang="fr-CA" sz="2400" dirty="0" smtClean="0"/>
            </a:br>
            <a:r>
              <a:rPr lang="fr-CA" sz="2400" dirty="0" smtClean="0"/>
              <a:t>- soutenir des processus créatifs;</a:t>
            </a:r>
            <a:br>
              <a:rPr lang="fr-CA" sz="2400" dirty="0" smtClean="0"/>
            </a:br>
            <a:r>
              <a:rPr lang="fr-CA" sz="2400" dirty="0" smtClean="0"/>
              <a:t>- enseigner des méthodes de travail;</a:t>
            </a:r>
            <a:br>
              <a:rPr lang="fr-CA" sz="2400" dirty="0" smtClean="0"/>
            </a:br>
            <a:r>
              <a:rPr lang="fr-CA" sz="2400" dirty="0" smtClean="0"/>
              <a:t>- permettre un apprentissage autonome;</a:t>
            </a:r>
            <a:br>
              <a:rPr lang="fr-CA" sz="2400" dirty="0" smtClean="0"/>
            </a:br>
            <a:r>
              <a:rPr lang="fr-CA" sz="2400" dirty="0" smtClean="0"/>
              <a:t>- entraîner des contenus de la dicsipline;</a:t>
            </a:r>
            <a:br>
              <a:rPr lang="fr-CA" sz="2400" dirty="0" smtClean="0"/>
            </a:br>
            <a:r>
              <a:rPr lang="fr-CA" sz="2400" dirty="0" smtClean="0"/>
              <a:t>- créer et transformer des produits;</a:t>
            </a:r>
            <a:br>
              <a:rPr lang="fr-CA" sz="2400" dirty="0" smtClean="0"/>
            </a:br>
            <a:r>
              <a:rPr lang="fr-CA" sz="2400" dirty="0" smtClean="0"/>
              <a:t>- acquérir des aptitudes informatiques;</a:t>
            </a:r>
            <a:br>
              <a:rPr lang="fr-CA" sz="2400" dirty="0" smtClean="0"/>
            </a:br>
            <a:r>
              <a:rPr lang="fr-CA" sz="2400" dirty="0" smtClean="0"/>
              <a:t> - analyser le processus d’apprentissage.</a:t>
            </a:r>
            <a:endParaRPr lang="ru-RU" sz="2400" dirty="0"/>
          </a:p>
        </p:txBody>
      </p:sp>
      <p:pic>
        <p:nvPicPr>
          <p:cNvPr id="5" name="Содержимое 4" descr="0_6fd2d_56245e1e_-4-L.jpg"/>
          <p:cNvPicPr>
            <a:picLocks noGrp="1" noChangeAspect="1"/>
          </p:cNvPicPr>
          <p:nvPr>
            <p:ph idx="1"/>
          </p:nvPr>
        </p:nvPicPr>
        <p:blipFill>
          <a:blip r:embed="rId2" cstate="print"/>
          <a:stretch>
            <a:fillRect/>
          </a:stretch>
        </p:blipFill>
        <p:spPr>
          <a:xfrm rot="5400000">
            <a:off x="-504564" y="1232756"/>
            <a:ext cx="5328593" cy="367240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332657"/>
            <a:ext cx="7772400" cy="1512167"/>
          </a:xfrm>
        </p:spPr>
        <p:txBody>
          <a:bodyPr/>
          <a:lstStyle/>
          <a:p>
            <a:r>
              <a:rPr lang="fr-CA" sz="3600" dirty="0" smtClean="0"/>
              <a:t>La pédagogie par projet aide acquérir des connaissances à travers une expérience.</a:t>
            </a:r>
            <a:endParaRPr lang="ru-RU" sz="3600" dirty="0"/>
          </a:p>
        </p:txBody>
      </p:sp>
      <p:sp>
        <p:nvSpPr>
          <p:cNvPr id="6" name="Подзаголовок 5"/>
          <p:cNvSpPr>
            <a:spLocks noGrp="1"/>
          </p:cNvSpPr>
          <p:nvPr>
            <p:ph type="subTitle" idx="1"/>
          </p:nvPr>
        </p:nvSpPr>
        <p:spPr>
          <a:xfrm>
            <a:off x="467544" y="4797152"/>
            <a:ext cx="8280920" cy="1800200"/>
          </a:xfrm>
        </p:spPr>
        <p:txBody>
          <a:bodyPr/>
          <a:lstStyle/>
          <a:p>
            <a:r>
              <a:rPr lang="fr-CA" dirty="0" smtClean="0"/>
              <a:t>Le projet pédagogique intervient dans  la relation entre les enseignants et les élèves dans le cadre scolaire.</a:t>
            </a:r>
            <a:endParaRPr lang="ru-RU" dirty="0"/>
          </a:p>
        </p:txBody>
      </p:sp>
      <p:pic>
        <p:nvPicPr>
          <p:cNvPr id="4" name="Содержимое 3" descr="0_7a41f_3771a77e_XXL.jpg"/>
          <p:cNvPicPr>
            <a:picLocks noGrp="1" noChangeAspect="1"/>
          </p:cNvPicPr>
          <p:nvPr>
            <p:ph idx="4294967295"/>
          </p:nvPr>
        </p:nvPicPr>
        <p:blipFill>
          <a:blip r:embed="rId2" cstate="print"/>
          <a:stretch>
            <a:fillRect/>
          </a:stretch>
        </p:blipFill>
        <p:spPr>
          <a:xfrm>
            <a:off x="1619672" y="1916113"/>
            <a:ext cx="5544616" cy="28368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338936" cy="6178698"/>
          </a:xfrm>
        </p:spPr>
        <p:txBody>
          <a:bodyPr/>
          <a:lstStyle/>
          <a:p>
            <a:pPr algn="l"/>
            <a:r>
              <a:rPr lang="fr-CA" sz="2800" dirty="0" smtClean="0"/>
              <a:t>Une démarche de projet:</a:t>
            </a:r>
            <a:br>
              <a:rPr lang="fr-CA" sz="2800" dirty="0" smtClean="0"/>
            </a:br>
            <a:r>
              <a:rPr lang="fr-CA" sz="2400" dirty="0" smtClean="0"/>
              <a:t>- est une entreprise collective gérée par le groupe-classe;</a:t>
            </a:r>
            <a:br>
              <a:rPr lang="fr-CA" sz="2400" dirty="0" smtClean="0"/>
            </a:br>
            <a:r>
              <a:rPr lang="fr-CA" sz="2400" dirty="0" smtClean="0"/>
              <a:t>- s’oriente vers une production concrète;</a:t>
            </a:r>
            <a:br>
              <a:rPr lang="fr-CA" sz="2400" dirty="0" smtClean="0"/>
            </a:br>
            <a:r>
              <a:rPr lang="fr-CA" sz="2400" dirty="0" smtClean="0"/>
              <a:t>- induit un ensemble de tâches dans lesquelles tous les élèves peuvent s’impliquer et jouer un rôle actif, qui peut varier en fonction de leurs moyens et intérêts;</a:t>
            </a:r>
            <a:br>
              <a:rPr lang="fr-CA" sz="2400" dirty="0" smtClean="0"/>
            </a:br>
            <a:r>
              <a:rPr lang="fr-CA" sz="2400" dirty="0" smtClean="0"/>
              <a:t>- suscite l’apprentissage de savoir et de savoir-faire de gestion de projet(décider</a:t>
            </a:r>
            <a:r>
              <a:rPr lang="fr-CA" sz="2400" dirty="0" smtClean="0"/>
              <a:t>, planifier, coordonner</a:t>
            </a:r>
            <a:r>
              <a:rPr lang="fr-CA" sz="2400" dirty="0" smtClean="0"/>
              <a:t>)</a:t>
            </a:r>
            <a:r>
              <a:rPr lang="fr-CA" sz="2800" dirty="0" smtClean="0"/>
              <a:t/>
            </a:r>
            <a:br>
              <a:rPr lang="fr-CA" sz="2800" dirty="0" smtClean="0"/>
            </a:br>
            <a:r>
              <a:rPr lang="fr-CA" sz="2400" dirty="0" smtClean="0"/>
              <a:t>- favorise en même temps des apprentissages identifiables figurant au programme d’une ou plusieurs disciplines.</a:t>
            </a:r>
            <a:endParaRPr lang="ru-RU" sz="2400" dirty="0"/>
          </a:p>
        </p:txBody>
      </p:sp>
      <p:pic>
        <p:nvPicPr>
          <p:cNvPr id="4" name="Содержимое 3" descr="0_7e3c0_21850300_XXL.jpg"/>
          <p:cNvPicPr>
            <a:picLocks noGrp="1" noChangeAspect="1"/>
          </p:cNvPicPr>
          <p:nvPr>
            <p:ph idx="1"/>
          </p:nvPr>
        </p:nvPicPr>
        <p:blipFill>
          <a:blip r:embed="rId2" cstate="print"/>
          <a:stretch>
            <a:fillRect/>
          </a:stretch>
        </p:blipFill>
        <p:spPr>
          <a:xfrm>
            <a:off x="5868144" y="332656"/>
            <a:ext cx="3024336" cy="626469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620688"/>
            <a:ext cx="8291264" cy="504056"/>
          </a:xfrm>
        </p:spPr>
        <p:style>
          <a:lnRef idx="1">
            <a:schemeClr val="accent5"/>
          </a:lnRef>
          <a:fillRef idx="2">
            <a:schemeClr val="accent5"/>
          </a:fillRef>
          <a:effectRef idx="1">
            <a:schemeClr val="accent5"/>
          </a:effectRef>
          <a:fontRef idx="minor">
            <a:schemeClr val="dk1"/>
          </a:fontRef>
        </p:style>
        <p:txBody>
          <a:bodyPr/>
          <a:lstStyle/>
          <a:p>
            <a:pPr algn="ctr"/>
            <a:r>
              <a:rPr lang="fr-CA" dirty="0" smtClean="0"/>
              <a:t>Apprendre  et coopérer à travers les projets</a:t>
            </a:r>
            <a:endParaRPr lang="ru-RU" dirty="0"/>
          </a:p>
        </p:txBody>
      </p:sp>
      <p:pic>
        <p:nvPicPr>
          <p:cNvPr id="4" name="Содержимое 3" descr="0_7e8b5_ae6949c0_L.jpg"/>
          <p:cNvPicPr>
            <a:picLocks noGrp="1" noChangeAspect="1"/>
          </p:cNvPicPr>
          <p:nvPr>
            <p:ph idx="1"/>
          </p:nvPr>
        </p:nvPicPr>
        <p:blipFill>
          <a:blip r:embed="rId2" cstate="print"/>
          <a:stretch>
            <a:fillRect/>
          </a:stretch>
        </p:blipFill>
        <p:spPr>
          <a:xfrm>
            <a:off x="251520" y="1262253"/>
            <a:ext cx="4320480" cy="5263091"/>
          </a:xfrm>
        </p:spPr>
        <p:style>
          <a:lnRef idx="0">
            <a:schemeClr val="accent5"/>
          </a:lnRef>
          <a:fillRef idx="3">
            <a:schemeClr val="accent5"/>
          </a:fillRef>
          <a:effectRef idx="3">
            <a:schemeClr val="accent5"/>
          </a:effectRef>
          <a:fontRef idx="minor">
            <a:schemeClr val="lt1"/>
          </a:fontRef>
        </p:style>
      </p:pic>
      <p:sp>
        <p:nvSpPr>
          <p:cNvPr id="6" name="Текст 5"/>
          <p:cNvSpPr>
            <a:spLocks noGrp="1"/>
          </p:cNvSpPr>
          <p:nvPr>
            <p:ph type="body" sz="half" idx="2"/>
          </p:nvPr>
        </p:nvSpPr>
        <p:spPr>
          <a:xfrm>
            <a:off x="4716016" y="1435100"/>
            <a:ext cx="3960440" cy="5090244"/>
          </a:xfrm>
        </p:spPr>
        <p:style>
          <a:lnRef idx="0">
            <a:schemeClr val="accent5"/>
          </a:lnRef>
          <a:fillRef idx="3">
            <a:schemeClr val="accent5"/>
          </a:fillRef>
          <a:effectRef idx="3">
            <a:schemeClr val="accent5"/>
          </a:effectRef>
          <a:fontRef idx="minor">
            <a:schemeClr val="lt1"/>
          </a:fontRef>
        </p:style>
        <p:txBody>
          <a:bodyPr/>
          <a:lstStyle/>
          <a:p>
            <a:r>
              <a:rPr lang="fr-CA" sz="3200" dirty="0" smtClean="0"/>
              <a:t>Les élèves apprennent en étant actifs et en gardant un lien avec le monde réel, ce qui leur permet de nourrir la communication, la coopération, la créativité et la réflexion en profondeur.</a:t>
            </a:r>
            <a:endParaRPr lang="ru-RU"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978896" cy="6250706"/>
          </a:xfrm>
        </p:spPr>
        <p:txBody>
          <a:bodyPr/>
          <a:lstStyle/>
          <a:p>
            <a:r>
              <a:rPr lang="fr-CA" sz="3200" dirty="0" smtClean="0"/>
              <a:t>Les projets peuvent servir à augmenter la motivation des élèves dans un but d’apprentissage.</a:t>
            </a:r>
            <a:br>
              <a:rPr lang="fr-CA" sz="3200" dirty="0" smtClean="0"/>
            </a:br>
            <a:r>
              <a:rPr lang="fr-CA" sz="3200" dirty="0" smtClean="0"/>
              <a:t/>
            </a:r>
            <a:br>
              <a:rPr lang="fr-CA" sz="3200" dirty="0" smtClean="0"/>
            </a:br>
            <a:r>
              <a:rPr lang="fr-CA" sz="3200" dirty="0" smtClean="0"/>
              <a:t>Les élèves peuvent à travers le projet de classe créer, consolider et réfléchir à leur propre projet personnel ou professionnel.</a:t>
            </a:r>
            <a:endParaRPr lang="ru-RU" sz="3200" dirty="0"/>
          </a:p>
        </p:txBody>
      </p:sp>
      <p:pic>
        <p:nvPicPr>
          <p:cNvPr id="4" name="Содержимое 3" descr="0_8d774_aa51f5fa_XXL.jpg"/>
          <p:cNvPicPr>
            <a:picLocks noGrp="1" noChangeAspect="1"/>
          </p:cNvPicPr>
          <p:nvPr>
            <p:ph idx="1"/>
          </p:nvPr>
        </p:nvPicPr>
        <p:blipFill>
          <a:blip r:embed="rId2" cstate="print"/>
          <a:stretch>
            <a:fillRect/>
          </a:stretch>
        </p:blipFill>
        <p:spPr>
          <a:xfrm>
            <a:off x="5652120" y="620688"/>
            <a:ext cx="3240360" cy="547260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Зеленый 2">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Зеленый 2</Template>
  <TotalTime>151</TotalTime>
  <Words>241</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Зеленый 2</vt:lpstr>
      <vt:lpstr>Enseignement par projet</vt:lpstr>
      <vt:lpstr> Les médias ne se contentent pas d’offrir seulement une image de la réalité.  </vt:lpstr>
      <vt:lpstr>Éducation aux médias</vt:lpstr>
      <vt:lpstr>La gestion du savoir: - d’organiser le savoir personnel;                - d’apprendre et de travailler en commun; - de résoudre des taches basées sur des problèmes et générer un savoir propre.</vt:lpstr>
      <vt:lpstr>L’ordinateur nous permet: - promouvoir l’échange de connaissance et la collaboration; - transmettre des résultats d’apprentissage; - activer des processus mentaux; - soutenir des processus créatifs; - enseigner des méthodes de travail; - permettre un apprentissage autonome; - entraîner des contenus de la dicsipline; - créer et transformer des produits; - acquérir des aptitudes informatiques;  - analyser le processus d’apprentissage.</vt:lpstr>
      <vt:lpstr>La pédagogie par projet aide acquérir des connaissances à travers une expérience.</vt:lpstr>
      <vt:lpstr>Une démarche de projet: - est une entreprise collective gérée par le groupe-classe; - s’oriente vers une production concrète; - induit un ensemble de tâches dans lesquelles tous les élèves peuvent s’impliquer et jouer un rôle actif, qui peut varier en fonction de leurs moyens et intérêts; - suscite l’apprentissage de savoir et de savoir-faire de gestion de projet(décider, planifier, coordonner) - favorise en même temps des apprentissages identifiables figurant au programme d’une ou plusieurs disciplines.</vt:lpstr>
      <vt:lpstr>Apprendre  et coopérer à travers les projets</vt:lpstr>
      <vt:lpstr>Les projets peuvent servir à augmenter la motivation des élèves dans un but d’apprentissage.  Les élèves peuvent à travers le projet de classe créer, consolider et réfléchir à leur propre projet personnel ou professionnel.</vt:lpstr>
      <vt:lpstr>Dans notre future travail nous pensons et nous avons déjà commencé:</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свир</cp:lastModifiedBy>
  <cp:revision>16</cp:revision>
  <dcterms:created xsi:type="dcterms:W3CDTF">2014-02-22T05:45:45Z</dcterms:created>
  <dcterms:modified xsi:type="dcterms:W3CDTF">2014-02-25T09:07:22Z</dcterms:modified>
</cp:coreProperties>
</file>