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2" r:id="rId3"/>
    <p:sldId id="281" r:id="rId4"/>
    <p:sldId id="283" r:id="rId5"/>
    <p:sldId id="284" r:id="rId6"/>
    <p:sldId id="289" r:id="rId7"/>
    <p:sldId id="290" r:id="rId8"/>
    <p:sldId id="291" r:id="rId9"/>
    <p:sldId id="292" r:id="rId10"/>
    <p:sldId id="293" r:id="rId11"/>
    <p:sldId id="286" r:id="rId12"/>
    <p:sldId id="287" r:id="rId13"/>
    <p:sldId id="28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2285992"/>
            <a:ext cx="3643338" cy="1214446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Закон Гесса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5000636"/>
            <a:ext cx="4124324" cy="1752600"/>
          </a:xfrm>
        </p:spPr>
        <p:txBody>
          <a:bodyPr/>
          <a:lstStyle/>
          <a:p>
            <a:r>
              <a:rPr lang="ru-RU" dirty="0" smtClean="0"/>
              <a:t>Урок химии в 11 классе</a:t>
            </a:r>
          </a:p>
          <a:p>
            <a:r>
              <a:rPr lang="ru-RU" dirty="0" smtClean="0"/>
              <a:t>Учитель: Герасименко Е.В.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Энтальпийная</a:t>
            </a:r>
            <a:r>
              <a:rPr lang="ru-RU" dirty="0" smtClean="0"/>
              <a:t> диаграмма </a:t>
            </a:r>
            <a:r>
              <a:rPr lang="en-US" dirty="0" smtClean="0"/>
              <a:t>C + O</a:t>
            </a:r>
            <a:r>
              <a:rPr lang="en-US" baseline="-25000" dirty="0" smtClean="0"/>
              <a:t>2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85860"/>
            <a:ext cx="6983461" cy="523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000" b="1" dirty="0" smtClean="0">
                <a:ea typeface="Times New Roman"/>
              </a:rPr>
              <a:t>ЗАДАЧА 1. Рассчитайте тепловой эффект реакции</a:t>
            </a:r>
            <a:r>
              <a:rPr lang="ru-RU" b="1" dirty="0" smtClean="0">
                <a:ea typeface="Times New Roman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8143900" cy="1695448"/>
          </a:xfrm>
        </p:spPr>
        <p:txBody>
          <a:bodyPr>
            <a:normAutofit/>
          </a:bodyPr>
          <a:lstStyle/>
          <a:p>
            <a:pPr marL="228600" algn="just">
              <a:spcAft>
                <a:spcPts val="0"/>
              </a:spcAft>
              <a:buNone/>
            </a:pPr>
            <a:r>
              <a:rPr lang="ru-RU" b="1" dirty="0" smtClean="0">
                <a:ea typeface="Times New Roman"/>
              </a:rPr>
              <a:t>4</a:t>
            </a:r>
            <a:r>
              <a:rPr lang="en-US" b="1" dirty="0" smtClean="0">
                <a:ea typeface="Times New Roman"/>
              </a:rPr>
              <a:t>NH</a:t>
            </a:r>
            <a:r>
              <a:rPr lang="ru-RU" b="1" baseline="-25000" dirty="0" smtClean="0">
                <a:ea typeface="Times New Roman"/>
              </a:rPr>
              <a:t>3</a:t>
            </a:r>
            <a:r>
              <a:rPr lang="ru-RU" b="1" dirty="0" smtClean="0">
                <a:ea typeface="Times New Roman"/>
              </a:rPr>
              <a:t>(г) + 3</a:t>
            </a:r>
            <a:r>
              <a:rPr lang="en-US" b="1" dirty="0" smtClean="0">
                <a:ea typeface="Times New Roman"/>
              </a:rPr>
              <a:t>O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ru-RU" b="1" dirty="0" smtClean="0">
                <a:ea typeface="Times New Roman"/>
              </a:rPr>
              <a:t>(г) = 2</a:t>
            </a:r>
            <a:r>
              <a:rPr lang="en-US" b="1" dirty="0" smtClean="0">
                <a:ea typeface="Times New Roman"/>
              </a:rPr>
              <a:t>N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ru-RU" b="1" dirty="0" smtClean="0">
                <a:ea typeface="Times New Roman"/>
              </a:rPr>
              <a:t>(г) + 6</a:t>
            </a:r>
            <a:r>
              <a:rPr lang="en-US" b="1" dirty="0" smtClean="0">
                <a:ea typeface="Times New Roman"/>
              </a:rPr>
              <a:t>H</a:t>
            </a:r>
            <a:r>
              <a:rPr lang="ru-RU" b="1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O</a:t>
            </a:r>
            <a:r>
              <a:rPr lang="ru-RU" b="1" dirty="0" smtClean="0">
                <a:ea typeface="Times New Roman"/>
              </a:rPr>
              <a:t>(ж),</a:t>
            </a:r>
            <a:endParaRPr lang="ru-RU" dirty="0" smtClean="0">
              <a:ea typeface="Times New Roman"/>
            </a:endParaRPr>
          </a:p>
          <a:p>
            <a:pPr>
              <a:buNone/>
            </a:pPr>
            <a:r>
              <a:rPr lang="ru-RU" b="1" dirty="0" smtClean="0">
                <a:ea typeface="Times New Roman"/>
              </a:rPr>
              <a:t>если </a:t>
            </a:r>
            <a:r>
              <a:rPr lang="en-US" b="1" dirty="0" smtClean="0">
                <a:ea typeface="Times New Roman"/>
              </a:rPr>
              <a:t>ΔH</a:t>
            </a:r>
            <a:r>
              <a:rPr lang="ru-RU" b="1" baseline="-25000" dirty="0" smtClean="0">
                <a:ea typeface="Times New Roman"/>
              </a:rPr>
              <a:t>0</a:t>
            </a:r>
            <a:r>
              <a:rPr lang="ru-RU" b="1" dirty="0" smtClean="0">
                <a:ea typeface="Times New Roman"/>
              </a:rPr>
              <a:t>обр </a:t>
            </a:r>
            <a:r>
              <a:rPr lang="en-US" b="1" dirty="0" smtClean="0">
                <a:ea typeface="Times New Roman"/>
              </a:rPr>
              <a:t>NH</a:t>
            </a:r>
            <a:r>
              <a:rPr lang="ru-RU" b="1" baseline="-25000" dirty="0" smtClean="0">
                <a:ea typeface="Times New Roman"/>
              </a:rPr>
              <a:t>3</a:t>
            </a:r>
            <a:r>
              <a:rPr lang="ru-RU" b="1" dirty="0" smtClean="0">
                <a:ea typeface="Times New Roman"/>
              </a:rPr>
              <a:t>(г) и </a:t>
            </a:r>
            <a:r>
              <a:rPr lang="en-US" b="1" dirty="0" smtClean="0">
                <a:ea typeface="Times New Roman"/>
              </a:rPr>
              <a:t>H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O</a:t>
            </a:r>
            <a:r>
              <a:rPr lang="ru-RU" b="1" dirty="0" smtClean="0">
                <a:ea typeface="Times New Roman"/>
              </a:rPr>
              <a:t>(ж) равны соответственно -286 и -46 кДж/моль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24" y="3214686"/>
            <a:ext cx="828677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8528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Решение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1.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и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N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– простые вещества, следовательно тепловой эффект образования их равен нулю.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2. Согласно следствию из закона Гесса, тепловой эффект реакции равен разности между суммами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теплот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образования продуктов реакции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теплот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образования исходных веществ с учетом стехиометрических коэффициентов: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ΔH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0 = 6·(-286) – 4·(-46)=-1532 кДж.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Термохимическое уравнение будет иметь вид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4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NH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3(г) + 3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O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2(г) = 2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N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2(г) + 6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H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2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O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(ж)+1532 кДж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Ответ: в результате данной реакции выделится 1532 кДж.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1624010"/>
          </a:xfrm>
        </p:spPr>
        <p:txBody>
          <a:bodyPr/>
          <a:lstStyle/>
          <a:p>
            <a:pPr marL="342900" lvl="0" indent="-342900" algn="just">
              <a:spcAft>
                <a:spcPts val="0"/>
              </a:spcAft>
              <a:buNone/>
            </a:pPr>
            <a:r>
              <a:rPr lang="ru-RU" b="1" dirty="0" smtClean="0">
                <a:ea typeface="Times New Roman"/>
              </a:rPr>
              <a:t>Определить тепловой эффект реакции гидролиза нитрида магния</a:t>
            </a:r>
            <a:endParaRPr lang="ru-RU" dirty="0" smtClean="0">
              <a:ea typeface="Times New Roman"/>
            </a:endParaRPr>
          </a:p>
          <a:p>
            <a:pPr marL="228600" algn="just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Mg</a:t>
            </a:r>
            <a:r>
              <a:rPr lang="ru-RU" sz="2800" b="1" baseline="-25000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3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N</a:t>
            </a:r>
            <a:r>
              <a:rPr lang="ru-RU" sz="2800" b="1" baseline="-25000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2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(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тв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.)+6H</a:t>
            </a:r>
            <a:r>
              <a:rPr lang="ru-RU" sz="2800" b="1" baseline="-25000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2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O(ж.)=3Mg(OH)</a:t>
            </a:r>
            <a:r>
              <a:rPr lang="ru-RU" sz="2800" b="1" baseline="-25000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2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(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тв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.)+ NH</a:t>
            </a:r>
            <a:r>
              <a:rPr lang="ru-RU" sz="2800" b="1" baseline="-25000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3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(г.).</a:t>
            </a:r>
            <a:endParaRPr lang="ru-RU" sz="2800" dirty="0" smtClean="0">
              <a:solidFill>
                <a:schemeClr val="accent3">
                  <a:lumMod val="75000"/>
                </a:schemeClr>
              </a:solidFill>
              <a:ea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3143248"/>
            <a:ext cx="78581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sz="2000" b="1" dirty="0" smtClean="0">
                <a:ea typeface="Times New Roman"/>
              </a:rPr>
              <a:t>Решение</a:t>
            </a:r>
            <a:endParaRPr lang="ru-RU" sz="2000" dirty="0" smtClean="0"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smtClean="0">
                <a:ea typeface="Times New Roman"/>
              </a:rPr>
              <a:t>H = </a:t>
            </a: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err="1" smtClean="0">
                <a:ea typeface="Times New Roman"/>
              </a:rPr>
              <a:t>Hобр.прод</a:t>
            </a:r>
            <a:r>
              <a:rPr lang="ru-RU" sz="2000" dirty="0" smtClean="0">
                <a:ea typeface="Times New Roman"/>
              </a:rPr>
              <a:t>. – </a:t>
            </a: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err="1" smtClean="0">
                <a:ea typeface="Times New Roman"/>
              </a:rPr>
              <a:t>Hобр.исх</a:t>
            </a:r>
            <a:r>
              <a:rPr lang="ru-RU" sz="2000" dirty="0" smtClean="0">
                <a:ea typeface="Times New Roman"/>
              </a:rPr>
              <a:t>.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</a:rPr>
              <a:t>Используя справочные данные, находим теплоты образования продуктов и исходных веществ: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smtClean="0">
                <a:ea typeface="Times New Roman"/>
              </a:rPr>
              <a:t>H обр. (Mg</a:t>
            </a:r>
            <a:r>
              <a:rPr lang="ru-RU" sz="2000" baseline="-25000" dirty="0" smtClean="0">
                <a:ea typeface="Times New Roman"/>
              </a:rPr>
              <a:t>3</a:t>
            </a:r>
            <a:r>
              <a:rPr lang="ru-RU" sz="2000" dirty="0" smtClean="0">
                <a:ea typeface="Times New Roman"/>
              </a:rPr>
              <a:t>N</a:t>
            </a:r>
            <a:r>
              <a:rPr lang="ru-RU" sz="2000" baseline="-25000" dirty="0" smtClean="0">
                <a:ea typeface="Times New Roman"/>
              </a:rPr>
              <a:t>2</a:t>
            </a:r>
            <a:r>
              <a:rPr lang="ru-RU" sz="2000" dirty="0" smtClean="0">
                <a:ea typeface="Times New Roman"/>
              </a:rPr>
              <a:t>(</a:t>
            </a:r>
            <a:r>
              <a:rPr lang="ru-RU" sz="2000" dirty="0" err="1" smtClean="0">
                <a:ea typeface="Times New Roman"/>
              </a:rPr>
              <a:t>тв</a:t>
            </a:r>
            <a:r>
              <a:rPr lang="ru-RU" sz="2000" dirty="0" smtClean="0">
                <a:ea typeface="Times New Roman"/>
              </a:rPr>
              <a:t>.)) = –461,5 кДж/моль;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smtClean="0">
                <a:ea typeface="Times New Roman"/>
              </a:rPr>
              <a:t>H обр. (</a:t>
            </a:r>
            <a:r>
              <a:rPr lang="ru-RU" sz="2000" dirty="0" err="1" smtClean="0">
                <a:ea typeface="Times New Roman"/>
              </a:rPr>
              <a:t>Mg</a:t>
            </a:r>
            <a:r>
              <a:rPr lang="ru-RU" sz="2000" dirty="0" smtClean="0">
                <a:ea typeface="Times New Roman"/>
              </a:rPr>
              <a:t>(OH)</a:t>
            </a:r>
            <a:r>
              <a:rPr lang="ru-RU" sz="2000" baseline="-25000" dirty="0" smtClean="0">
                <a:ea typeface="Times New Roman"/>
              </a:rPr>
              <a:t>2</a:t>
            </a:r>
            <a:r>
              <a:rPr lang="ru-RU" sz="2000" dirty="0" smtClean="0">
                <a:ea typeface="Times New Roman"/>
              </a:rPr>
              <a:t>(</a:t>
            </a:r>
            <a:r>
              <a:rPr lang="ru-RU" sz="2000" dirty="0" err="1" smtClean="0">
                <a:ea typeface="Times New Roman"/>
              </a:rPr>
              <a:t>тв</a:t>
            </a:r>
            <a:r>
              <a:rPr lang="ru-RU" sz="2000" dirty="0" smtClean="0">
                <a:ea typeface="Times New Roman"/>
              </a:rPr>
              <a:t>.)) = –924,66 кДж/моль;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smtClean="0">
                <a:ea typeface="Times New Roman"/>
              </a:rPr>
              <a:t>H обр. (H</a:t>
            </a:r>
            <a:r>
              <a:rPr lang="ru-RU" sz="2000" baseline="-25000" dirty="0" smtClean="0">
                <a:ea typeface="Times New Roman"/>
              </a:rPr>
              <a:t>2</a:t>
            </a:r>
            <a:r>
              <a:rPr lang="ru-RU" sz="2000" dirty="0" smtClean="0">
                <a:ea typeface="Times New Roman"/>
              </a:rPr>
              <a:t>O(ж.) = –285,77 кДж/моль;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smtClean="0">
                <a:ea typeface="Times New Roman"/>
              </a:rPr>
              <a:t>H обр. (NH</a:t>
            </a:r>
            <a:r>
              <a:rPr lang="ru-RU" sz="2000" baseline="-25000" dirty="0" smtClean="0">
                <a:ea typeface="Times New Roman"/>
              </a:rPr>
              <a:t>3</a:t>
            </a:r>
            <a:r>
              <a:rPr lang="ru-RU" sz="2000" dirty="0" smtClean="0">
                <a:ea typeface="Times New Roman"/>
              </a:rPr>
              <a:t>(г.) = –46,19 кДж/моль;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</a:rPr>
              <a:t>Отсюда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  <a:sym typeface="Symbol"/>
              </a:rPr>
              <a:t></a:t>
            </a:r>
            <a:r>
              <a:rPr lang="ru-RU" sz="2000" dirty="0" smtClean="0">
                <a:ea typeface="Times New Roman"/>
              </a:rPr>
              <a:t>H</a:t>
            </a:r>
            <a:r>
              <a:rPr lang="ru-RU" sz="2000" baseline="30000" dirty="0" smtClean="0">
                <a:ea typeface="Times New Roman"/>
              </a:rPr>
              <a:t>0</a:t>
            </a:r>
            <a:r>
              <a:rPr lang="ru-RU" sz="2000" dirty="0" smtClean="0">
                <a:ea typeface="Times New Roman"/>
              </a:rPr>
              <a:t> = [3×(–924,66) + 2×(–46,19)] – [–461,5 + 6×(–285,77)] == –689,86 кДж/моль. </a:t>
            </a:r>
            <a:endParaRPr lang="ru-RU" sz="2000" dirty="0">
              <a:ea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2624142"/>
          </a:xfrm>
        </p:spPr>
        <p:txBody>
          <a:bodyPr/>
          <a:lstStyle/>
          <a:p>
            <a:pPr marL="342900" lvl="0" indent="-342900" algn="just">
              <a:spcAft>
                <a:spcPts val="0"/>
              </a:spcAft>
              <a:buNone/>
            </a:pPr>
            <a:r>
              <a:rPr lang="ru-RU" sz="2800" b="1" dirty="0" smtClean="0">
                <a:ea typeface="Times New Roman"/>
              </a:rPr>
              <a:t>Вычислить стандартную энтальпию реакции:</a:t>
            </a:r>
            <a:endParaRPr lang="ru-RU" sz="2800" dirty="0" smtClean="0">
              <a:ea typeface="Times New Roman"/>
            </a:endParaRPr>
          </a:p>
          <a:p>
            <a:pPr marL="228600" algn="just">
              <a:spcAft>
                <a:spcPts val="0"/>
              </a:spcAft>
              <a:buNone/>
            </a:pPr>
            <a:r>
              <a:rPr lang="ru-RU" b="1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C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H</a:t>
            </a:r>
            <a:r>
              <a:rPr lang="ru-RU" b="1" baseline="-25000" dirty="0" smtClean="0">
                <a:ea typeface="Times New Roman"/>
              </a:rPr>
              <a:t>5</a:t>
            </a:r>
            <a:r>
              <a:rPr lang="en-US" b="1" dirty="0" smtClean="0">
                <a:ea typeface="Times New Roman"/>
              </a:rPr>
              <a:t>OH</a:t>
            </a:r>
            <a:r>
              <a:rPr lang="ru-RU" b="1" baseline="-25000" dirty="0" smtClean="0">
                <a:ea typeface="Times New Roman"/>
              </a:rPr>
              <a:t>(</a:t>
            </a:r>
            <a:r>
              <a:rPr lang="ru-RU" b="1" baseline="-25000" dirty="0" err="1" smtClean="0">
                <a:ea typeface="Times New Roman"/>
              </a:rPr>
              <a:t>жидк</a:t>
            </a:r>
            <a:r>
              <a:rPr lang="ru-RU" b="1" baseline="-25000" dirty="0" smtClean="0">
                <a:ea typeface="Times New Roman"/>
              </a:rPr>
              <a:t>.)</a:t>
            </a:r>
            <a:r>
              <a:rPr lang="en-US" b="1" dirty="0" smtClean="0">
                <a:ea typeface="Times New Roman"/>
                <a:sym typeface="Symbol"/>
              </a:rPr>
              <a:t></a:t>
            </a:r>
            <a:r>
              <a:rPr lang="en-US" b="1" dirty="0" smtClean="0">
                <a:ea typeface="Times New Roman"/>
              </a:rPr>
              <a:t>C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H</a:t>
            </a:r>
            <a:r>
              <a:rPr lang="ru-RU" b="1" baseline="-25000" dirty="0" smtClean="0">
                <a:ea typeface="Times New Roman"/>
              </a:rPr>
              <a:t>5</a:t>
            </a:r>
            <a:r>
              <a:rPr lang="en-US" b="1" dirty="0" smtClean="0">
                <a:ea typeface="Times New Roman"/>
              </a:rPr>
              <a:t>OC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H</a:t>
            </a:r>
            <a:r>
              <a:rPr lang="ru-RU" b="1" baseline="-25000" dirty="0" smtClean="0">
                <a:ea typeface="Times New Roman"/>
              </a:rPr>
              <a:t>5(</a:t>
            </a:r>
            <a:r>
              <a:rPr lang="ru-RU" b="1" baseline="-25000" dirty="0" err="1" smtClean="0">
                <a:ea typeface="Times New Roman"/>
              </a:rPr>
              <a:t>жидк</a:t>
            </a:r>
            <a:r>
              <a:rPr lang="ru-RU" b="1" baseline="-25000" dirty="0" smtClean="0">
                <a:ea typeface="Times New Roman"/>
              </a:rPr>
              <a:t>.)</a:t>
            </a:r>
            <a:r>
              <a:rPr lang="ru-RU" b="1" dirty="0" smtClean="0">
                <a:ea typeface="Times New Roman"/>
                <a:sym typeface="Symbol"/>
              </a:rPr>
              <a:t></a:t>
            </a:r>
            <a:r>
              <a:rPr lang="ru-RU" b="1" dirty="0" smtClean="0">
                <a:ea typeface="Times New Roman"/>
              </a:rPr>
              <a:t> </a:t>
            </a:r>
            <a:r>
              <a:rPr lang="ru-RU" b="1" baseline="-25000" dirty="0" smtClean="0">
                <a:ea typeface="Times New Roman"/>
              </a:rPr>
              <a:t>2</a:t>
            </a:r>
            <a:r>
              <a:rPr lang="en-US" b="1" dirty="0" smtClean="0">
                <a:ea typeface="Times New Roman"/>
              </a:rPr>
              <a:t>O</a:t>
            </a:r>
            <a:r>
              <a:rPr lang="ru-RU" b="1" baseline="-25000" dirty="0" smtClean="0">
                <a:ea typeface="Times New Roman"/>
              </a:rPr>
              <a:t>(</a:t>
            </a:r>
            <a:r>
              <a:rPr lang="ru-RU" b="1" baseline="-25000" dirty="0" err="1" smtClean="0">
                <a:ea typeface="Times New Roman"/>
              </a:rPr>
              <a:t>жидк</a:t>
            </a:r>
            <a:r>
              <a:rPr lang="ru-RU" b="1" baseline="-25000" dirty="0" smtClean="0">
                <a:ea typeface="Times New Roman"/>
              </a:rPr>
              <a:t>.)</a:t>
            </a:r>
            <a:endParaRPr lang="ru-RU" dirty="0" smtClean="0">
              <a:ea typeface="Times New Roman"/>
            </a:endParaRPr>
          </a:p>
          <a:p>
            <a:pPr marL="228600" algn="just">
              <a:spcAft>
                <a:spcPts val="0"/>
              </a:spcAft>
              <a:buNone/>
            </a:pPr>
            <a:r>
              <a:rPr lang="ru-RU" sz="2800" b="1" dirty="0" smtClean="0">
                <a:ea typeface="Times New Roman"/>
              </a:rPr>
              <a:t>по значениям стандартных энтальпий сгорания веществ: </a:t>
            </a:r>
            <a:r>
              <a:rPr lang="ru-RU" sz="2800" b="1" dirty="0" smtClean="0">
                <a:ea typeface="Times New Roman"/>
                <a:sym typeface="Symbol"/>
              </a:rPr>
              <a:t></a:t>
            </a:r>
            <a:r>
              <a:rPr lang="ru-RU" sz="2800" b="1" dirty="0" smtClean="0">
                <a:ea typeface="Times New Roman"/>
              </a:rPr>
              <a:t>H</a:t>
            </a:r>
            <a:r>
              <a:rPr lang="ru-RU" sz="2800" b="1" baseline="30000" dirty="0" smtClean="0">
                <a:ea typeface="Times New Roman"/>
              </a:rPr>
              <a:t>0</a:t>
            </a:r>
            <a:r>
              <a:rPr lang="ru-RU" sz="2800" b="1" dirty="0" smtClean="0">
                <a:ea typeface="Times New Roman"/>
              </a:rPr>
              <a:t>сгор</a:t>
            </a:r>
            <a:r>
              <a:rPr lang="ru-RU" sz="2800" dirty="0" smtClean="0">
                <a:ea typeface="Times New Roman"/>
              </a:rPr>
              <a:t>. </a:t>
            </a:r>
            <a:r>
              <a:rPr lang="en-US" sz="2800" b="1" dirty="0" smtClean="0">
                <a:ea typeface="Times New Roman"/>
              </a:rPr>
              <a:t>C</a:t>
            </a:r>
            <a:r>
              <a:rPr lang="ru-RU" sz="2800" b="1" baseline="-25000" dirty="0" smtClean="0">
                <a:ea typeface="Times New Roman"/>
              </a:rPr>
              <a:t>2</a:t>
            </a:r>
            <a:r>
              <a:rPr lang="en-US" sz="2800" b="1" dirty="0" smtClean="0">
                <a:ea typeface="Times New Roman"/>
              </a:rPr>
              <a:t>H</a:t>
            </a:r>
            <a:r>
              <a:rPr lang="ru-RU" sz="2800" b="1" baseline="-25000" dirty="0" smtClean="0">
                <a:ea typeface="Times New Roman"/>
              </a:rPr>
              <a:t>5</a:t>
            </a:r>
            <a:r>
              <a:rPr lang="en-US" sz="2800" b="1" dirty="0" smtClean="0">
                <a:ea typeface="Times New Roman"/>
              </a:rPr>
              <a:t>OH </a:t>
            </a:r>
            <a:r>
              <a:rPr lang="en-US" sz="2800" b="1" dirty="0" smtClean="0">
                <a:ea typeface="Times New Roman"/>
                <a:sym typeface="Symbol"/>
              </a:rPr>
              <a:t></a:t>
            </a:r>
            <a:r>
              <a:rPr lang="en-US" sz="2800" b="1" dirty="0" smtClean="0">
                <a:ea typeface="Times New Roman"/>
              </a:rPr>
              <a:t> </a:t>
            </a:r>
            <a:r>
              <a:rPr lang="en-US" sz="2800" b="1" dirty="0" smtClean="0">
                <a:ea typeface="Times New Roman"/>
                <a:sym typeface="Symbol"/>
              </a:rPr>
              <a:t></a:t>
            </a:r>
            <a:r>
              <a:rPr lang="ru-RU" sz="2800" b="1" dirty="0" smtClean="0">
                <a:ea typeface="Times New Roman"/>
              </a:rPr>
              <a:t>1368 кДж/моль;  </a:t>
            </a:r>
            <a:r>
              <a:rPr lang="ru-RU" sz="2800" b="1" dirty="0" smtClean="0">
                <a:ea typeface="Times New Roman"/>
                <a:sym typeface="Symbol"/>
              </a:rPr>
              <a:t></a:t>
            </a:r>
            <a:r>
              <a:rPr lang="ru-RU" sz="2800" b="1" dirty="0" smtClean="0">
                <a:ea typeface="Times New Roman"/>
              </a:rPr>
              <a:t>H</a:t>
            </a:r>
            <a:r>
              <a:rPr lang="ru-RU" sz="2800" b="1" baseline="30000" dirty="0" smtClean="0">
                <a:ea typeface="Times New Roman"/>
              </a:rPr>
              <a:t>0</a:t>
            </a:r>
            <a:r>
              <a:rPr lang="ru-RU" sz="2800" b="1" dirty="0" smtClean="0">
                <a:ea typeface="Times New Roman"/>
              </a:rPr>
              <a:t>сгор</a:t>
            </a:r>
            <a:r>
              <a:rPr lang="ru-RU" sz="2800" dirty="0" smtClean="0">
                <a:ea typeface="Times New Roman"/>
              </a:rPr>
              <a:t>. </a:t>
            </a:r>
            <a:r>
              <a:rPr lang="en-US" sz="2800" b="1" dirty="0" smtClean="0">
                <a:ea typeface="Times New Roman"/>
              </a:rPr>
              <a:t>C</a:t>
            </a:r>
            <a:r>
              <a:rPr lang="ru-RU" sz="2800" b="1" baseline="-25000" dirty="0" smtClean="0">
                <a:ea typeface="Times New Roman"/>
              </a:rPr>
              <a:t>2</a:t>
            </a:r>
            <a:r>
              <a:rPr lang="en-US" sz="2800" b="1" dirty="0" smtClean="0">
                <a:ea typeface="Times New Roman"/>
              </a:rPr>
              <a:t>H</a:t>
            </a:r>
            <a:r>
              <a:rPr lang="ru-RU" sz="2800" b="1" baseline="-25000" dirty="0" smtClean="0">
                <a:ea typeface="Times New Roman"/>
              </a:rPr>
              <a:t>5</a:t>
            </a:r>
            <a:r>
              <a:rPr lang="en-US" sz="2800" b="1" dirty="0" smtClean="0">
                <a:ea typeface="Times New Roman"/>
              </a:rPr>
              <a:t>OC</a:t>
            </a:r>
            <a:r>
              <a:rPr lang="ru-RU" sz="2800" b="1" baseline="-25000" dirty="0" smtClean="0">
                <a:ea typeface="Times New Roman"/>
              </a:rPr>
              <a:t>2</a:t>
            </a:r>
            <a:r>
              <a:rPr lang="en-US" sz="2800" b="1" dirty="0" smtClean="0">
                <a:ea typeface="Times New Roman"/>
              </a:rPr>
              <a:t>H</a:t>
            </a:r>
            <a:r>
              <a:rPr lang="ru-RU" sz="2800" b="1" baseline="-25000" dirty="0" smtClean="0">
                <a:ea typeface="Times New Roman"/>
              </a:rPr>
              <a:t>5</a:t>
            </a:r>
            <a:r>
              <a:rPr lang="ru-RU" sz="2800" b="1" dirty="0" smtClean="0">
                <a:ea typeface="Times New Roman"/>
              </a:rPr>
              <a:t> </a:t>
            </a:r>
            <a:r>
              <a:rPr lang="en-US" sz="2800" b="1" dirty="0" smtClean="0">
                <a:ea typeface="Times New Roman"/>
                <a:sym typeface="Symbol"/>
              </a:rPr>
              <a:t></a:t>
            </a:r>
            <a:r>
              <a:rPr lang="en-US" sz="2800" b="1" dirty="0" smtClean="0">
                <a:ea typeface="Times New Roman"/>
              </a:rPr>
              <a:t> </a:t>
            </a:r>
            <a:r>
              <a:rPr lang="en-US" sz="2800" b="1" dirty="0" smtClean="0">
                <a:ea typeface="Times New Roman"/>
                <a:sym typeface="Symbol"/>
              </a:rPr>
              <a:t></a:t>
            </a:r>
            <a:r>
              <a:rPr lang="ru-RU" sz="2800" b="1" dirty="0" smtClean="0">
                <a:ea typeface="Times New Roman"/>
              </a:rPr>
              <a:t>2727 кДж/моль.</a:t>
            </a:r>
            <a:endParaRPr lang="ru-RU" sz="2800" dirty="0" smtClean="0">
              <a:ea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4143380"/>
            <a:ext cx="7929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sz="2000" b="1" dirty="0" smtClean="0">
                <a:ea typeface="Times New Roman"/>
              </a:rPr>
              <a:t>Решение</a:t>
            </a:r>
            <a:endParaRPr lang="ru-RU" sz="2000" dirty="0" smtClean="0"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</a:rPr>
              <a:t>Запишем выражение второго следствия из закона Гесса с учетом того, что стандартная энтальпия сгорания воды равна нулю: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</a:rPr>
              <a:t> </a:t>
            </a:r>
            <a:r>
              <a:rPr lang="en-US" sz="2000" dirty="0" smtClean="0">
                <a:ea typeface="Times New Roman"/>
                <a:sym typeface="Symbol"/>
              </a:rPr>
              <a:t></a:t>
            </a:r>
            <a:r>
              <a:rPr lang="ru-RU" sz="2000" dirty="0" smtClean="0">
                <a:ea typeface="Times New Roman"/>
              </a:rPr>
              <a:t> 2</a:t>
            </a:r>
            <a:r>
              <a:rPr lang="en-US" sz="2000" dirty="0" smtClean="0">
                <a:ea typeface="Times New Roman"/>
                <a:sym typeface="Symbol"/>
              </a:rPr>
              <a:t></a:t>
            </a:r>
            <a:r>
              <a:rPr lang="ru-RU" sz="2000" dirty="0" smtClean="0">
                <a:ea typeface="Times New Roman"/>
              </a:rPr>
              <a:t> </a:t>
            </a:r>
            <a:r>
              <a:rPr lang="en-US" sz="2000" dirty="0" smtClean="0">
                <a:ea typeface="Times New Roman"/>
              </a:rPr>
              <a:t>C</a:t>
            </a:r>
            <a:r>
              <a:rPr lang="ru-RU" sz="2000" baseline="-25000" dirty="0" smtClean="0">
                <a:ea typeface="Times New Roman"/>
              </a:rPr>
              <a:t>2</a:t>
            </a:r>
            <a:r>
              <a:rPr lang="en-US" sz="2000" dirty="0" smtClean="0">
                <a:ea typeface="Times New Roman"/>
              </a:rPr>
              <a:t>H</a:t>
            </a:r>
            <a:r>
              <a:rPr lang="ru-RU" sz="2000" baseline="-25000" dirty="0" smtClean="0">
                <a:ea typeface="Times New Roman"/>
              </a:rPr>
              <a:t>5</a:t>
            </a:r>
            <a:r>
              <a:rPr lang="en-US" sz="2000" dirty="0" smtClean="0">
                <a:ea typeface="Times New Roman"/>
              </a:rPr>
              <a:t>OH </a:t>
            </a:r>
            <a:r>
              <a:rPr lang="en-US" sz="2000" dirty="0" smtClean="0">
                <a:ea typeface="Times New Roman"/>
                <a:sym typeface="Symbol"/>
              </a:rPr>
              <a:t></a:t>
            </a:r>
            <a:r>
              <a:rPr lang="en-US" sz="2000" dirty="0" smtClean="0">
                <a:ea typeface="Times New Roman"/>
              </a:rPr>
              <a:t> C</a:t>
            </a:r>
            <a:r>
              <a:rPr lang="ru-RU" sz="2000" baseline="-25000" dirty="0" smtClean="0">
                <a:ea typeface="Times New Roman"/>
              </a:rPr>
              <a:t>2</a:t>
            </a:r>
            <a:r>
              <a:rPr lang="en-US" sz="2000" dirty="0" smtClean="0">
                <a:ea typeface="Times New Roman"/>
              </a:rPr>
              <a:t>H</a:t>
            </a:r>
            <a:r>
              <a:rPr lang="ru-RU" sz="2000" baseline="-25000" dirty="0" smtClean="0">
                <a:ea typeface="Times New Roman"/>
              </a:rPr>
              <a:t>5</a:t>
            </a:r>
            <a:r>
              <a:rPr lang="en-US" sz="2000" dirty="0" smtClean="0">
                <a:ea typeface="Times New Roman"/>
              </a:rPr>
              <a:t>OC</a:t>
            </a:r>
            <a:r>
              <a:rPr lang="ru-RU" sz="2000" baseline="-25000" dirty="0" smtClean="0">
                <a:ea typeface="Times New Roman"/>
              </a:rPr>
              <a:t>2</a:t>
            </a:r>
            <a:r>
              <a:rPr lang="en-US" sz="2000" dirty="0" smtClean="0">
                <a:ea typeface="Times New Roman"/>
              </a:rPr>
              <a:t>H</a:t>
            </a:r>
            <a:r>
              <a:rPr lang="ru-RU" sz="2000" baseline="-25000" dirty="0" smtClean="0">
                <a:ea typeface="Times New Roman"/>
              </a:rPr>
              <a:t>5</a:t>
            </a:r>
            <a:r>
              <a:rPr lang="ru-RU" sz="2000" dirty="0" smtClean="0">
                <a:ea typeface="Times New Roman"/>
              </a:rPr>
              <a:t>.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</a:rPr>
              <a:t>Подставим значения стандартных энтальпий сгорания веществ, участвующих в реакции:     </a:t>
            </a:r>
            <a:r>
              <a:rPr lang="en-US" sz="2000" dirty="0" smtClean="0">
                <a:ea typeface="Times New Roman"/>
                <a:sym typeface="Symbol"/>
              </a:rPr>
              <a:t></a:t>
            </a:r>
            <a:r>
              <a:rPr lang="ru-RU" sz="2000" dirty="0" smtClean="0">
                <a:ea typeface="Times New Roman"/>
              </a:rPr>
              <a:t> 2</a:t>
            </a:r>
            <a:r>
              <a:rPr lang="en-US" sz="2000" dirty="0" smtClean="0">
                <a:ea typeface="Times New Roman"/>
                <a:sym typeface="Symbol"/>
              </a:rPr>
              <a:t></a:t>
            </a:r>
            <a:r>
              <a:rPr lang="ru-RU" sz="2000" dirty="0" smtClean="0">
                <a:ea typeface="Times New Roman"/>
              </a:rPr>
              <a:t>(</a:t>
            </a:r>
            <a:r>
              <a:rPr lang="en-US" sz="2000" dirty="0" smtClean="0">
                <a:ea typeface="Times New Roman"/>
                <a:sym typeface="Symbol"/>
              </a:rPr>
              <a:t></a:t>
            </a:r>
            <a:r>
              <a:rPr lang="ru-RU" sz="2000" dirty="0" smtClean="0">
                <a:ea typeface="Times New Roman"/>
              </a:rPr>
              <a:t>1368) </a:t>
            </a:r>
            <a:r>
              <a:rPr lang="en-US" sz="2000" dirty="0" smtClean="0">
                <a:ea typeface="Times New Roman"/>
                <a:sym typeface="Symbol"/>
              </a:rPr>
              <a:t></a:t>
            </a:r>
            <a:r>
              <a:rPr lang="ru-RU" sz="2000" dirty="0" smtClean="0">
                <a:ea typeface="Times New Roman"/>
              </a:rPr>
              <a:t> (</a:t>
            </a:r>
            <a:r>
              <a:rPr lang="en-US" sz="2000" dirty="0" smtClean="0">
                <a:ea typeface="Times New Roman"/>
                <a:sym typeface="Symbol"/>
              </a:rPr>
              <a:t></a:t>
            </a:r>
            <a:r>
              <a:rPr lang="ru-RU" sz="2000" dirty="0" smtClean="0">
                <a:ea typeface="Times New Roman"/>
              </a:rPr>
              <a:t>2727) </a:t>
            </a:r>
            <a:r>
              <a:rPr lang="en-US" sz="2000" dirty="0" smtClean="0">
                <a:ea typeface="Times New Roman"/>
                <a:sym typeface="Symbol"/>
              </a:rPr>
              <a:t></a:t>
            </a:r>
            <a:r>
              <a:rPr lang="en-US" sz="2000" dirty="0" smtClean="0">
                <a:ea typeface="Times New Roman"/>
              </a:rPr>
              <a:t> </a:t>
            </a:r>
            <a:r>
              <a:rPr lang="en-US" sz="2000" dirty="0" smtClean="0">
                <a:ea typeface="Times New Roman"/>
                <a:sym typeface="Symbol"/>
              </a:rPr>
              <a:t></a:t>
            </a:r>
            <a:r>
              <a:rPr lang="ru-RU" sz="2000" dirty="0" smtClean="0">
                <a:ea typeface="Times New Roman"/>
              </a:rPr>
              <a:t>9 кДж.</a:t>
            </a:r>
          </a:p>
          <a:p>
            <a:pPr marL="228600" algn="just">
              <a:spcAft>
                <a:spcPts val="0"/>
              </a:spcAft>
            </a:pPr>
            <a:r>
              <a:rPr lang="ru-RU" sz="2000" dirty="0" smtClean="0">
                <a:ea typeface="Times New Roman"/>
              </a:rPr>
              <a:t>Ответ:        </a:t>
            </a:r>
            <a:r>
              <a:rPr lang="en-US" sz="2000" dirty="0" smtClean="0">
                <a:ea typeface="Times New Roman"/>
                <a:sym typeface="Symbol"/>
              </a:rPr>
              <a:t></a:t>
            </a:r>
            <a:r>
              <a:rPr lang="en-US" sz="2000" dirty="0" smtClean="0">
                <a:ea typeface="Times New Roman"/>
              </a:rPr>
              <a:t> </a:t>
            </a:r>
            <a:r>
              <a:rPr lang="en-US" sz="2000" dirty="0" smtClean="0">
                <a:ea typeface="Times New Roman"/>
                <a:sym typeface="Symbol"/>
              </a:rPr>
              <a:t></a:t>
            </a:r>
            <a:r>
              <a:rPr lang="ru-RU" sz="2000" dirty="0" smtClean="0">
                <a:ea typeface="Times New Roman"/>
              </a:rPr>
              <a:t>9 кДж.</a:t>
            </a:r>
            <a:r>
              <a:rPr lang="ru-RU" sz="2000" b="1" i="1" dirty="0" smtClean="0">
                <a:ea typeface="Times New Roman"/>
              </a:rPr>
              <a:t>  </a:t>
            </a:r>
            <a:endParaRPr lang="ru-RU" sz="2000" dirty="0">
              <a:ea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2000240"/>
            <a:ext cx="5065218" cy="34099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Параграф 18, </a:t>
            </a:r>
          </a:p>
          <a:p>
            <a:pPr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№ 6</a:t>
            </a: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( с.103)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ГЕСС, ГЕРМАН ИВАНОВИЧ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857364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1357298"/>
            <a:ext cx="5429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Родился 26 июля (7 августа) 1802 в Женеве. Вместе с семьей переехал в Россию, где и прошла вся его жизнь. Занимался изучением химического состава и лечебного действия минеральных вод России, исследовал свойства каменной соли в залежах Иркутской губернии.</a:t>
            </a:r>
          </a:p>
          <a:p>
            <a:r>
              <a:rPr lang="ru-RU" dirty="0" smtClean="0"/>
              <a:t> Мировую известность Гесс получил как основатель термохимии.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72330" y="4500570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(1802–1850),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a typeface="Times New Roman"/>
              </a:rPr>
              <a:t>Закон Гесса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ea typeface="Times New Roman"/>
              </a:rPr>
              <a:t>(</a:t>
            </a:r>
            <a:r>
              <a:rPr lang="ru-RU" dirty="0" smtClean="0">
                <a:ea typeface="Times New Roman"/>
              </a:rPr>
              <a:t>1840 г)</a:t>
            </a:r>
            <a:r>
              <a:rPr lang="ru-RU" b="1" dirty="0" smtClean="0">
                <a:ea typeface="Times New Roman"/>
              </a:rPr>
              <a:t>:</a:t>
            </a:r>
            <a:endParaRPr lang="ru-RU" dirty="0" smtClean="0"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a typeface="Times New Roman"/>
              </a:rPr>
              <a:t>Тепловой эффект химической реакции  зависит только от начального и конечного состояния веществ и не зависит от промежуточных стадий процесса.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ea typeface="Times New Roman"/>
              </a:rPr>
              <a:t>1 следствие</a:t>
            </a:r>
            <a:r>
              <a:rPr lang="ru-RU" u="sng" dirty="0" smtClean="0"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  <a:buNone/>
            </a:pPr>
            <a:r>
              <a:rPr lang="ru-RU" b="1" dirty="0" smtClean="0">
                <a:ea typeface="Times New Roman"/>
              </a:rPr>
              <a:t>	тепловой эффект реакции равен сумме </a:t>
            </a:r>
            <a:r>
              <a:rPr lang="ru-RU" b="1" dirty="0" err="1" smtClean="0">
                <a:ea typeface="Times New Roman"/>
              </a:rPr>
              <a:t>теплот</a:t>
            </a:r>
            <a:r>
              <a:rPr lang="ru-RU" b="1" dirty="0" smtClean="0">
                <a:ea typeface="Times New Roman"/>
              </a:rPr>
              <a:t> образования продуктов реакции за вычетом сумм </a:t>
            </a:r>
            <a:r>
              <a:rPr lang="ru-RU" b="1" dirty="0" err="1" smtClean="0">
                <a:ea typeface="Times New Roman"/>
              </a:rPr>
              <a:t>теплот</a:t>
            </a:r>
            <a:r>
              <a:rPr lang="ru-RU" b="1" dirty="0" smtClean="0">
                <a:ea typeface="Times New Roman"/>
              </a:rPr>
              <a:t> образования исходных веществ (с учетом коэффициентов)</a:t>
            </a:r>
          </a:p>
          <a:p>
            <a:pPr algn="just">
              <a:spcAft>
                <a:spcPts val="0"/>
              </a:spcAft>
              <a:buNone/>
            </a:pPr>
            <a:endParaRPr lang="ru-RU" dirty="0" smtClean="0">
              <a:ea typeface="Times New Roman"/>
            </a:endParaRPr>
          </a:p>
          <a:p>
            <a:r>
              <a:rPr lang="ru-RU" dirty="0" smtClean="0">
                <a:ea typeface="Times New Roman"/>
                <a:cs typeface="Times New Roman"/>
                <a:sym typeface="Symbol"/>
              </a:rPr>
              <a:t></a:t>
            </a:r>
            <a:r>
              <a:rPr lang="ru-RU" dirty="0" err="1" smtClean="0">
                <a:ea typeface="Times New Roman"/>
              </a:rPr>
              <a:t>Нх.р.=</a:t>
            </a:r>
            <a:r>
              <a:rPr lang="ru-RU" dirty="0" err="1" smtClean="0">
                <a:ea typeface="Times New Roman"/>
                <a:cs typeface="Times New Roman"/>
                <a:sym typeface="Symbol"/>
              </a:rPr>
              <a:t></a:t>
            </a:r>
            <a:r>
              <a:rPr lang="ru-RU" dirty="0" err="1" smtClean="0">
                <a:ea typeface="Times New Roman"/>
              </a:rPr>
              <a:t>Нобр.прод.-</a:t>
            </a:r>
            <a:r>
              <a:rPr lang="ru-RU" dirty="0" err="1" smtClean="0">
                <a:ea typeface="Times New Roman"/>
                <a:cs typeface="Times New Roman"/>
                <a:sym typeface="Symbol"/>
              </a:rPr>
              <a:t></a:t>
            </a:r>
            <a:r>
              <a:rPr lang="ru-RU" dirty="0" err="1" smtClean="0">
                <a:ea typeface="Times New Roman"/>
              </a:rPr>
              <a:t>Нобр</a:t>
            </a:r>
            <a:r>
              <a:rPr lang="ru-RU" dirty="0" smtClean="0">
                <a:ea typeface="Times New Roman"/>
              </a:rPr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8358214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ea typeface="Times New Roman"/>
              </a:rPr>
              <a:t>2 следствие</a:t>
            </a:r>
            <a:r>
              <a:rPr lang="ru-RU" u="sng" dirty="0" smtClean="0">
                <a:ea typeface="Times New Roman"/>
              </a:rPr>
              <a:t> </a:t>
            </a:r>
            <a:r>
              <a:rPr lang="ru-RU" dirty="0" smtClean="0">
                <a:ea typeface="Times New Roman"/>
              </a:rPr>
              <a:t>(для горючих   веществ): </a:t>
            </a:r>
            <a:br>
              <a:rPr lang="ru-RU" dirty="0" smtClean="0"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ea typeface="Times New Roman"/>
              </a:rPr>
              <a:t>тепловой эффект химической реакции равен сумме </a:t>
            </a:r>
            <a:r>
              <a:rPr lang="ru-RU" b="1" dirty="0" err="1" smtClean="0">
                <a:ea typeface="Times New Roman"/>
              </a:rPr>
              <a:t>теплот</a:t>
            </a:r>
            <a:r>
              <a:rPr lang="ru-RU" b="1" dirty="0" smtClean="0">
                <a:ea typeface="Times New Roman"/>
              </a:rPr>
              <a:t> сгорания исходных веществ за вычетом суммы </a:t>
            </a:r>
            <a:r>
              <a:rPr lang="ru-RU" b="1" dirty="0" err="1" smtClean="0">
                <a:ea typeface="Times New Roman"/>
              </a:rPr>
              <a:t>теплот</a:t>
            </a:r>
            <a:r>
              <a:rPr lang="ru-RU" b="1" dirty="0" smtClean="0">
                <a:ea typeface="Times New Roman"/>
              </a:rPr>
              <a:t> сгорания продуктов реакции (с учетом коэффициентов)</a:t>
            </a:r>
          </a:p>
          <a:p>
            <a:pPr algn="just">
              <a:spcAft>
                <a:spcPts val="0"/>
              </a:spcAft>
            </a:pPr>
            <a:endParaRPr lang="ru-RU" dirty="0" smtClean="0">
              <a:ea typeface="Times New Roman"/>
            </a:endParaRPr>
          </a:p>
          <a:p>
            <a:r>
              <a:rPr lang="ru-RU" dirty="0" smtClean="0">
                <a:ea typeface="Times New Roman"/>
                <a:cs typeface="Times New Roman"/>
                <a:sym typeface="Symbol"/>
              </a:rPr>
              <a:t></a:t>
            </a:r>
            <a:r>
              <a:rPr lang="ru-RU" dirty="0" err="1" smtClean="0">
                <a:ea typeface="Times New Roman"/>
              </a:rPr>
              <a:t>Нх.р</a:t>
            </a:r>
            <a:r>
              <a:rPr lang="ru-RU" dirty="0" smtClean="0">
                <a:ea typeface="Times New Roman"/>
              </a:rPr>
              <a:t>. </a:t>
            </a:r>
            <a:r>
              <a:rPr lang="ru-RU" dirty="0" err="1" smtClean="0">
                <a:ea typeface="Times New Roman"/>
              </a:rPr>
              <a:t>=</a:t>
            </a:r>
            <a:r>
              <a:rPr lang="ru-RU" dirty="0" err="1" smtClean="0">
                <a:ea typeface="Times New Roman"/>
                <a:cs typeface="Times New Roman"/>
                <a:sym typeface="Symbol"/>
              </a:rPr>
              <a:t></a:t>
            </a:r>
            <a:r>
              <a:rPr lang="ru-RU" dirty="0" err="1" smtClean="0">
                <a:ea typeface="Times New Roman"/>
              </a:rPr>
              <a:t>Нсгор</a:t>
            </a:r>
            <a:r>
              <a:rPr lang="ru-RU" dirty="0" smtClean="0">
                <a:ea typeface="Times New Roman"/>
              </a:rPr>
              <a:t>. </a:t>
            </a:r>
            <a:r>
              <a:rPr lang="ru-RU" dirty="0" err="1" smtClean="0">
                <a:ea typeface="Times New Roman"/>
              </a:rPr>
              <a:t>исх</a:t>
            </a:r>
            <a:r>
              <a:rPr lang="ru-RU" dirty="0" smtClean="0">
                <a:ea typeface="Times New Roman"/>
              </a:rPr>
              <a:t> -</a:t>
            </a:r>
            <a:r>
              <a:rPr lang="ru-RU" dirty="0" smtClean="0">
                <a:ea typeface="Times New Roman"/>
                <a:cs typeface="Times New Roman"/>
                <a:sym typeface="Symbol"/>
              </a:rPr>
              <a:t></a:t>
            </a:r>
            <a:r>
              <a:rPr lang="ru-RU" dirty="0" err="1" smtClean="0">
                <a:ea typeface="Times New Roman"/>
              </a:rPr>
              <a:t>Нсгор</a:t>
            </a:r>
            <a:r>
              <a:rPr lang="ru-RU" dirty="0" smtClean="0">
                <a:ea typeface="Times New Roman"/>
              </a:rPr>
              <a:t>. </a:t>
            </a:r>
            <a:r>
              <a:rPr lang="ru-RU" dirty="0" err="1" smtClean="0">
                <a:ea typeface="Times New Roman"/>
              </a:rPr>
              <a:t>конеч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следствие: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Энтальпия реакции равна разности сумм энергий связей </a:t>
            </a:r>
            <a:r>
              <a:rPr lang="ru-RU" dirty="0" err="1" smtClean="0"/>
              <a:t>E</a:t>
            </a:r>
            <a:r>
              <a:rPr lang="ru-RU" baseline="-25000" dirty="0" err="1" smtClean="0"/>
              <a:t>св</a:t>
            </a:r>
            <a:r>
              <a:rPr lang="ru-RU" dirty="0" smtClean="0"/>
              <a:t> исходных и конечных реагентов с учетом их стехиометрических коэффициентов.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447800"/>
            <a:ext cx="8358214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В ходе химической реакции энергия затрачивается на разрушение связей в исходных веществах (</a:t>
            </a:r>
            <a:r>
              <a:rPr lang="ru-RU" dirty="0" err="1" smtClean="0"/>
              <a:t>ΣE</a:t>
            </a:r>
            <a:r>
              <a:rPr lang="ru-RU" baseline="-25000" dirty="0" err="1" smtClean="0"/>
              <a:t>исх</a:t>
            </a:r>
            <a:r>
              <a:rPr lang="ru-RU" dirty="0" smtClean="0"/>
              <a:t>) и выделяется при </a:t>
            </a:r>
            <a:r>
              <a:rPr lang="ru-RU" dirty="0" err="1" smtClean="0"/>
              <a:t>образованиии</a:t>
            </a:r>
            <a:r>
              <a:rPr lang="ru-RU" dirty="0" smtClean="0"/>
              <a:t> продуктов реакции (–</a:t>
            </a:r>
            <a:r>
              <a:rPr lang="ru-RU" dirty="0" err="1" smtClean="0"/>
              <a:t>ΣE</a:t>
            </a:r>
            <a:r>
              <a:rPr lang="ru-RU" baseline="-25000" dirty="0" err="1" smtClean="0"/>
              <a:t>прод</a:t>
            </a:r>
            <a:r>
              <a:rPr lang="ru-RU" dirty="0" smtClean="0"/>
              <a:t>). </a:t>
            </a:r>
          </a:p>
          <a:p>
            <a:pPr>
              <a:buNone/>
            </a:pPr>
            <a:r>
              <a:rPr lang="ru-RU" dirty="0" smtClean="0"/>
              <a:t>Отсюда ΔH</a:t>
            </a:r>
            <a:r>
              <a:rPr lang="ru-RU" baseline="30000" dirty="0" smtClean="0"/>
              <a:t>°</a:t>
            </a:r>
            <a:r>
              <a:rPr lang="ru-RU" dirty="0" smtClean="0"/>
              <a:t> = </a:t>
            </a:r>
            <a:r>
              <a:rPr lang="ru-RU" dirty="0" err="1" smtClean="0"/>
              <a:t>ΣE</a:t>
            </a:r>
            <a:r>
              <a:rPr lang="ru-RU" baseline="-25000" dirty="0" err="1" smtClean="0"/>
              <a:t>исх</a:t>
            </a:r>
            <a:r>
              <a:rPr lang="ru-RU" dirty="0" smtClean="0"/>
              <a:t> – </a:t>
            </a:r>
            <a:r>
              <a:rPr lang="ru-RU" dirty="0" err="1" smtClean="0"/>
              <a:t>ΣE</a:t>
            </a:r>
            <a:r>
              <a:rPr lang="ru-RU" baseline="-25000" dirty="0" err="1" smtClean="0"/>
              <a:t>прод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закон Гесса позволяет обращаться с термохимическими уравнениями как с алгебраическими, т. е. складывать и вычитать их, если термодинамические функции относятся к одинаковым условиям.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Например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85540"/>
            <a:ext cx="7858148" cy="153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4000504"/>
            <a:ext cx="77867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Диоксид углерода можно получить прямым синтезом из простых веществ (I) или в две стадии через промежуточный продукт (II). Энтальпия первого пути равна сумме энтальпий отдельных стадий второго пути</a:t>
            </a:r>
            <a:endParaRPr lang="ru-RU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261</TotalTime>
  <Words>619</Words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Закон Гесса </vt:lpstr>
      <vt:lpstr>ГЕСС, ГЕРМАН ИВАНОВИЧ </vt:lpstr>
      <vt:lpstr>Закон Гесса </vt:lpstr>
      <vt:lpstr>1 следствие </vt:lpstr>
      <vt:lpstr>2 следствие (для горючих   веществ):  </vt:lpstr>
      <vt:lpstr>3 следствие:</vt:lpstr>
      <vt:lpstr>Слайд 7</vt:lpstr>
      <vt:lpstr>Слайд 8</vt:lpstr>
      <vt:lpstr>Например</vt:lpstr>
      <vt:lpstr>Энтальпийная диаграмма C + O2</vt:lpstr>
      <vt:lpstr>ЗАДАЧА 1. Рассчитайте тепловой эффект реакции:</vt:lpstr>
      <vt:lpstr>ЗАДАЧА 2.</vt:lpstr>
      <vt:lpstr>ЗАДАЧА 3.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Гесса</dc:title>
  <cp:lastModifiedBy>Елена</cp:lastModifiedBy>
  <cp:revision>30</cp:revision>
  <dcterms:modified xsi:type="dcterms:W3CDTF">2011-11-17T20:27:24Z</dcterms:modified>
</cp:coreProperties>
</file>