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9" r:id="rId3"/>
    <p:sldId id="262" r:id="rId4"/>
    <p:sldId id="257" r:id="rId5"/>
    <p:sldId id="260" r:id="rId6"/>
    <p:sldId id="264" r:id="rId7"/>
    <p:sldId id="263" r:id="rId8"/>
    <p:sldId id="275" r:id="rId9"/>
    <p:sldId id="258" r:id="rId10"/>
    <p:sldId id="265" r:id="rId11"/>
    <p:sldId id="266" r:id="rId12"/>
    <p:sldId id="277" r:id="rId13"/>
    <p:sldId id="269" r:id="rId14"/>
    <p:sldId id="267" r:id="rId15"/>
    <p:sldId id="272" r:id="rId16"/>
    <p:sldId id="268" r:id="rId17"/>
    <p:sldId id="270" r:id="rId18"/>
    <p:sldId id="271" r:id="rId19"/>
    <p:sldId id="276" r:id="rId20"/>
    <p:sldId id="273" r:id="rId21"/>
    <p:sldId id="274" r:id="rId22"/>
    <p:sldId id="282" r:id="rId23"/>
    <p:sldId id="281"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17.04.2013</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17.04.2013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17.04.2013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17.04.2013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17.04.2013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17.04.2013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17.04.2013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17.04.2013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17.04.2013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17.04.2013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17.04.2013</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17.04.2013</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учитель года\картинка\67нглора.jpeg"/>
          <p:cNvPicPr>
            <a:picLocks noChangeAspect="1" noChangeArrowheads="1"/>
          </p:cNvPicPr>
          <p:nvPr/>
        </p:nvPicPr>
        <p:blipFill>
          <a:blip r:embed="rId2" cstate="print"/>
          <a:srcRect/>
          <a:stretch>
            <a:fillRect/>
          </a:stretch>
        </p:blipFill>
        <p:spPr bwMode="auto">
          <a:xfrm>
            <a:off x="4355976" y="1484784"/>
            <a:ext cx="4438030" cy="2088232"/>
          </a:xfrm>
          <a:prstGeom prst="rect">
            <a:avLst/>
          </a:prstGeom>
          <a:noFill/>
        </p:spPr>
      </p:pic>
      <p:cxnSp>
        <p:nvCxnSpPr>
          <p:cNvPr id="8" name="Прямая со стрелкой 7"/>
          <p:cNvCxnSpPr/>
          <p:nvPr/>
        </p:nvCxnSpPr>
        <p:spPr>
          <a:xfrm>
            <a:off x="9612560" y="404664"/>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ctrTitle"/>
          </p:nvPr>
        </p:nvSpPr>
        <p:spPr>
          <a:xfrm>
            <a:off x="714348" y="260649"/>
            <a:ext cx="7743852" cy="1152127"/>
          </a:xfrm>
        </p:spPr>
        <p:txBody>
          <a:bodyPr>
            <a:normAutofit/>
          </a:bodyPr>
          <a:lstStyle/>
          <a:p>
            <a:pPr algn="ctr"/>
            <a:r>
              <a:rPr lang="ru-RU" sz="1600" b="1" dirty="0" smtClean="0"/>
              <a:t>МУНИЦИПАЛЬНОЕ ОБРАЗОВАТЕЛЬНОЕ УЧРЕЖДЕНИЕ </a:t>
            </a:r>
            <a:br>
              <a:rPr lang="ru-RU" sz="1600" b="1" dirty="0" smtClean="0"/>
            </a:br>
            <a:r>
              <a:rPr lang="ru-RU" sz="1600" b="1" dirty="0" smtClean="0"/>
              <a:t>СРЕДНЯЯ ОБЩЕОБРАЗОВАТЕЛЬНАЯ ШКОЛА № 20 </a:t>
            </a:r>
            <a:br>
              <a:rPr lang="ru-RU" sz="1600" b="1" dirty="0" smtClean="0"/>
            </a:br>
            <a:r>
              <a:rPr lang="ru-RU" sz="1600" b="1" dirty="0" smtClean="0"/>
              <a:t>С УГЛУБЛЕННЫМ ИЗУЧЕНИЕМ ОТДЕЛЬНЫХ ПРЕДМЕТОВ </a:t>
            </a:r>
            <a:br>
              <a:rPr lang="ru-RU" sz="1600" b="1" dirty="0" smtClean="0"/>
            </a:br>
            <a:r>
              <a:rPr lang="ru-RU" sz="1600" b="1" dirty="0" smtClean="0"/>
              <a:t>КРАСНООКТЯБРЬСКОГО РАЙОНА г. ВОЛГОГРАДА</a:t>
            </a:r>
            <a:endParaRPr lang="ru-RU" sz="1600" b="1" dirty="0"/>
          </a:p>
        </p:txBody>
      </p:sp>
      <p:sp>
        <p:nvSpPr>
          <p:cNvPr id="3" name="Подзаголовок 2"/>
          <p:cNvSpPr>
            <a:spLocks noGrp="1"/>
          </p:cNvSpPr>
          <p:nvPr>
            <p:ph type="subTitle" idx="1"/>
          </p:nvPr>
        </p:nvSpPr>
        <p:spPr>
          <a:xfrm>
            <a:off x="251520" y="2564904"/>
            <a:ext cx="5904656" cy="2160240"/>
          </a:xfrm>
          <a:solidFill>
            <a:schemeClr val="accent6">
              <a:lumMod val="60000"/>
              <a:lumOff val="40000"/>
            </a:schemeClr>
          </a:solidFill>
          <a:effectLst>
            <a:glow rad="228600">
              <a:schemeClr val="accent2">
                <a:satMod val="175000"/>
                <a:alpha val="40000"/>
              </a:schemeClr>
            </a:glow>
            <a:innerShdw blurRad="63500" dist="50800" dir="2700000">
              <a:prstClr val="black">
                <a:alpha val="50000"/>
              </a:prstClr>
            </a:innerShdw>
          </a:effectLst>
          <a:scene3d>
            <a:camera prst="perspectiveRelaxed"/>
            <a:lightRig rig="threePt" dir="t"/>
          </a:scene3d>
          <a:sp3d>
            <a:bevelT w="152400" h="50800" prst="softRound"/>
          </a:sp3d>
        </p:spPr>
        <p:txBody>
          <a:bodyPr>
            <a:normAutofit lnSpcReduction="10000"/>
          </a:bodyPr>
          <a:lstStyle/>
          <a:p>
            <a:endParaRPr lang="ru-RU" sz="2000" dirty="0" smtClean="0">
              <a:solidFill>
                <a:srgbClr val="FF0000"/>
              </a:solidFill>
            </a:endParaRPr>
          </a:p>
          <a:p>
            <a:pPr algn="ctr"/>
            <a:endParaRPr lang="ru-RU" b="1" dirty="0" smtClean="0">
              <a:solidFill>
                <a:srgbClr val="FF0000"/>
              </a:solidFill>
            </a:endParaRPr>
          </a:p>
          <a:p>
            <a:pPr algn="ctr"/>
            <a:r>
              <a:rPr lang="ru-RU" sz="4800" b="1" dirty="0" smtClean="0">
                <a:solidFill>
                  <a:schemeClr val="bg2">
                    <a:lumMod val="50000"/>
                  </a:schemeClr>
                </a:solidFill>
                <a:latin typeface="Monotype Corsiva" pitchFamily="66" charset="0"/>
                <a:cs typeface="Aharoni" pitchFamily="2" charset="-79"/>
              </a:rPr>
              <a:t>ОЛИМПИЙСКИЕ ИГРЫ</a:t>
            </a:r>
            <a:endParaRPr lang="ru-RU" sz="4800" b="1" dirty="0">
              <a:solidFill>
                <a:schemeClr val="bg2">
                  <a:lumMod val="50000"/>
                </a:schemeClr>
              </a:solidFill>
              <a:latin typeface="Monotype Corsiva" pitchFamily="66" charset="0"/>
              <a:cs typeface="Aharoni" pitchFamily="2" charset="-79"/>
            </a:endParaRPr>
          </a:p>
        </p:txBody>
      </p:sp>
      <p:sp>
        <p:nvSpPr>
          <p:cNvPr id="4" name="TextBox 3"/>
          <p:cNvSpPr txBox="1"/>
          <p:nvPr/>
        </p:nvSpPr>
        <p:spPr>
          <a:xfrm>
            <a:off x="1928794" y="4857760"/>
            <a:ext cx="5214974" cy="369332"/>
          </a:xfrm>
          <a:prstGeom prst="rect">
            <a:avLst/>
          </a:prstGeom>
          <a:noFill/>
        </p:spPr>
        <p:txBody>
          <a:bodyPr wrap="square" rtlCol="0">
            <a:spAutoFit/>
          </a:bodyPr>
          <a:lstStyle/>
          <a:p>
            <a:endParaRPr lang="ru-RU"/>
          </a:p>
        </p:txBody>
      </p:sp>
      <p:sp>
        <p:nvSpPr>
          <p:cNvPr id="5" name="Горизонтальный свиток 4"/>
          <p:cNvSpPr/>
          <p:nvPr/>
        </p:nvSpPr>
        <p:spPr>
          <a:xfrm>
            <a:off x="2915816" y="4500570"/>
            <a:ext cx="5688632" cy="2168790"/>
          </a:xfrm>
          <a:prstGeom prst="horizontalScroll">
            <a:avLst/>
          </a:prstGeom>
          <a:solidFill>
            <a:schemeClr val="accent1">
              <a:lumMod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solidFill>
                  <a:schemeClr val="bg2">
                    <a:lumMod val="50000"/>
                  </a:schemeClr>
                </a:solidFill>
              </a:rPr>
              <a:t>Обучающиеся 8 Б класса: Андреева В. </a:t>
            </a:r>
            <a:r>
              <a:rPr lang="ru-RU" dirty="0" err="1" smtClean="0">
                <a:solidFill>
                  <a:schemeClr val="bg2">
                    <a:lumMod val="50000"/>
                  </a:schemeClr>
                </a:solidFill>
              </a:rPr>
              <a:t>Варнавская</a:t>
            </a:r>
            <a:r>
              <a:rPr lang="ru-RU" dirty="0" smtClean="0">
                <a:solidFill>
                  <a:schemeClr val="bg2">
                    <a:lumMod val="50000"/>
                  </a:schemeClr>
                </a:solidFill>
              </a:rPr>
              <a:t> А., Пертая И., </a:t>
            </a:r>
            <a:r>
              <a:rPr lang="ru-RU" dirty="0" err="1" smtClean="0">
                <a:solidFill>
                  <a:schemeClr val="bg2">
                    <a:lumMod val="50000"/>
                  </a:schemeClr>
                </a:solidFill>
              </a:rPr>
              <a:t>Ратушняк</a:t>
            </a:r>
            <a:r>
              <a:rPr lang="ru-RU" dirty="0" smtClean="0">
                <a:solidFill>
                  <a:schemeClr val="bg2">
                    <a:lumMod val="50000"/>
                  </a:schemeClr>
                </a:solidFill>
              </a:rPr>
              <a:t> А., Савченко Д., Самарский И., </a:t>
            </a:r>
            <a:r>
              <a:rPr lang="ru-RU" dirty="0" err="1" smtClean="0">
                <a:solidFill>
                  <a:schemeClr val="bg2">
                    <a:lumMod val="50000"/>
                  </a:schemeClr>
                </a:solidFill>
              </a:rPr>
              <a:t>Сдвижкова</a:t>
            </a:r>
            <a:r>
              <a:rPr lang="ru-RU" dirty="0" smtClean="0">
                <a:solidFill>
                  <a:schemeClr val="bg2">
                    <a:lumMod val="50000"/>
                  </a:schemeClr>
                </a:solidFill>
              </a:rPr>
              <a:t> А., </a:t>
            </a:r>
          </a:p>
          <a:p>
            <a:pPr algn="ctr"/>
            <a:r>
              <a:rPr lang="ru-RU" dirty="0" smtClean="0">
                <a:solidFill>
                  <a:schemeClr val="bg2">
                    <a:lumMod val="50000"/>
                  </a:schemeClr>
                </a:solidFill>
              </a:rPr>
              <a:t>Учитель </a:t>
            </a:r>
            <a:r>
              <a:rPr lang="ru-RU" dirty="0" err="1" smtClean="0">
                <a:solidFill>
                  <a:schemeClr val="bg2">
                    <a:lumMod val="50000"/>
                  </a:schemeClr>
                </a:solidFill>
              </a:rPr>
              <a:t>Крицкая</a:t>
            </a:r>
            <a:r>
              <a:rPr lang="ru-RU" dirty="0" smtClean="0">
                <a:solidFill>
                  <a:schemeClr val="bg2">
                    <a:lumMod val="50000"/>
                  </a:schemeClr>
                </a:solidFill>
              </a:rPr>
              <a:t> С.П.</a:t>
            </a:r>
            <a:endParaRPr lang="ru-RU" dirty="0">
              <a:solidFill>
                <a:schemeClr val="bg2">
                  <a:lumMod val="50000"/>
                </a:schemeClr>
              </a:solidFill>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fr-CA" dirty="0" smtClean="0"/>
              <a:t>Une devise:</a:t>
            </a:r>
          </a:p>
          <a:p>
            <a:endParaRPr lang="fr-CA" dirty="0" smtClean="0"/>
          </a:p>
          <a:p>
            <a:pPr>
              <a:buNone/>
            </a:pPr>
            <a:r>
              <a:rPr lang="fr-CA" dirty="0" smtClean="0"/>
              <a:t>« Citius,altius,fortius »</a:t>
            </a:r>
          </a:p>
          <a:p>
            <a:pPr>
              <a:buNone/>
            </a:pPr>
            <a:endParaRPr lang="fr-CA" dirty="0" smtClean="0"/>
          </a:p>
          <a:p>
            <a:pPr>
              <a:buNone/>
            </a:pPr>
            <a:r>
              <a:rPr lang="fr-CA" dirty="0" smtClean="0"/>
              <a:t>« Plus vite,plus haut, plus fort »</a:t>
            </a:r>
            <a:endParaRPr lang="ru-RU" dirty="0"/>
          </a:p>
        </p:txBody>
      </p:sp>
      <p:sp>
        <p:nvSpPr>
          <p:cNvPr id="2" name="Заголовок 1"/>
          <p:cNvSpPr>
            <a:spLocks noGrp="1"/>
          </p:cNvSpPr>
          <p:nvPr>
            <p:ph type="title"/>
          </p:nvPr>
        </p:nvSpPr>
        <p:spPr/>
        <p:txBody>
          <a:bodyPr/>
          <a:lstStyle/>
          <a:p>
            <a:r>
              <a:rPr lang="fr-CA" dirty="0" smtClean="0"/>
              <a:t>Coubertin a choisi</a:t>
            </a:r>
            <a:endParaRPr lang="ru-RU" dirty="0"/>
          </a:p>
        </p:txBody>
      </p:sp>
      <p:pic>
        <p:nvPicPr>
          <p:cNvPr id="4" name="Picture 4"/>
          <p:cNvPicPr>
            <a:picLocks noChangeAspect="1" noChangeArrowheads="1"/>
          </p:cNvPicPr>
          <p:nvPr/>
        </p:nvPicPr>
        <p:blipFill>
          <a:blip r:embed="rId2" cstate="print"/>
          <a:srcRect/>
          <a:stretch>
            <a:fillRect/>
          </a:stretch>
        </p:blipFill>
        <p:spPr bwMode="auto">
          <a:xfrm rot="20525433">
            <a:off x="4844417" y="3471839"/>
            <a:ext cx="3981611" cy="26954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876"/>
            <a:ext cx="8229600" cy="2435415"/>
          </a:xfrm>
        </p:spPr>
        <p:txBody>
          <a:bodyPr/>
          <a:lstStyle/>
          <a:p>
            <a:pPr>
              <a:buNone/>
            </a:pPr>
            <a:r>
              <a:rPr lang="fr-CA" dirty="0" smtClean="0"/>
              <a:t> Le drapeau olympique </a:t>
            </a:r>
          </a:p>
          <a:p>
            <a:pPr>
              <a:buNone/>
            </a:pPr>
            <a:endParaRPr lang="fr-CA" dirty="0" smtClean="0"/>
          </a:p>
          <a:p>
            <a:pPr>
              <a:buNone/>
            </a:pPr>
            <a:r>
              <a:rPr lang="fr-CA" dirty="0" smtClean="0"/>
              <a:t>C’est un drapeau blanc avec cinq anneaux entrelacés, symbolisant l’unité des athlètes du monde entier.</a:t>
            </a:r>
            <a:endParaRPr lang="ru-RU" dirty="0"/>
          </a:p>
        </p:txBody>
      </p:sp>
      <p:sp>
        <p:nvSpPr>
          <p:cNvPr id="2" name="Заголовок 1"/>
          <p:cNvSpPr>
            <a:spLocks noGrp="1"/>
          </p:cNvSpPr>
          <p:nvPr>
            <p:ph type="title"/>
          </p:nvPr>
        </p:nvSpPr>
        <p:spPr>
          <a:xfrm>
            <a:off x="457200" y="274638"/>
            <a:ext cx="8229600" cy="3154362"/>
          </a:xfrm>
        </p:spPr>
        <p:txBody>
          <a:bodyPr/>
          <a:lstStyle/>
          <a:p>
            <a:endParaRPr lang="ru-RU" dirty="0"/>
          </a:p>
        </p:txBody>
      </p:sp>
      <p:pic>
        <p:nvPicPr>
          <p:cNvPr id="4" name="Picture 2" descr="F:\учитель года\эмблемы\d.jpg"/>
          <p:cNvPicPr>
            <a:picLocks noChangeAspect="1" noChangeArrowheads="1"/>
          </p:cNvPicPr>
          <p:nvPr/>
        </p:nvPicPr>
        <p:blipFill>
          <a:blip r:embed="rId2" cstate="print"/>
          <a:srcRect/>
          <a:stretch>
            <a:fillRect/>
          </a:stretch>
        </p:blipFill>
        <p:spPr bwMode="auto">
          <a:xfrm>
            <a:off x="500034" y="285728"/>
            <a:ext cx="6072229" cy="328614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fr-CA" dirty="0" smtClean="0"/>
              <a:t>La flamme olympique</a:t>
            </a:r>
            <a:endParaRPr lang="ru-RU" dirty="0"/>
          </a:p>
        </p:txBody>
      </p:sp>
      <p:sp>
        <p:nvSpPr>
          <p:cNvPr id="4" name="Текст 3"/>
          <p:cNvSpPr>
            <a:spLocks noGrp="1"/>
          </p:cNvSpPr>
          <p:nvPr>
            <p:ph type="body" idx="1"/>
          </p:nvPr>
        </p:nvSpPr>
        <p:spPr/>
        <p:txBody>
          <a:bodyPr/>
          <a:lstStyle/>
          <a:p>
            <a:endParaRPr lang="ru-RU"/>
          </a:p>
        </p:txBody>
      </p:sp>
      <p:sp>
        <p:nvSpPr>
          <p:cNvPr id="6" name="Текст 5"/>
          <p:cNvSpPr>
            <a:spLocks noGrp="1"/>
          </p:cNvSpPr>
          <p:nvPr>
            <p:ph type="body" sz="half" idx="3"/>
          </p:nvPr>
        </p:nvSpPr>
        <p:spPr/>
        <p:txBody>
          <a:bodyPr/>
          <a:lstStyle/>
          <a:p>
            <a:endParaRPr lang="ru-RU"/>
          </a:p>
        </p:txBody>
      </p:sp>
      <p:sp>
        <p:nvSpPr>
          <p:cNvPr id="5" name="Содержимое 4"/>
          <p:cNvSpPr>
            <a:spLocks noGrp="1"/>
          </p:cNvSpPr>
          <p:nvPr>
            <p:ph sz="quarter" idx="2"/>
          </p:nvPr>
        </p:nvSpPr>
        <p:spPr>
          <a:xfrm>
            <a:off x="323528" y="1444294"/>
            <a:ext cx="4104456" cy="3941763"/>
          </a:xfrm>
        </p:spPr>
        <p:txBody>
          <a:bodyPr>
            <a:normAutofit/>
          </a:bodyPr>
          <a:lstStyle/>
          <a:p>
            <a:pPr>
              <a:buNone/>
            </a:pPr>
            <a:r>
              <a:rPr lang="fr-CA" dirty="0" smtClean="0"/>
              <a:t>  Une immense flamme brûle à Olympie. Tous les quatre ans, elle est portée par des relayeurs depuis Olympie jusqu’à la ville qui organise les jeux. Elle arrive toujours juste au moment de la cérémonie d’ouverture.</a:t>
            </a:r>
            <a:endParaRPr lang="ru-RU" dirty="0"/>
          </a:p>
        </p:txBody>
      </p:sp>
      <p:pic>
        <p:nvPicPr>
          <p:cNvPr id="8" name="Picture 2"/>
          <p:cNvPicPr>
            <a:picLocks noGrp="1" noChangeAspect="1" noChangeArrowheads="1"/>
          </p:cNvPicPr>
          <p:nvPr>
            <p:ph sz="quarter" idx="4"/>
          </p:nvPr>
        </p:nvPicPr>
        <p:blipFill>
          <a:blip r:embed="rId2" cstate="print"/>
          <a:srcRect/>
          <a:stretch>
            <a:fillRect/>
          </a:stretch>
        </p:blipFill>
        <p:spPr bwMode="auto">
          <a:xfrm>
            <a:off x="4283968" y="1412776"/>
            <a:ext cx="4680520" cy="40719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148064" y="1481328"/>
            <a:ext cx="3538736" cy="4525963"/>
          </a:xfrm>
        </p:spPr>
        <p:txBody>
          <a:bodyPr>
            <a:normAutofit fontScale="92500"/>
          </a:bodyPr>
          <a:lstStyle/>
          <a:p>
            <a:r>
              <a:rPr lang="fr-CA" dirty="0" smtClean="0"/>
              <a:t>Les premiers Jeux Olympiques modernes ont eu lieu en 1896 à Athènes pour souligner la succession des traditions.</a:t>
            </a:r>
          </a:p>
          <a:p>
            <a:r>
              <a:rPr lang="fr-CA" dirty="0" smtClean="0"/>
              <a:t>241 athlètes de 14 nations ont pris part à ces Jeux.</a:t>
            </a:r>
          </a:p>
        </p:txBody>
      </p:sp>
      <p:sp>
        <p:nvSpPr>
          <p:cNvPr id="3" name="Заголовок 2"/>
          <p:cNvSpPr>
            <a:spLocks noGrp="1"/>
          </p:cNvSpPr>
          <p:nvPr>
            <p:ph type="title"/>
          </p:nvPr>
        </p:nvSpPr>
        <p:spPr/>
        <p:txBody>
          <a:bodyPr/>
          <a:lstStyle/>
          <a:p>
            <a:endParaRPr lang="ru-RU" dirty="0"/>
          </a:p>
        </p:txBody>
      </p:sp>
      <p:pic>
        <p:nvPicPr>
          <p:cNvPr id="4" name="Picture 2"/>
          <p:cNvPicPr>
            <a:picLocks noChangeAspect="1" noChangeArrowheads="1"/>
          </p:cNvPicPr>
          <p:nvPr/>
        </p:nvPicPr>
        <p:blipFill>
          <a:blip r:embed="rId2" cstate="print"/>
          <a:srcRect/>
          <a:stretch>
            <a:fillRect/>
          </a:stretch>
        </p:blipFill>
        <p:spPr bwMode="auto">
          <a:xfrm>
            <a:off x="179513" y="260648"/>
            <a:ext cx="4824536" cy="56166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sz="half" idx="1"/>
          </p:nvPr>
        </p:nvSpPr>
        <p:spPr/>
        <p:txBody>
          <a:bodyPr>
            <a:normAutofit/>
          </a:bodyPr>
          <a:lstStyle/>
          <a:p>
            <a:endParaRPr lang="fr-CA" dirty="0" smtClean="0"/>
          </a:p>
          <a:p>
            <a:pPr>
              <a:buNone/>
            </a:pPr>
            <a:r>
              <a:rPr lang="fr-CA" sz="1800" dirty="0" smtClean="0"/>
              <a:t>    </a:t>
            </a:r>
          </a:p>
          <a:p>
            <a:pPr>
              <a:buNone/>
            </a:pPr>
            <a:endParaRPr lang="fr-CA" sz="1800" dirty="0" smtClean="0"/>
          </a:p>
          <a:p>
            <a:pPr>
              <a:buNone/>
            </a:pPr>
            <a:endParaRPr lang="fr-CA" sz="1800" dirty="0" smtClean="0"/>
          </a:p>
          <a:p>
            <a:pPr>
              <a:buNone/>
            </a:pPr>
            <a:r>
              <a:rPr lang="fr-CA" sz="1800" dirty="0" smtClean="0"/>
              <a:t>   Plus de 13 000 athlètes concourent pendant les Jeux olympiques d’été et d’hiver, dans 33 sports différents et près de 400 compétions</a:t>
            </a:r>
            <a:r>
              <a:rPr lang="fr-CA" dirty="0" smtClean="0"/>
              <a:t>.</a:t>
            </a:r>
            <a:endParaRPr lang="ru-RU" dirty="0"/>
          </a:p>
        </p:txBody>
      </p:sp>
      <p:sp>
        <p:nvSpPr>
          <p:cNvPr id="6" name="Содержимое 5"/>
          <p:cNvSpPr>
            <a:spLocks noGrp="1"/>
          </p:cNvSpPr>
          <p:nvPr>
            <p:ph sz="half" idx="2"/>
          </p:nvPr>
        </p:nvSpPr>
        <p:spPr/>
        <p:txBody>
          <a:bodyPr>
            <a:normAutofit/>
          </a:bodyPr>
          <a:lstStyle/>
          <a:p>
            <a:endParaRPr lang="ru-RU" dirty="0"/>
          </a:p>
        </p:txBody>
      </p:sp>
      <p:sp>
        <p:nvSpPr>
          <p:cNvPr id="5" name="Заголовок 4"/>
          <p:cNvSpPr>
            <a:spLocks noGrp="1"/>
          </p:cNvSpPr>
          <p:nvPr>
            <p:ph type="title"/>
          </p:nvPr>
        </p:nvSpPr>
        <p:spPr/>
        <p:txBody>
          <a:bodyPr/>
          <a:lstStyle/>
          <a:p>
            <a:endParaRPr lang="ru-RU" dirty="0"/>
          </a:p>
        </p:txBody>
      </p:sp>
      <p:pic>
        <p:nvPicPr>
          <p:cNvPr id="7" name="Picture 2"/>
          <p:cNvPicPr>
            <a:picLocks noChangeAspect="1" noChangeArrowheads="1"/>
          </p:cNvPicPr>
          <p:nvPr/>
        </p:nvPicPr>
        <p:blipFill>
          <a:blip r:embed="rId2" cstate="print"/>
          <a:srcRect/>
          <a:stretch>
            <a:fillRect/>
          </a:stretch>
        </p:blipFill>
        <p:spPr bwMode="auto">
          <a:xfrm rot="-621493">
            <a:off x="4239892" y="1007627"/>
            <a:ext cx="4537543" cy="50672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5364088" y="836712"/>
            <a:ext cx="3322712" cy="5760640"/>
          </a:xfrm>
        </p:spPr>
        <p:txBody>
          <a:bodyPr>
            <a:normAutofit fontScale="92500" lnSpcReduction="10000"/>
          </a:bodyPr>
          <a:lstStyle/>
          <a:p>
            <a:r>
              <a:rPr lang="fr-CA" dirty="0" smtClean="0"/>
              <a:t>Contrairement aux Jeux antiques, le programme olympique moderne est beaucoup moins stable. Chaque édition des jeux apporte ainsi son lot de nouveautés, nouvelles disciplines et nouvelles catégories.</a:t>
            </a:r>
            <a:endParaRPr lang="ru-RU" dirty="0"/>
          </a:p>
        </p:txBody>
      </p:sp>
      <p:sp>
        <p:nvSpPr>
          <p:cNvPr id="5" name="Заголовок 4"/>
          <p:cNvSpPr>
            <a:spLocks noGrp="1"/>
          </p:cNvSpPr>
          <p:nvPr>
            <p:ph type="title"/>
          </p:nvPr>
        </p:nvSpPr>
        <p:spPr/>
        <p:txBody>
          <a:bodyPr/>
          <a:lstStyle/>
          <a:p>
            <a:endParaRPr lang="ru-RU" dirty="0"/>
          </a:p>
        </p:txBody>
      </p:sp>
      <p:pic>
        <p:nvPicPr>
          <p:cNvPr id="4" name="Picture 5"/>
          <p:cNvPicPr>
            <a:picLocks noChangeAspect="1" noChangeArrowheads="1"/>
          </p:cNvPicPr>
          <p:nvPr/>
        </p:nvPicPr>
        <p:blipFill>
          <a:blip r:embed="rId2" cstate="print">
            <a:extLst>
              <a:ext uri="{28A0092B-C50C-407E-A947-70E740481C1C}">
                <a14:useLocalDpi xmlns="" xmlns:a14="http://schemas.microsoft.com/office/drawing/2010/main" xmlns:lc="http://schemas.openxmlformats.org/drawingml/2006/lockedCanvas" val="0"/>
              </a:ext>
            </a:extLst>
          </a:blip>
          <a:srcRect/>
          <a:stretch>
            <a:fillRect/>
          </a:stretch>
        </p:blipFill>
        <p:spPr bwMode="auto">
          <a:xfrm>
            <a:off x="179513" y="260649"/>
            <a:ext cx="5112568" cy="5112568"/>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extLst>
              <a:ext uri="{28A0092B-C50C-407E-A947-70E740481C1C}">
                <a14:useLocalDpi xmlns:lc="http://schemas.openxmlformats.org/drawingml/2006/lockedCanvas" xmlns:a14="http://schemas.microsoft.com/office/drawing/2010/main" xmlns="" val="0"/>
              </a:ext>
            </a:extLst>
          </a:blip>
          <a:srcRect/>
          <a:stretch>
            <a:fillRect/>
          </a:stretch>
        </p:blipFill>
        <p:spPr bwMode="auto">
          <a:xfrm>
            <a:off x="4357686" y="1500174"/>
            <a:ext cx="4357718" cy="5072099"/>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pic>
      <p:pic>
        <p:nvPicPr>
          <p:cNvPr id="3" name="Picture 2"/>
          <p:cNvPicPr>
            <a:picLocks noChangeAspect="1" noChangeArrowheads="1"/>
          </p:cNvPicPr>
          <p:nvPr/>
        </p:nvPicPr>
        <p:blipFill>
          <a:blip r:embed="rId3" cstate="print"/>
          <a:srcRect/>
          <a:stretch>
            <a:fillRect/>
          </a:stretch>
        </p:blipFill>
        <p:spPr bwMode="auto">
          <a:xfrm>
            <a:off x="428596" y="285728"/>
            <a:ext cx="3714775" cy="4829197"/>
          </a:xfrm>
          <a:prstGeom prst="rect">
            <a:avLst/>
          </a:prstGeom>
          <a:noFill/>
          <a:ln w="9525">
            <a:noFill/>
            <a:miter lim="800000"/>
            <a:headEnd/>
            <a:tailEnd/>
          </a:ln>
        </p:spPr>
      </p:pic>
      <p:sp>
        <p:nvSpPr>
          <p:cNvPr id="5" name="TextBox 4"/>
          <p:cNvSpPr txBox="1"/>
          <p:nvPr/>
        </p:nvSpPr>
        <p:spPr>
          <a:xfrm>
            <a:off x="4286249" y="500042"/>
            <a:ext cx="4429156" cy="400110"/>
          </a:xfrm>
          <a:prstGeom prst="rect">
            <a:avLst/>
          </a:prstGeom>
          <a:solidFill>
            <a:schemeClr val="accent2">
              <a:lumMod val="20000"/>
              <a:lumOff val="80000"/>
            </a:schemeClr>
          </a:solidFill>
        </p:spPr>
        <p:txBody>
          <a:bodyPr wrap="square" rtlCol="0">
            <a:spAutoFit/>
          </a:bodyPr>
          <a:lstStyle/>
          <a:p>
            <a:pPr algn="ctr"/>
            <a:r>
              <a:rPr lang="fr-CA" sz="2000" dirty="0" smtClean="0">
                <a:solidFill>
                  <a:schemeClr val="accent5"/>
                </a:solidFill>
              </a:rPr>
              <a:t>Les médailles olympiques</a:t>
            </a:r>
            <a:endParaRPr lang="ru-RU" sz="2000" dirty="0">
              <a:solidFill>
                <a:schemeClr val="accent5"/>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55554"/>
          </a:xfrm>
        </p:spPr>
        <p:txBody>
          <a:bodyPr>
            <a:normAutofit fontScale="90000"/>
          </a:bodyPr>
          <a:lstStyle/>
          <a:p>
            <a:endParaRPr lang="ru-RU" dirty="0"/>
          </a:p>
        </p:txBody>
      </p:sp>
      <p:sp>
        <p:nvSpPr>
          <p:cNvPr id="3" name="Текст 2"/>
          <p:cNvSpPr>
            <a:spLocks noGrp="1"/>
          </p:cNvSpPr>
          <p:nvPr>
            <p:ph type="body" idx="1"/>
          </p:nvPr>
        </p:nvSpPr>
        <p:spPr/>
        <p:txBody>
          <a:bodyPr/>
          <a:lstStyle/>
          <a:p>
            <a:endParaRPr lang="ru-RU"/>
          </a:p>
        </p:txBody>
      </p:sp>
      <p:sp>
        <p:nvSpPr>
          <p:cNvPr id="4" name="Содержимое 3"/>
          <p:cNvSpPr>
            <a:spLocks noGrp="1"/>
          </p:cNvSpPr>
          <p:nvPr>
            <p:ph sz="quarter" idx="2"/>
          </p:nvPr>
        </p:nvSpPr>
        <p:spPr>
          <a:xfrm>
            <a:off x="457200" y="571480"/>
            <a:ext cx="4040188" cy="4814577"/>
          </a:xfrm>
        </p:spPr>
        <p:txBody>
          <a:bodyPr/>
          <a:lstStyle/>
          <a:p>
            <a:r>
              <a:rPr lang="fr-CA" dirty="0" smtClean="0"/>
              <a:t>La Russie a adéré au mouvement olympique en 1952. Dès ce temps-là elle a gagné beaucoup de médailles d’or, d’ argent et de bronze.</a:t>
            </a:r>
            <a:endParaRPr lang="ru-RU" dirty="0"/>
          </a:p>
        </p:txBody>
      </p:sp>
      <p:sp>
        <p:nvSpPr>
          <p:cNvPr id="5" name="Текст 4"/>
          <p:cNvSpPr>
            <a:spLocks noGrp="1"/>
          </p:cNvSpPr>
          <p:nvPr>
            <p:ph type="body" sz="half" idx="3"/>
          </p:nvPr>
        </p:nvSpPr>
        <p:spPr/>
        <p:txBody>
          <a:bodyPr/>
          <a:lstStyle/>
          <a:p>
            <a:endParaRPr lang="ru-RU"/>
          </a:p>
        </p:txBody>
      </p:sp>
      <p:sp>
        <p:nvSpPr>
          <p:cNvPr id="6" name="Содержимое 5"/>
          <p:cNvSpPr>
            <a:spLocks noGrp="1"/>
          </p:cNvSpPr>
          <p:nvPr>
            <p:ph sz="quarter" idx="4"/>
          </p:nvPr>
        </p:nvSpPr>
        <p:spPr>
          <a:xfrm>
            <a:off x="5429256" y="1071546"/>
            <a:ext cx="3257544" cy="4314511"/>
          </a:xfrm>
        </p:spPr>
        <p:txBody>
          <a:bodyPr/>
          <a:lstStyle/>
          <a:p>
            <a:r>
              <a:rPr lang="fr-CA" dirty="0" smtClean="0"/>
              <a:t>En 1980 Moscou a été la capitale des XXIIe Jeux Olimpiques.</a:t>
            </a:r>
            <a:endParaRPr lang="ru-RU" dirty="0"/>
          </a:p>
        </p:txBody>
      </p:sp>
      <p:pic>
        <p:nvPicPr>
          <p:cNvPr id="7" name="Picture 8"/>
          <p:cNvPicPr>
            <a:picLocks noChangeAspect="1" noChangeArrowheads="1"/>
          </p:cNvPicPr>
          <p:nvPr/>
        </p:nvPicPr>
        <p:blipFill>
          <a:blip r:embed="rId2" cstate="print"/>
          <a:srcRect/>
          <a:stretch>
            <a:fillRect/>
          </a:stretch>
        </p:blipFill>
        <p:spPr bwMode="auto">
          <a:xfrm>
            <a:off x="5500694" y="2643182"/>
            <a:ext cx="3286148" cy="4000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722376" y="357166"/>
            <a:ext cx="7772400" cy="1285884"/>
          </a:xfrm>
        </p:spPr>
        <p:txBody>
          <a:bodyPr/>
          <a:lstStyle/>
          <a:p>
            <a:endParaRPr lang="ru-RU" dirty="0"/>
          </a:p>
        </p:txBody>
      </p:sp>
      <p:sp>
        <p:nvSpPr>
          <p:cNvPr id="8" name="Текст 7"/>
          <p:cNvSpPr>
            <a:spLocks noGrp="1"/>
          </p:cNvSpPr>
          <p:nvPr>
            <p:ph type="body" idx="1"/>
          </p:nvPr>
        </p:nvSpPr>
        <p:spPr>
          <a:xfrm>
            <a:off x="2571736" y="3140968"/>
            <a:ext cx="5922977" cy="3528392"/>
          </a:xfrm>
        </p:spPr>
        <p:txBody>
          <a:bodyPr>
            <a:normAutofit fontScale="92500"/>
          </a:bodyPr>
          <a:lstStyle/>
          <a:p>
            <a:pPr algn="just"/>
            <a:r>
              <a:rPr lang="fr-CA" dirty="0" smtClean="0"/>
              <a:t>Maintenant 200 délégations représentent les pays du monde.</a:t>
            </a:r>
          </a:p>
          <a:p>
            <a:pPr algn="just"/>
            <a:r>
              <a:rPr lang="fr-CA" dirty="0" smtClean="0"/>
              <a:t>C’est désormais l’un des événement les plus médiatisés.</a:t>
            </a:r>
          </a:p>
          <a:p>
            <a:pPr algn="just"/>
            <a:r>
              <a:rPr lang="fr-CA" dirty="0" smtClean="0"/>
              <a:t>Les villes hôtes profitent en effet des Jeux pour s’équiper en transports en commun et autres équipements sportifs, notamment. </a:t>
            </a:r>
          </a:p>
          <a:p>
            <a:pPr algn="just"/>
            <a:r>
              <a:rPr lang="fr-CA" dirty="0" smtClean="0"/>
              <a:t>A titre d’exemple, le budjet estimé des Jeux de Londre en 2012 est de 9 milliards de livres sterling.</a:t>
            </a:r>
          </a:p>
          <a:p>
            <a:endParaRPr lang="ru-RU" dirty="0"/>
          </a:p>
        </p:txBody>
      </p:sp>
      <p:pic>
        <p:nvPicPr>
          <p:cNvPr id="4" name="Picture 2" descr="F:\учитель года\картинка\церемония\i.jpeg"/>
          <p:cNvPicPr>
            <a:picLocks noChangeAspect="1" noChangeArrowheads="1"/>
          </p:cNvPicPr>
          <p:nvPr/>
        </p:nvPicPr>
        <p:blipFill>
          <a:blip r:embed="rId2" cstate="print"/>
          <a:srcRect/>
          <a:stretch>
            <a:fillRect/>
          </a:stretch>
        </p:blipFill>
        <p:spPr bwMode="auto">
          <a:xfrm>
            <a:off x="251520" y="188640"/>
            <a:ext cx="4536504" cy="288032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5" name="Содержимое 4"/>
          <p:cNvSpPr>
            <a:spLocks noGrp="1"/>
          </p:cNvSpPr>
          <p:nvPr>
            <p:ph sz="half" idx="1"/>
          </p:nvPr>
        </p:nvSpPr>
        <p:spPr/>
        <p:txBody>
          <a:bodyPr/>
          <a:lstStyle/>
          <a:p>
            <a:pPr>
              <a:buNone/>
            </a:pPr>
            <a:r>
              <a:rPr lang="fr-CA" dirty="0" smtClean="0"/>
              <a:t>Les jeux sont équipés de la dernière technologie – les résultats de l’ordinateur et la caméra suivante, maintenant déterminé a quelques millièmes de segonde,les athlètes et leurs résultats dépendent en grande partie de l’équipemant technique.</a:t>
            </a:r>
            <a:endParaRPr lang="ru-RU" dirty="0"/>
          </a:p>
        </p:txBody>
      </p:sp>
      <p:sp>
        <p:nvSpPr>
          <p:cNvPr id="6" name="Текст 5"/>
          <p:cNvSpPr>
            <a:spLocks noGrp="1"/>
          </p:cNvSpPr>
          <p:nvPr>
            <p:ph type="body" idx="2"/>
          </p:nvPr>
        </p:nvSpPr>
        <p:spPr/>
        <p:txBody>
          <a:bodyPr/>
          <a:lstStyle/>
          <a:p>
            <a:endParaRPr lang="ru-RU" dirty="0"/>
          </a:p>
        </p:txBody>
      </p:sp>
      <p:pic>
        <p:nvPicPr>
          <p:cNvPr id="7" name="Picture 3"/>
          <p:cNvPicPr>
            <a:picLocks noChangeAspect="1" noChangeArrowheads="1"/>
          </p:cNvPicPr>
          <p:nvPr/>
        </p:nvPicPr>
        <p:blipFill>
          <a:blip r:embed="rId2" cstate="print"/>
          <a:srcRect/>
          <a:stretch>
            <a:fillRect/>
          </a:stretch>
        </p:blipFill>
        <p:spPr bwMode="auto">
          <a:xfrm>
            <a:off x="4000496" y="3714752"/>
            <a:ext cx="4714908" cy="28575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solidFill>
            <a:schemeClr val="accent4">
              <a:lumMod val="20000"/>
              <a:lumOff val="80000"/>
            </a:schemeClr>
          </a:solidFill>
        </p:spPr>
        <p:txBody>
          <a:bodyPr/>
          <a:lstStyle/>
          <a:p>
            <a:endParaRPr lang="fr-CA" dirty="0" smtClean="0">
              <a:solidFill>
                <a:srgbClr val="FFC000"/>
              </a:solidFill>
            </a:endParaRPr>
          </a:p>
          <a:p>
            <a:r>
              <a:rPr lang="fr-CA" dirty="0" smtClean="0">
                <a:solidFill>
                  <a:srgbClr val="FFC000"/>
                </a:solidFill>
              </a:rPr>
              <a:t>1. Les Jeux de L’Antiquité.</a:t>
            </a:r>
          </a:p>
          <a:p>
            <a:r>
              <a:rPr lang="fr-CA" dirty="0" smtClean="0">
                <a:solidFill>
                  <a:srgbClr val="FFC000"/>
                </a:solidFill>
              </a:rPr>
              <a:t>2. Pierre de Coubertin.</a:t>
            </a:r>
          </a:p>
          <a:p>
            <a:r>
              <a:rPr lang="fr-CA" dirty="0" smtClean="0">
                <a:solidFill>
                  <a:srgbClr val="FFC000"/>
                </a:solidFill>
              </a:rPr>
              <a:t>3. La devise et le drapeau.</a:t>
            </a:r>
            <a:endParaRPr lang="ru-RU" dirty="0" smtClean="0">
              <a:solidFill>
                <a:srgbClr val="FFC000"/>
              </a:solidFill>
            </a:endParaRPr>
          </a:p>
          <a:p>
            <a:r>
              <a:rPr lang="ru-RU" dirty="0" smtClean="0">
                <a:solidFill>
                  <a:srgbClr val="FFC000"/>
                </a:solidFill>
              </a:rPr>
              <a:t>4. </a:t>
            </a:r>
            <a:r>
              <a:rPr lang="fr-CA" dirty="0" smtClean="0">
                <a:solidFill>
                  <a:srgbClr val="FFC000"/>
                </a:solidFill>
              </a:rPr>
              <a:t>La flamme olympique.  </a:t>
            </a:r>
          </a:p>
          <a:p>
            <a:r>
              <a:rPr lang="fr-CA" dirty="0" smtClean="0">
                <a:solidFill>
                  <a:srgbClr val="FFC000"/>
                </a:solidFill>
              </a:rPr>
              <a:t>5. Les Jeux d’ aujourd’hui.</a:t>
            </a:r>
          </a:p>
          <a:p>
            <a:r>
              <a:rPr lang="fr-CA" dirty="0" smtClean="0">
                <a:solidFill>
                  <a:srgbClr val="FFC000"/>
                </a:solidFill>
              </a:rPr>
              <a:t>6. Les Jeux paralympiques.</a:t>
            </a:r>
          </a:p>
          <a:p>
            <a:r>
              <a:rPr lang="fr-CA" dirty="0" smtClean="0">
                <a:solidFill>
                  <a:srgbClr val="FFC000"/>
                </a:solidFill>
              </a:rPr>
              <a:t>7. Les Jeux  de la jeunesse.</a:t>
            </a:r>
          </a:p>
          <a:p>
            <a:r>
              <a:rPr lang="fr-CA" dirty="0" smtClean="0">
                <a:solidFill>
                  <a:srgbClr val="FFC000"/>
                </a:solidFill>
              </a:rPr>
              <a:t>8. Les Jeux de 2014.</a:t>
            </a:r>
            <a:endParaRPr lang="ru-RU" dirty="0"/>
          </a:p>
        </p:txBody>
      </p:sp>
      <p:sp>
        <p:nvSpPr>
          <p:cNvPr id="2" name="Заголовок 1"/>
          <p:cNvSpPr>
            <a:spLocks noGrp="1"/>
          </p:cNvSpPr>
          <p:nvPr>
            <p:ph type="title"/>
          </p:nvPr>
        </p:nvSpPr>
        <p:spPr>
          <a:xfrm>
            <a:off x="467544" y="404664"/>
            <a:ext cx="8229600" cy="1143000"/>
          </a:xfrm>
          <a:solidFill>
            <a:schemeClr val="bg2">
              <a:lumMod val="50000"/>
            </a:schemeClr>
          </a:solidFill>
        </p:spPr>
        <p:txBody>
          <a:bodyPr/>
          <a:lstStyle/>
          <a:p>
            <a:pPr algn="ctr"/>
            <a:r>
              <a:rPr lang="fr-CA" dirty="0" smtClean="0">
                <a:solidFill>
                  <a:schemeClr val="accent2">
                    <a:lumMod val="75000"/>
                  </a:schemeClr>
                </a:solidFill>
              </a:rPr>
              <a:t>LES JEUX OLYMPIQUES</a:t>
            </a:r>
            <a:endParaRPr lang="ru-RU" dirty="0">
              <a:solidFill>
                <a:schemeClr val="accent2">
                  <a:lumMod val="75000"/>
                </a:schemeClr>
              </a:solidFill>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p:txBody>
          <a:bodyPr/>
          <a:lstStyle/>
          <a:p>
            <a:r>
              <a:rPr lang="fr-CA" dirty="0" smtClean="0"/>
              <a:t>Aux Jeux olympiques d’été de 1960 à Rome, Guttman réunit 400 athlètes pour concourir dans les « jeux olympiques parallèles » et devinrent les premiers Jeux paralympiques.</a:t>
            </a:r>
            <a:endParaRPr lang="ru-RU" dirty="0"/>
          </a:p>
        </p:txBody>
      </p:sp>
      <p:sp>
        <p:nvSpPr>
          <p:cNvPr id="4" name="Заголовок 3"/>
          <p:cNvSpPr>
            <a:spLocks noGrp="1"/>
          </p:cNvSpPr>
          <p:nvPr>
            <p:ph type="title"/>
          </p:nvPr>
        </p:nvSpPr>
        <p:spPr/>
        <p:txBody>
          <a:bodyPr/>
          <a:lstStyle/>
          <a:p>
            <a:r>
              <a:rPr lang="fr-CA" dirty="0" smtClean="0"/>
              <a:t>Jeux paralympiques</a:t>
            </a:r>
            <a:endParaRPr lang="ru-RU" dirty="0"/>
          </a:p>
        </p:txBody>
      </p:sp>
      <p:pic>
        <p:nvPicPr>
          <p:cNvPr id="6" name="Picture 2" descr="C:\Users\Лиза_\Pictures\Paraolimpic_01.jpg"/>
          <p:cNvPicPr>
            <a:picLocks noGrp="1" noChangeAspect="1" noChangeArrowheads="1"/>
          </p:cNvPicPr>
          <p:nvPr/>
        </p:nvPicPr>
        <p:blipFill>
          <a:blip r:embed="rId2" cstate="print"/>
          <a:srcRect/>
          <a:stretch>
            <a:fillRect/>
          </a:stretch>
        </p:blipFill>
        <p:spPr bwMode="auto">
          <a:xfrm>
            <a:off x="3275856" y="3356992"/>
            <a:ext cx="5328591" cy="32403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196753"/>
            <a:ext cx="8291264" cy="3096344"/>
          </a:xfrm>
        </p:spPr>
        <p:txBody>
          <a:bodyPr>
            <a:normAutofit/>
          </a:bodyPr>
          <a:lstStyle/>
          <a:p>
            <a:r>
              <a:rPr lang="fr-CA" dirty="0" smtClean="0"/>
              <a:t>A partit de 2010, les Jeux olympiques accueillent les Jeux olympiques de la jeunesse (JOJ), où les athlètes ont entre 14 et 18 ans. Les JOJ sont créés par Jacques Rogge, président du CIO, en 2001.</a:t>
            </a:r>
          </a:p>
          <a:p>
            <a:r>
              <a:rPr lang="fr-CA" dirty="0" smtClean="0"/>
              <a:t>Ces jeux durent moins longtemps que les Jeux traditionnels. </a:t>
            </a:r>
            <a:endParaRPr lang="ru-RU" dirty="0"/>
          </a:p>
        </p:txBody>
      </p:sp>
      <p:sp>
        <p:nvSpPr>
          <p:cNvPr id="3" name="Заголовок 2"/>
          <p:cNvSpPr>
            <a:spLocks noGrp="1"/>
          </p:cNvSpPr>
          <p:nvPr>
            <p:ph type="title"/>
          </p:nvPr>
        </p:nvSpPr>
        <p:spPr>
          <a:xfrm>
            <a:off x="428596" y="214290"/>
            <a:ext cx="8229600" cy="982462"/>
          </a:xfrm>
        </p:spPr>
        <p:txBody>
          <a:bodyPr/>
          <a:lstStyle/>
          <a:p>
            <a:r>
              <a:rPr lang="fr-CA" dirty="0" smtClean="0"/>
              <a:t>Jeux olympiques de la jeunesse</a:t>
            </a:r>
            <a:endParaRPr lang="ru-RU" dirty="0"/>
          </a:p>
        </p:txBody>
      </p:sp>
      <p:pic>
        <p:nvPicPr>
          <p:cNvPr id="4" name="Picture 4"/>
          <p:cNvPicPr>
            <a:picLocks noChangeAspect="1" noChangeArrowheads="1"/>
          </p:cNvPicPr>
          <p:nvPr/>
        </p:nvPicPr>
        <p:blipFill>
          <a:blip r:embed="rId2" cstate="print"/>
          <a:srcRect/>
          <a:stretch>
            <a:fillRect/>
          </a:stretch>
        </p:blipFill>
        <p:spPr bwMode="auto">
          <a:xfrm>
            <a:off x="3995936" y="3933056"/>
            <a:ext cx="4896544" cy="2808312"/>
          </a:xfrm>
          <a:prstGeom prst="rect">
            <a:avLst/>
          </a:prstGeom>
          <a:noFill/>
          <a:ln w="127000" algn="ctr">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763688" y="3861048"/>
            <a:ext cx="6465912" cy="2653755"/>
          </a:xfrm>
        </p:spPr>
        <p:txBody>
          <a:bodyPr/>
          <a:lstStyle/>
          <a:p>
            <a:pPr algn="just">
              <a:buNone/>
            </a:pPr>
            <a:endParaRPr lang="fr-CA" dirty="0" smtClean="0"/>
          </a:p>
          <a:p>
            <a:pPr algn="just">
              <a:buNone/>
            </a:pPr>
            <a:r>
              <a:rPr lang="fr-CA" dirty="0" smtClean="0"/>
              <a:t>En 2014 notre pays recevra les Jeux Olympiques d’hiver à Sochi.</a:t>
            </a:r>
          </a:p>
          <a:p>
            <a:pPr>
              <a:buNone/>
            </a:pPr>
            <a:endParaRPr lang="fr-CA" dirty="0" smtClean="0"/>
          </a:p>
          <a:p>
            <a:pPr algn="ctr">
              <a:buNone/>
            </a:pPr>
            <a:endParaRPr lang="ru-RU" b="1" dirty="0">
              <a:solidFill>
                <a:srgbClr val="FF0000"/>
              </a:solidFill>
            </a:endParaRPr>
          </a:p>
        </p:txBody>
      </p:sp>
      <p:sp>
        <p:nvSpPr>
          <p:cNvPr id="3" name="Заголовок 2"/>
          <p:cNvSpPr>
            <a:spLocks noGrp="1"/>
          </p:cNvSpPr>
          <p:nvPr>
            <p:ph type="title"/>
          </p:nvPr>
        </p:nvSpPr>
        <p:spPr/>
        <p:txBody>
          <a:bodyPr/>
          <a:lstStyle/>
          <a:p>
            <a:endParaRPr lang="ru-RU" dirty="0"/>
          </a:p>
        </p:txBody>
      </p:sp>
      <p:pic>
        <p:nvPicPr>
          <p:cNvPr id="4" name="Picture 2" descr="C:\Users\1\Pictures\ьаоа.jpg"/>
          <p:cNvPicPr>
            <a:picLocks noChangeAspect="1" noChangeArrowheads="1"/>
          </p:cNvPicPr>
          <p:nvPr/>
        </p:nvPicPr>
        <p:blipFill>
          <a:blip r:embed="rId2" cstate="print"/>
          <a:srcRect/>
          <a:stretch>
            <a:fillRect/>
          </a:stretch>
        </p:blipFill>
        <p:spPr bwMode="auto">
          <a:xfrm>
            <a:off x="539552" y="332657"/>
            <a:ext cx="4752528"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dirty="0"/>
          </a:p>
        </p:txBody>
      </p:sp>
      <p:pic>
        <p:nvPicPr>
          <p:cNvPr id="4" name="Picture 3" descr="C:\Users\1\Pictures\i.jpg"/>
          <p:cNvPicPr>
            <a:picLocks noChangeAspect="1" noChangeArrowheads="1"/>
          </p:cNvPicPr>
          <p:nvPr/>
        </p:nvPicPr>
        <p:blipFill>
          <a:blip r:embed="rId2" cstate="print"/>
          <a:srcRect/>
          <a:stretch>
            <a:fillRect/>
          </a:stretch>
        </p:blipFill>
        <p:spPr bwMode="auto">
          <a:xfrm>
            <a:off x="251521" y="188640"/>
            <a:ext cx="2520279" cy="2016225"/>
          </a:xfrm>
          <a:prstGeom prst="rect">
            <a:avLst/>
          </a:prstGeom>
          <a:noFill/>
          <a:ln w="9525">
            <a:noFill/>
            <a:miter lim="800000"/>
            <a:headEnd/>
            <a:tailEnd/>
          </a:ln>
        </p:spPr>
      </p:pic>
      <p:pic>
        <p:nvPicPr>
          <p:cNvPr id="5" name="Picture 2" descr="http://ncontent.life.ru/media/2/news/2011/02/52299/400-1.jpg"/>
          <p:cNvPicPr>
            <a:picLocks noGrp="1" noChangeAspect="1" noChangeArrowheads="1"/>
          </p:cNvPicPr>
          <p:nvPr>
            <p:ph idx="1"/>
          </p:nvPr>
        </p:nvPicPr>
        <p:blipFill>
          <a:blip r:embed="rId3" cstate="print">
            <a:extLst>
              <a:ext uri="{28A0092B-C50C-407E-A947-70E740481C1C}">
                <a14:useLocalDpi xmlns="" xmlns:a14="http://schemas.microsoft.com/office/drawing/2010/main" xmlns:lc="http://schemas.openxmlformats.org/drawingml/2006/lockedCanvas" val="0"/>
              </a:ext>
            </a:extLst>
          </a:blip>
          <a:srcRect/>
          <a:stretch>
            <a:fillRect/>
          </a:stretch>
        </p:blipFill>
        <p:spPr bwMode="auto">
          <a:xfrm>
            <a:off x="2667000" y="2672556"/>
            <a:ext cx="6081464" cy="3636764"/>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pic>
      <p:sp>
        <p:nvSpPr>
          <p:cNvPr id="6" name="TextBox 5"/>
          <p:cNvSpPr txBox="1"/>
          <p:nvPr/>
        </p:nvSpPr>
        <p:spPr>
          <a:xfrm>
            <a:off x="2987824" y="332656"/>
            <a:ext cx="5760641" cy="1754326"/>
          </a:xfrm>
          <a:prstGeom prst="rect">
            <a:avLst/>
          </a:prstGeom>
          <a:noFill/>
        </p:spPr>
        <p:txBody>
          <a:bodyPr wrap="square" rtlCol="0">
            <a:spAutoFit/>
          </a:bodyPr>
          <a:lstStyle/>
          <a:p>
            <a:r>
              <a:rPr lang="fr-CA" dirty="0" smtClean="0"/>
              <a:t>Les talismans des Jeux représentent les pays, les moeurs, la nature. Les talismans de Sochi 2014 sont le lapin, l’ours blanc et le léopard.</a:t>
            </a:r>
          </a:p>
          <a:p>
            <a:r>
              <a:rPr lang="fr-CA" dirty="0" smtClean="0"/>
              <a:t>Ils symbolisent les principes olympiques: l’amitié, la bonne lutte, l’aspiration pour la perfection.</a:t>
            </a:r>
          </a:p>
          <a:p>
            <a:endParaRPr lang="ru-RU" dirty="0"/>
          </a:p>
        </p:txBody>
      </p:sp>
      <p:sp>
        <p:nvSpPr>
          <p:cNvPr id="7" name="Прямоугольник 6"/>
          <p:cNvSpPr/>
          <p:nvPr/>
        </p:nvSpPr>
        <p:spPr>
          <a:xfrm>
            <a:off x="3256576" y="1916832"/>
            <a:ext cx="5275864" cy="523220"/>
          </a:xfrm>
          <a:prstGeom prst="rect">
            <a:avLst/>
          </a:prstGeom>
        </p:spPr>
        <p:txBody>
          <a:bodyPr wrap="square">
            <a:spAutoFit/>
          </a:bodyPr>
          <a:lstStyle/>
          <a:p>
            <a:pPr algn="ctr">
              <a:buNone/>
            </a:pPr>
            <a:r>
              <a:rPr lang="fr-CA" sz="2800" b="1" dirty="0" smtClean="0">
                <a:solidFill>
                  <a:srgbClr val="FF0000"/>
                </a:solidFill>
              </a:rPr>
              <a:t>Soyez </a:t>
            </a:r>
            <a:r>
              <a:rPr lang="fr-CA" sz="2800" b="1" smtClean="0">
                <a:solidFill>
                  <a:srgbClr val="FF0000"/>
                </a:solidFill>
              </a:rPr>
              <a:t>les </a:t>
            </a:r>
            <a:r>
              <a:rPr lang="fr-CA" sz="2800" b="1" smtClean="0">
                <a:solidFill>
                  <a:srgbClr val="FF0000"/>
                </a:solidFill>
              </a:rPr>
              <a:t>bienvenus</a:t>
            </a:r>
            <a:r>
              <a:rPr lang="fr-CA" sz="2800" b="1" dirty="0" smtClean="0">
                <a:solidFill>
                  <a:srgbClr val="FF0000"/>
                </a:solidFill>
              </a:rPr>
              <a:t>!</a:t>
            </a:r>
            <a:endParaRPr lang="ru-RU" sz="2800" b="1"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85728"/>
            <a:ext cx="8186766" cy="2571768"/>
          </a:xfrm>
        </p:spPr>
        <p:txBody>
          <a:bodyPr>
            <a:normAutofit fontScale="92500" lnSpcReduction="10000"/>
          </a:bodyPr>
          <a:lstStyle/>
          <a:p>
            <a:pPr algn="just"/>
            <a:r>
              <a:rPr lang="fr-CA" dirty="0" smtClean="0"/>
              <a:t>Les Jeux Olympiques sont un événement international, regroupant les sports d’été et d’hiver, auquel des milliers d’athlètes participent.</a:t>
            </a:r>
          </a:p>
          <a:p>
            <a:pPr algn="just"/>
            <a:r>
              <a:rPr lang="fr-CA" dirty="0" smtClean="0"/>
              <a:t>Les Jeux se tiennent  tous les quatre ans, les années paires, en alternant Jeux Ol</a:t>
            </a:r>
            <a:r>
              <a:rPr lang="ru-RU" dirty="0" smtClean="0"/>
              <a:t>у</a:t>
            </a:r>
            <a:r>
              <a:rPr lang="fr-CA" dirty="0" smtClean="0"/>
              <a:t>mpiques d’été et Jeux Olympiques d’hiver. </a:t>
            </a:r>
            <a:endParaRPr lang="ru-RU" dirty="0"/>
          </a:p>
        </p:txBody>
      </p:sp>
      <p:sp>
        <p:nvSpPr>
          <p:cNvPr id="2" name="Заголовок 1"/>
          <p:cNvSpPr>
            <a:spLocks noGrp="1"/>
          </p:cNvSpPr>
          <p:nvPr>
            <p:ph type="title"/>
          </p:nvPr>
        </p:nvSpPr>
        <p:spPr/>
        <p:txBody>
          <a:bodyPr/>
          <a:lstStyle/>
          <a:p>
            <a:endParaRPr lang="ru-RU" dirty="0"/>
          </a:p>
        </p:txBody>
      </p:sp>
      <p:pic>
        <p:nvPicPr>
          <p:cNvPr id="4" name="Picture 3"/>
          <p:cNvPicPr>
            <a:picLocks noChangeAspect="1" noChangeArrowheads="1"/>
          </p:cNvPicPr>
          <p:nvPr/>
        </p:nvPicPr>
        <p:blipFill>
          <a:blip r:embed="rId2" cstate="print"/>
          <a:srcRect/>
          <a:stretch>
            <a:fillRect/>
          </a:stretch>
        </p:blipFill>
        <p:spPr bwMode="auto">
          <a:xfrm>
            <a:off x="5286380" y="2928934"/>
            <a:ext cx="3500462" cy="3643337"/>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endParaRPr lang="ru-RU"/>
          </a:p>
        </p:txBody>
      </p:sp>
      <p:sp>
        <p:nvSpPr>
          <p:cNvPr id="2" name="Заголовок 1"/>
          <p:cNvSpPr>
            <a:spLocks noGrp="1"/>
          </p:cNvSpPr>
          <p:nvPr>
            <p:ph type="title"/>
          </p:nvPr>
        </p:nvSpPr>
        <p:spPr/>
        <p:txBody>
          <a:bodyPr/>
          <a:lstStyle/>
          <a:p>
            <a:r>
              <a:rPr lang="fr-CA" dirty="0" smtClean="0"/>
              <a:t>Les Jeux d’antiquité</a:t>
            </a:r>
            <a:endParaRPr lang="ru-RU" dirty="0"/>
          </a:p>
        </p:txBody>
      </p:sp>
      <p:pic>
        <p:nvPicPr>
          <p:cNvPr id="1026" name="Picture 2"/>
          <p:cNvPicPr>
            <a:picLocks noChangeAspect="1" noChangeArrowheads="1"/>
          </p:cNvPicPr>
          <p:nvPr/>
        </p:nvPicPr>
        <p:blipFill>
          <a:blip r:embed="rId2" cstate="print"/>
          <a:srcRect/>
          <a:stretch>
            <a:fillRect/>
          </a:stretch>
        </p:blipFill>
        <p:spPr bwMode="auto">
          <a:xfrm>
            <a:off x="357158" y="1643050"/>
            <a:ext cx="8327703" cy="4548207"/>
          </a:xfrm>
          <a:prstGeom prst="rect">
            <a:avLst/>
          </a:prstGeom>
          <a:noFill/>
          <a:ln w="9525">
            <a:noFill/>
            <a:miter lim="800000"/>
            <a:headEnd/>
            <a:tailEnd/>
          </a:ln>
          <a:effectLst/>
        </p:spPr>
      </p:pic>
      <p:sp>
        <p:nvSpPr>
          <p:cNvPr id="5" name="Заголовок 1"/>
          <p:cNvSpPr txBox="1">
            <a:spLocks/>
          </p:cNvSpPr>
          <p:nvPr/>
        </p:nvSpPr>
        <p:spPr>
          <a:xfrm>
            <a:off x="467544" y="260648"/>
            <a:ext cx="822960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CA"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Les Jeux d’antiquité</a:t>
            </a:r>
            <a:endParaRPr kumimoji="0" lang="ru-RU"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95936" y="764704"/>
            <a:ext cx="4824536" cy="5904656"/>
          </a:xfrm>
        </p:spPr>
        <p:txBody>
          <a:bodyPr>
            <a:normAutofit lnSpcReduction="10000"/>
          </a:bodyPr>
          <a:lstStyle/>
          <a:p>
            <a:pPr algn="just"/>
            <a:r>
              <a:rPr lang="fr-CA" dirty="0" smtClean="0"/>
              <a:t>De nombreuses légendes entourent l’origine des Jeux olympique antiques. L’une raconte qu’Hercule construit le stade olympique  en l’honneur de son père Zeus, après avoir accompli ses douze travaux. Il aurait également défini la longeur du stade olympique en l’arpentant avec la longueur de son pied en avançant de 600 pas.</a:t>
            </a:r>
            <a:endParaRPr lang="ru-RU" dirty="0"/>
          </a:p>
        </p:txBody>
      </p:sp>
      <p:sp>
        <p:nvSpPr>
          <p:cNvPr id="2" name="Заголовок 1"/>
          <p:cNvSpPr>
            <a:spLocks noGrp="1"/>
          </p:cNvSpPr>
          <p:nvPr>
            <p:ph type="title"/>
          </p:nvPr>
        </p:nvSpPr>
        <p:spPr>
          <a:xfrm>
            <a:off x="457200" y="274638"/>
            <a:ext cx="4114800" cy="1654164"/>
          </a:xfrm>
        </p:spPr>
        <p:txBody>
          <a:bodyPr/>
          <a:lstStyle/>
          <a:p>
            <a:endParaRPr lang="ru-RU" dirty="0"/>
          </a:p>
        </p:txBody>
      </p:sp>
      <p:pic>
        <p:nvPicPr>
          <p:cNvPr id="4" name="Picture 3"/>
          <p:cNvPicPr>
            <a:picLocks noChangeAspect="1" noChangeArrowheads="1"/>
          </p:cNvPicPr>
          <p:nvPr/>
        </p:nvPicPr>
        <p:blipFill>
          <a:blip r:embed="rId2" cstate="print"/>
          <a:srcRect/>
          <a:stretch>
            <a:fillRect/>
          </a:stretch>
        </p:blipFill>
        <p:spPr bwMode="auto">
          <a:xfrm>
            <a:off x="323529" y="260648"/>
            <a:ext cx="3816424" cy="5382915"/>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285720" y="5500702"/>
            <a:ext cx="8572560" cy="1000132"/>
          </a:xfrm>
        </p:spPr>
        <p:txBody>
          <a:bodyPr>
            <a:normAutofit fontScale="92500"/>
          </a:bodyPr>
          <a:lstStyle/>
          <a:p>
            <a:pPr algn="just"/>
            <a:r>
              <a:rPr lang="fr-CA" sz="1800" dirty="0" smtClean="0"/>
              <a:t>Les premiers Jeux olympiques sont réputés pour avoir pris place en 776 av.J.-C. sur l’initiative d’Iphitos, roi d’Élide. Cette année marque le début du calendrier olympique,selon lequel  les années sont regrouppées en olympiades.</a:t>
            </a:r>
            <a:r>
              <a:rPr lang="fr-CA" dirty="0" smtClean="0"/>
              <a:t> </a:t>
            </a:r>
            <a:endParaRPr lang="ru-RU" dirty="0"/>
          </a:p>
        </p:txBody>
      </p:sp>
      <p:pic>
        <p:nvPicPr>
          <p:cNvPr id="6" name="Picture 2"/>
          <p:cNvPicPr>
            <a:picLocks noGrp="1" noChangeAspect="1" noChangeArrowheads="1"/>
          </p:cNvPicPr>
          <p:nvPr>
            <p:ph type="pic" idx="1"/>
          </p:nvPr>
        </p:nvPicPr>
        <p:blipFill>
          <a:blip r:embed="rId2" cstate="print"/>
          <a:srcRect t="5136" b="5136"/>
          <a:stretch>
            <a:fillRect/>
          </a:stretch>
        </p:blipFill>
        <p:spPr bwMode="auto">
          <a:xfrm>
            <a:off x="1138237" y="373966"/>
            <a:ext cx="7333488" cy="4983860"/>
          </a:xfrm>
          <a:prstGeom prst="rect">
            <a:avLst/>
          </a:prstGeom>
          <a:noFill/>
          <a:ln w="9525">
            <a:noFill/>
            <a:miter lim="800000"/>
            <a:headEnd/>
            <a:tailEnd/>
          </a:ln>
        </p:spPr>
      </p:pic>
      <p:sp>
        <p:nvSpPr>
          <p:cNvPr id="2" name="Заголовок 1"/>
          <p:cNvSpPr>
            <a:spLocks noGrp="1"/>
          </p:cNvSpPr>
          <p:nvPr>
            <p:ph type="title"/>
          </p:nvPr>
        </p:nvSpPr>
        <p:spPr/>
        <p:txBody>
          <a:bodyPr/>
          <a:lstStyle/>
          <a:p>
            <a:endParaRPr lang="ru-RU"/>
          </a:p>
        </p:txBody>
      </p:sp>
      <p:sp>
        <p:nvSpPr>
          <p:cNvPr id="5" name="Рисунок 2"/>
          <p:cNvSpPr txBox="1">
            <a:spLocks/>
          </p:cNvSpPr>
          <p:nvPr/>
        </p:nvSpPr>
        <p:spPr>
          <a:xfrm>
            <a:off x="1785918" y="571480"/>
            <a:ext cx="5486400" cy="4114800"/>
          </a:xfrm>
          <a:prstGeom prst="rect">
            <a:avLst/>
          </a:prstGeom>
        </p:spPr>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457200" y="2571744"/>
            <a:ext cx="4038600" cy="4000528"/>
          </a:xfrm>
        </p:spPr>
        <p:txBody>
          <a:bodyPr>
            <a:normAutofit/>
          </a:bodyPr>
          <a:lstStyle/>
          <a:p>
            <a:pPr>
              <a:buNone/>
            </a:pPr>
            <a:r>
              <a:rPr lang="fr-CA" dirty="0" smtClean="0"/>
              <a:t>    Le programme des compétitions comprend </a:t>
            </a:r>
          </a:p>
          <a:p>
            <a:pPr>
              <a:buNone/>
            </a:pPr>
            <a:endParaRPr lang="fr-CA" dirty="0" smtClean="0"/>
          </a:p>
          <a:p>
            <a:pPr>
              <a:buNone/>
            </a:pPr>
            <a:r>
              <a:rPr lang="fr-CA" dirty="0" smtClean="0"/>
              <a:t>   - des épreuves hippiques:</a:t>
            </a:r>
          </a:p>
          <a:p>
            <a:pPr>
              <a:buNone/>
            </a:pPr>
            <a:r>
              <a:rPr lang="fr-CA" dirty="0" smtClean="0"/>
              <a:t>    chars à deux ou quatre chevaux</a:t>
            </a:r>
            <a:endParaRPr lang="ru-RU" dirty="0"/>
          </a:p>
        </p:txBody>
      </p:sp>
      <p:sp>
        <p:nvSpPr>
          <p:cNvPr id="6" name="Содержимое 5"/>
          <p:cNvSpPr>
            <a:spLocks noGrp="1"/>
          </p:cNvSpPr>
          <p:nvPr>
            <p:ph sz="half" idx="2"/>
          </p:nvPr>
        </p:nvSpPr>
        <p:spPr>
          <a:xfrm>
            <a:off x="4643438" y="2143116"/>
            <a:ext cx="4038600" cy="4714884"/>
          </a:xfrm>
        </p:spPr>
        <p:txBody>
          <a:bodyPr>
            <a:normAutofit/>
          </a:bodyPr>
          <a:lstStyle/>
          <a:p>
            <a:pPr>
              <a:buNone/>
            </a:pPr>
            <a:r>
              <a:rPr lang="fr-CA" dirty="0" smtClean="0"/>
              <a:t>   - des épreuves athlétiques dite de gymnastiques : </a:t>
            </a:r>
          </a:p>
          <a:p>
            <a:pPr>
              <a:buNone/>
            </a:pPr>
            <a:r>
              <a:rPr lang="fr-CA" dirty="0" smtClean="0"/>
              <a:t>     course à pied sur plusieurs distances, lancer du disque,</a:t>
            </a:r>
          </a:p>
          <a:p>
            <a:pPr>
              <a:buNone/>
            </a:pPr>
            <a:r>
              <a:rPr lang="fr-CA" dirty="0" smtClean="0"/>
              <a:t>   saut en longueur,</a:t>
            </a:r>
          </a:p>
          <a:p>
            <a:pPr>
              <a:buNone/>
            </a:pPr>
            <a:r>
              <a:rPr lang="fr-CA" dirty="0" smtClean="0"/>
              <a:t>     lancer du javelot,</a:t>
            </a:r>
          </a:p>
          <a:p>
            <a:pPr>
              <a:buNone/>
            </a:pPr>
            <a:r>
              <a:rPr lang="fr-CA" dirty="0" smtClean="0"/>
              <a:t>     pentathlon, lutte.</a:t>
            </a:r>
          </a:p>
        </p:txBody>
      </p:sp>
      <p:sp>
        <p:nvSpPr>
          <p:cNvPr id="4" name="Заголовок 3"/>
          <p:cNvSpPr>
            <a:spLocks noGrp="1"/>
          </p:cNvSpPr>
          <p:nvPr>
            <p:ph type="title"/>
          </p:nvPr>
        </p:nvSpPr>
        <p:spPr>
          <a:xfrm>
            <a:off x="428596" y="142852"/>
            <a:ext cx="8229600" cy="1296974"/>
          </a:xfrm>
        </p:spPr>
        <p:txBody>
          <a:bodyPr>
            <a:normAutofit/>
          </a:bodyPr>
          <a:lstStyle/>
          <a:p>
            <a:pPr algn="l"/>
            <a:r>
              <a:rPr lang="ru-RU" sz="2400" dirty="0" smtClean="0"/>
              <a:t/>
            </a:r>
            <a:br>
              <a:rPr lang="ru-RU" sz="2400" dirty="0" smtClean="0"/>
            </a:br>
            <a:endParaRPr lang="ru-RU" sz="2400" dirty="0"/>
          </a:p>
        </p:txBody>
      </p:sp>
      <p:pic>
        <p:nvPicPr>
          <p:cNvPr id="7" name="Picture 2"/>
          <p:cNvPicPr>
            <a:picLocks noChangeAspect="1" noChangeArrowheads="1"/>
          </p:cNvPicPr>
          <p:nvPr/>
        </p:nvPicPr>
        <p:blipFill>
          <a:blip r:embed="rId2" cstate="print"/>
          <a:srcRect/>
          <a:stretch>
            <a:fillRect/>
          </a:stretch>
        </p:blipFill>
        <p:spPr bwMode="auto">
          <a:xfrm>
            <a:off x="428597" y="142853"/>
            <a:ext cx="3857651" cy="2500329"/>
          </a:xfrm>
          <a:prstGeom prst="rect">
            <a:avLst/>
          </a:prstGeom>
          <a:noFill/>
          <a:ln w="9525">
            <a:noFill/>
            <a:miter lim="800000"/>
            <a:headEnd/>
            <a:tailEnd/>
          </a:ln>
        </p:spPr>
      </p:pic>
    </p:spTree>
  </p:cSld>
  <p:clrMapOvr>
    <a:masterClrMapping/>
  </p:clrMapOvr>
  <p:transition>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6"/>
          <p:cNvSpPr>
            <a:spLocks noGrp="1"/>
          </p:cNvSpPr>
          <p:nvPr>
            <p:ph type="body" sz="half" idx="2"/>
          </p:nvPr>
        </p:nvSpPr>
        <p:spPr>
          <a:xfrm>
            <a:off x="1141232" y="5143512"/>
            <a:ext cx="7162800" cy="1214446"/>
          </a:xfrm>
        </p:spPr>
        <p:txBody>
          <a:bodyPr/>
          <a:lstStyle/>
          <a:p>
            <a:pPr algn="just"/>
            <a:r>
              <a:rPr lang="fr-CA" dirty="0" smtClean="0"/>
              <a:t>Jours de célébrations des Jeux olympiques – des jours de paix dans le monde. Pour les Grecs anciens jeux étaient un instruments de paix, de faciliter les négotiations entre les villes pour promouvoir la compréhension et la communication entre les pays.</a:t>
            </a:r>
            <a:endParaRPr lang="ru-RU" dirty="0"/>
          </a:p>
        </p:txBody>
      </p:sp>
      <p:sp>
        <p:nvSpPr>
          <p:cNvPr id="5" name="Заголовок 4"/>
          <p:cNvSpPr>
            <a:spLocks noGrp="1"/>
          </p:cNvSpPr>
          <p:nvPr>
            <p:ph type="title"/>
          </p:nvPr>
        </p:nvSpPr>
        <p:spPr/>
        <p:txBody>
          <a:bodyPr/>
          <a:lstStyle/>
          <a:p>
            <a:endParaRPr lang="ru-RU" dirty="0"/>
          </a:p>
        </p:txBody>
      </p:sp>
      <p:pic>
        <p:nvPicPr>
          <p:cNvPr id="8" name="Picture 4"/>
          <p:cNvPicPr>
            <a:picLocks noGrp="1" noChangeAspect="1" noChangeArrowheads="1"/>
          </p:cNvPicPr>
          <p:nvPr>
            <p:ph type="pic" idx="1"/>
          </p:nvPr>
        </p:nvPicPr>
        <p:blipFill>
          <a:blip r:embed="rId2" cstate="print"/>
          <a:srcRect t="16326" b="16326"/>
          <a:stretch>
            <a:fillRect/>
          </a:stretch>
        </p:blipFill>
        <p:spPr bwMode="auto">
          <a:xfrm>
            <a:off x="428596" y="428604"/>
            <a:ext cx="7215238" cy="45005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583406" y="285728"/>
            <a:ext cx="7977188" cy="4786345"/>
          </a:xfrm>
          <a:prstGeom prst="rect">
            <a:avLst/>
          </a:prstGeom>
          <a:noFill/>
          <a:ln w="9525">
            <a:noFill/>
            <a:miter lim="800000"/>
            <a:headEnd/>
            <a:tailEnd/>
          </a:ln>
        </p:spPr>
      </p:pic>
      <p:sp>
        <p:nvSpPr>
          <p:cNvPr id="4" name="Содержимое 3"/>
          <p:cNvSpPr>
            <a:spLocks noGrp="1"/>
          </p:cNvSpPr>
          <p:nvPr>
            <p:ph idx="1"/>
          </p:nvPr>
        </p:nvSpPr>
        <p:spPr>
          <a:xfrm>
            <a:off x="457200" y="5214950"/>
            <a:ext cx="8229600" cy="1239858"/>
          </a:xfrm>
        </p:spPr>
        <p:txBody>
          <a:bodyPr/>
          <a:lstStyle/>
          <a:p>
            <a:pPr marL="342900" lvl="5" indent="-342900"/>
            <a:r>
              <a:rPr lang="fr-CA" dirty="0" smtClean="0"/>
              <a:t>Les Jeux ont été rénovés par le baron Pierre de Coubertin en 1894 lorsqu’il a fondé le Comité Internationale Olympique (CIO). En 1894 il s’est adressé au Congrès Athlétique International en attirant l’attention sur l’importance du sport dans la vie des gens.</a:t>
            </a:r>
            <a:endParaRPr lang="ru-RU" dirty="0" smtClean="0"/>
          </a:p>
          <a:p>
            <a:endParaRPr lang="ru-RU" dirty="0"/>
          </a:p>
        </p:txBody>
      </p:sp>
      <p:sp>
        <p:nvSpPr>
          <p:cNvPr id="2" name="Заголовок 1"/>
          <p:cNvSpPr>
            <a:spLocks noGrp="1"/>
          </p:cNvSpPr>
          <p:nvPr>
            <p:ph type="title"/>
          </p:nvPr>
        </p:nvSpPr>
        <p:spPr/>
        <p:txBody>
          <a:bodyPr/>
          <a:lstStyle/>
          <a:p>
            <a:endParaRPr lang="ru-RU" dirty="0"/>
          </a:p>
        </p:txBody>
      </p:sp>
    </p:spTree>
  </p:cSld>
  <p:clrMapOvr>
    <a:masterClrMapping/>
  </p:clrMapOvr>
  <p:transition>
    <p:pull dir="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319</TotalTime>
  <Words>822</Words>
  <Application>Microsoft Office PowerPoint</Application>
  <PresentationFormat>Экран (4:3)</PresentationFormat>
  <Paragraphs>71</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Открытая</vt:lpstr>
      <vt:lpstr>МУНИЦИПАЛЬНОЕ ОБРАЗОВАТЕЛЬНОЕ УЧРЕЖДЕНИЕ  СРЕДНЯЯ ОБЩЕОБРАЗОВАТЕЛЬНАЯ ШКОЛА № 20  С УГЛУБЛЕННЫМ ИЗУЧЕНИЕМ ОТДЕЛЬНЫХ ПРЕДМЕТОВ  КРАСНООКТЯБРЬСКОГО РАЙОНА г. ВОЛГОГРАДА</vt:lpstr>
      <vt:lpstr>LES JEUX OLYMPIQUES</vt:lpstr>
      <vt:lpstr>Слайд 3</vt:lpstr>
      <vt:lpstr>Les Jeux d’antiquité</vt:lpstr>
      <vt:lpstr>Слайд 5</vt:lpstr>
      <vt:lpstr>Слайд 6</vt:lpstr>
      <vt:lpstr> </vt:lpstr>
      <vt:lpstr>Слайд 8</vt:lpstr>
      <vt:lpstr>Слайд 9</vt:lpstr>
      <vt:lpstr>Coubertin a choisi</vt:lpstr>
      <vt:lpstr>Слайд 11</vt:lpstr>
      <vt:lpstr>La flamme olympique</vt:lpstr>
      <vt:lpstr>Слайд 13</vt:lpstr>
      <vt:lpstr>Слайд 14</vt:lpstr>
      <vt:lpstr>Слайд 15</vt:lpstr>
      <vt:lpstr>Слайд 16</vt:lpstr>
      <vt:lpstr>Слайд 17</vt:lpstr>
      <vt:lpstr>Слайд 18</vt:lpstr>
      <vt:lpstr>Слайд 19</vt:lpstr>
      <vt:lpstr>Jeux paralympiques</vt:lpstr>
      <vt:lpstr>Jeux olympiques de la jeunesse</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ОБРАЗОВАТЕЛЬНОЕ УЧРЕЖДЕНИЕ  СРЕДНЯЯ ОБЩЕОБРАЗОВАТЕЛЬНАЯ ШКОЛА № 20  С УГЛУБЛЕННЫМ ИЗУЧЕНИЕМ ОТДЕЛЬНЫХ ПРЕДМЕТОВ  КРАСНООКТЯБРЬСКОГО РАЙОНА г. ВОЛГОГРАДА</dc:title>
  <cp:lastModifiedBy>Крицкая</cp:lastModifiedBy>
  <cp:revision>43</cp:revision>
  <dcterms:modified xsi:type="dcterms:W3CDTF">2013-04-17T12:52:44Z</dcterms:modified>
</cp:coreProperties>
</file>