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59" r:id="rId4"/>
    <p:sldId id="257" r:id="rId5"/>
    <p:sldId id="258" r:id="rId6"/>
    <p:sldId id="261" r:id="rId7"/>
    <p:sldId id="266" r:id="rId8"/>
    <p:sldId id="267" r:id="rId9"/>
    <p:sldId id="262" r:id="rId10"/>
    <p:sldId id="265" r:id="rId11"/>
    <p:sldId id="268" r:id="rId12"/>
    <p:sldId id="269" r:id="rId13"/>
    <p:sldId id="263" r:id="rId14"/>
    <p:sldId id="270"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55" autoAdjust="0"/>
  </p:normalViewPr>
  <p:slideViewPr>
    <p:cSldViewPr>
      <p:cViewPr varScale="1">
        <p:scale>
          <a:sx n="91" d="100"/>
          <a:sy n="91" d="100"/>
        </p:scale>
        <p:origin x="-9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3C0CB-7250-43A9-85A1-600755892EE9}" type="datetimeFigureOut">
              <a:rPr lang="ru-RU" smtClean="0"/>
              <a:pPr/>
              <a:t>21.04.2014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4BAA4-1E01-496A-8810-B77D7CBE1D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F4BAA4-1E01-496A-8810-B77D7CBE1DC4}"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F4BAA4-1E01-496A-8810-B77D7CBE1DC4}"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0891357-12CA-470C-A5E5-FD87C40EA9E7}" type="datetimeFigureOut">
              <a:rPr lang="ru-RU"/>
              <a:pPr>
                <a:defRPr/>
              </a:pPr>
              <a:t>21.04.2014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B6F2C3-EB64-4324-9D87-715236EC0EF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394E54-5840-4E07-90E1-70AA35CBD95A}" type="datetimeFigureOut">
              <a:rPr lang="ru-RU"/>
              <a:pPr>
                <a:defRPr/>
              </a:pPr>
              <a:t>21.04.2014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096ACF-B5B4-4747-8496-4FDA1432EDD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8C018EE-372E-4274-8506-5BA352ECBD89}" type="datetimeFigureOut">
              <a:rPr lang="ru-RU"/>
              <a:pPr>
                <a:defRPr/>
              </a:pPr>
              <a:t>21.04.2014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49F696-A5EA-4C81-9DFE-11DF21153E7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BED3D4-B402-4BC6-B79E-CBB9F44B35A0}" type="datetimeFigureOut">
              <a:rPr lang="ru-RU"/>
              <a:pPr>
                <a:defRPr/>
              </a:pPr>
              <a:t>21.04.2014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AAB14D-5388-4477-9A1C-EC10985F394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8F7C8D3-59F0-4266-8A56-50CC2DF1C22E}" type="datetimeFigureOut">
              <a:rPr lang="ru-RU"/>
              <a:pPr>
                <a:defRPr/>
              </a:pPr>
              <a:t>21.04.2014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B4C3E2-A692-4FB6-B752-7718DD066FD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A396046-4B86-4E20-ABF7-8A4D96BA0B67}" type="datetimeFigureOut">
              <a:rPr lang="ru-RU"/>
              <a:pPr>
                <a:defRPr/>
              </a:pPr>
              <a:t>21.04.2014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DA9A52-C2C0-4617-B354-9C467119328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864161E-C953-4972-9BAE-6F879B3DE175}" type="datetimeFigureOut">
              <a:rPr lang="ru-RU"/>
              <a:pPr>
                <a:defRPr/>
              </a:pPr>
              <a:t>21.04.2014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2606549-2CC4-40A6-9C36-10F2D4371A7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917CC1F-5060-4AE9-B1A2-2524FE8C6B8F}" type="datetimeFigureOut">
              <a:rPr lang="ru-RU"/>
              <a:pPr>
                <a:defRPr/>
              </a:pPr>
              <a:t>21.04.2014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C46BD93-69EE-4969-BBC6-C86E5F7F1B9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CB60A4-8D02-4855-87C2-7E22F14957BB}" type="datetimeFigureOut">
              <a:rPr lang="ru-RU"/>
              <a:pPr>
                <a:defRPr/>
              </a:pPr>
              <a:t>21.04.2014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D04AA23-E8D9-43B8-9F54-9A6A67236B4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1C646F-7734-4D59-BFF0-A1D4FB5407C1}" type="datetimeFigureOut">
              <a:rPr lang="ru-RU"/>
              <a:pPr>
                <a:defRPr/>
              </a:pPr>
              <a:t>21.04.2014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51A59A-2A55-4EAF-9CEE-E7DA40BD9A6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9B05932-6FD2-4EAC-A93E-2F0E011EEF19}" type="datetimeFigureOut">
              <a:rPr lang="ru-RU"/>
              <a:pPr>
                <a:defRPr/>
              </a:pPr>
              <a:t>21.04.2014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218C31-F003-4CE5-8743-7641D4DC287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2BBA429-8F05-458A-AD9E-00E944BE489A}" type="datetimeFigureOut">
              <a:rPr lang="ru-RU"/>
              <a:pPr>
                <a:defRPr/>
              </a:pPr>
              <a:t>21.04.2014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81490CC-7FC3-4F4F-8F45-8224E70D0F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827584" y="1556793"/>
            <a:ext cx="7630616" cy="2043658"/>
          </a:xfrm>
          <a:prstGeom prst="roundRect">
            <a:avLst/>
          </a:prstGeom>
          <a:effectLst>
            <a:outerShdw blurRad="50800" dist="38100" dir="10800000" algn="r" rotWithShape="0">
              <a:prstClr val="black">
                <a:alpha val="40000"/>
              </a:prstClr>
            </a:outerShdw>
          </a:effectLst>
          <a:scene3d>
            <a:camera prst="obliqueBottomLeft"/>
            <a:lightRig rig="threePt" dir="t"/>
          </a:scene3d>
        </p:spPr>
        <p:style>
          <a:lnRef idx="1">
            <a:schemeClr val="accent5"/>
          </a:lnRef>
          <a:fillRef idx="2">
            <a:schemeClr val="accent5"/>
          </a:fillRef>
          <a:effectRef idx="1">
            <a:schemeClr val="accent5"/>
          </a:effectRef>
          <a:fontRef idx="minor">
            <a:schemeClr val="dk1"/>
          </a:fontRef>
        </p:style>
        <p:txBody>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Средства связи</a:t>
            </a:r>
            <a:r>
              <a:rPr lang="fr-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r-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fr-C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Les moyens de communication</a:t>
            </a:r>
            <a:endPar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одзаголовок 2"/>
          <p:cNvSpPr>
            <a:spLocks noGrp="1"/>
          </p:cNvSpPr>
          <p:nvPr>
            <p:ph type="subTitle" idx="1"/>
          </p:nvPr>
        </p:nvSpPr>
        <p:spPr/>
        <p:txBody>
          <a:bodyPr rtlCol="0">
            <a:normAutofit fontScale="47500" lnSpcReduction="20000"/>
          </a:bodyPr>
          <a:lstStyle/>
          <a:p>
            <a:pPr fontAlgn="auto">
              <a:spcAft>
                <a:spcPts val="0"/>
              </a:spcAft>
              <a:buFont typeface="Arial" pitchFamily="34" charset="0"/>
              <a:buNone/>
              <a:defRPr/>
            </a:pPr>
            <a:r>
              <a:rPr lang="ru-RU" sz="3800" dirty="0" smtClean="0">
                <a:solidFill>
                  <a:srgbClr val="0070C0"/>
                </a:solidFill>
              </a:rPr>
              <a:t>МОУ СОШ № 20</a:t>
            </a:r>
          </a:p>
          <a:p>
            <a:pPr fontAlgn="auto">
              <a:spcAft>
                <a:spcPts val="0"/>
              </a:spcAft>
              <a:buFont typeface="Arial" pitchFamily="34" charset="0"/>
              <a:buNone/>
              <a:defRPr/>
            </a:pPr>
            <a:r>
              <a:rPr lang="ru-RU" sz="3800" dirty="0" smtClean="0">
                <a:solidFill>
                  <a:srgbClr val="0070C0"/>
                </a:solidFill>
              </a:rPr>
              <a:t>г.Волгоград</a:t>
            </a:r>
          </a:p>
          <a:p>
            <a:pPr fontAlgn="auto">
              <a:spcAft>
                <a:spcPts val="0"/>
              </a:spcAft>
              <a:buFont typeface="Arial" pitchFamily="34" charset="0"/>
              <a:buNone/>
              <a:defRPr/>
            </a:pPr>
            <a:r>
              <a:rPr lang="ru-RU" sz="3800" dirty="0" smtClean="0">
                <a:solidFill>
                  <a:srgbClr val="0070C0"/>
                </a:solidFill>
              </a:rPr>
              <a:t>Ученики 9Б класса: </a:t>
            </a:r>
            <a:r>
              <a:rPr lang="ru-RU" sz="3800" dirty="0" err="1" smtClean="0">
                <a:solidFill>
                  <a:srgbClr val="0070C0"/>
                </a:solidFill>
              </a:rPr>
              <a:t>Алексашенкова</a:t>
            </a:r>
            <a:r>
              <a:rPr lang="ru-RU" sz="3800" dirty="0" smtClean="0">
                <a:solidFill>
                  <a:srgbClr val="0070C0"/>
                </a:solidFill>
              </a:rPr>
              <a:t> П., Андреева В., </a:t>
            </a:r>
            <a:r>
              <a:rPr lang="ru-RU" sz="3800" dirty="0" err="1" smtClean="0">
                <a:solidFill>
                  <a:srgbClr val="0070C0"/>
                </a:solidFill>
              </a:rPr>
              <a:t>Варнавская</a:t>
            </a:r>
            <a:r>
              <a:rPr lang="ru-RU" sz="3800" dirty="0" smtClean="0">
                <a:solidFill>
                  <a:srgbClr val="0070C0"/>
                </a:solidFill>
              </a:rPr>
              <a:t> А., Пертая И., Савченко Д., </a:t>
            </a:r>
            <a:r>
              <a:rPr lang="ru-RU" sz="3800" dirty="0" err="1" smtClean="0">
                <a:solidFill>
                  <a:srgbClr val="0070C0"/>
                </a:solidFill>
              </a:rPr>
              <a:t>Глухова</a:t>
            </a:r>
            <a:r>
              <a:rPr lang="ru-RU" sz="3800" dirty="0" smtClean="0">
                <a:solidFill>
                  <a:srgbClr val="0070C0"/>
                </a:solidFill>
              </a:rPr>
              <a:t> А., Одинцова М., </a:t>
            </a:r>
            <a:r>
              <a:rPr lang="ru-RU" sz="3800" dirty="0" err="1" smtClean="0">
                <a:solidFill>
                  <a:srgbClr val="0070C0"/>
                </a:solidFill>
              </a:rPr>
              <a:t>Ратушняк</a:t>
            </a:r>
            <a:r>
              <a:rPr lang="ru-RU" sz="3800" dirty="0" smtClean="0">
                <a:solidFill>
                  <a:srgbClr val="0070C0"/>
                </a:solidFill>
              </a:rPr>
              <a:t> А, Самарский И., </a:t>
            </a:r>
            <a:r>
              <a:rPr lang="ru-RU" sz="3800" dirty="0" err="1" smtClean="0">
                <a:solidFill>
                  <a:srgbClr val="0070C0"/>
                </a:solidFill>
              </a:rPr>
              <a:t>Сдвижкова</a:t>
            </a:r>
            <a:r>
              <a:rPr lang="ru-RU" sz="3800" dirty="0" smtClean="0">
                <a:solidFill>
                  <a:srgbClr val="0070C0"/>
                </a:solidFill>
              </a:rPr>
              <a:t> А.</a:t>
            </a:r>
          </a:p>
          <a:p>
            <a:pPr fontAlgn="auto">
              <a:spcAft>
                <a:spcPts val="0"/>
              </a:spcAft>
              <a:buFont typeface="Arial" pitchFamily="34" charset="0"/>
              <a:buNone/>
              <a:defRPr/>
            </a:pPr>
            <a:r>
              <a:rPr lang="ru-RU" sz="3800" dirty="0" smtClean="0">
                <a:solidFill>
                  <a:srgbClr val="0070C0"/>
                </a:solidFill>
              </a:rPr>
              <a:t>Учитель: </a:t>
            </a:r>
            <a:r>
              <a:rPr lang="ru-RU" sz="3800" dirty="0" err="1" smtClean="0">
                <a:solidFill>
                  <a:srgbClr val="0070C0"/>
                </a:solidFill>
              </a:rPr>
              <a:t>Крицкая</a:t>
            </a:r>
            <a:r>
              <a:rPr lang="ru-RU" sz="3800" dirty="0" smtClean="0">
                <a:solidFill>
                  <a:srgbClr val="0070C0"/>
                </a:solidFill>
              </a:rPr>
              <a:t> С.П.</a:t>
            </a:r>
          </a:p>
          <a:p>
            <a:pPr fontAlgn="auto">
              <a:spcAft>
                <a:spcPts val="0"/>
              </a:spcAft>
              <a:buFont typeface="Arial" pitchFamily="34" charset="0"/>
              <a:buNone/>
              <a:defRPr/>
            </a:pP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79512" y="476673"/>
            <a:ext cx="5040560" cy="3384375"/>
          </a:xfrm>
        </p:spPr>
        <p:txBody>
          <a:bodyPr/>
          <a:lstStyle/>
          <a:p>
            <a:pPr algn="just"/>
            <a:r>
              <a:rPr lang="fr-CA" sz="4000" dirty="0" smtClean="0">
                <a:solidFill>
                  <a:schemeClr val="accent5">
                    <a:lumMod val="40000"/>
                    <a:lumOff val="60000"/>
                  </a:schemeClr>
                </a:solidFill>
              </a:rPr>
              <a:t>Alexander Graham Bell est connu pour être  le père </a:t>
            </a:r>
            <a:r>
              <a:rPr lang="fr-CA" sz="4000" dirty="0" smtClean="0">
                <a:solidFill>
                  <a:schemeClr val="accent5">
                    <a:lumMod val="40000"/>
                    <a:lumOff val="60000"/>
                  </a:schemeClr>
                </a:solidFill>
              </a:rPr>
              <a:t>de </a:t>
            </a:r>
            <a:r>
              <a:rPr lang="fr-CA" sz="4000" dirty="0" smtClean="0">
                <a:solidFill>
                  <a:schemeClr val="accent5">
                    <a:lumMod val="40000"/>
                    <a:lumOff val="60000"/>
                  </a:schemeClr>
                </a:solidFill>
              </a:rPr>
              <a:t>téléphone.</a:t>
            </a:r>
            <a:endParaRPr lang="ru-RU" sz="4000" dirty="0">
              <a:solidFill>
                <a:schemeClr val="accent5">
                  <a:lumMod val="40000"/>
                  <a:lumOff val="60000"/>
                </a:schemeClr>
              </a:solidFill>
            </a:endParaRPr>
          </a:p>
        </p:txBody>
      </p:sp>
      <p:sp>
        <p:nvSpPr>
          <p:cNvPr id="5" name="Подзаголовок 4"/>
          <p:cNvSpPr>
            <a:spLocks noGrp="1"/>
          </p:cNvSpPr>
          <p:nvPr>
            <p:ph type="subTitle" idx="1"/>
          </p:nvPr>
        </p:nvSpPr>
        <p:spPr>
          <a:xfrm>
            <a:off x="4427984" y="3645024"/>
            <a:ext cx="4464496" cy="2088232"/>
          </a:xfrm>
        </p:spPr>
        <p:txBody>
          <a:bodyPr/>
          <a:lstStyle/>
          <a:p>
            <a:r>
              <a:rPr lang="fr-CA" dirty="0" smtClean="0">
                <a:solidFill>
                  <a:srgbClr val="0070C0"/>
                </a:solidFill>
              </a:rPr>
              <a:t>Son autre appareil présentait une approche pratique pour enregistrer le son. </a:t>
            </a:r>
            <a:endParaRPr lang="ru-RU" dirty="0">
              <a:solidFill>
                <a:srgbClr val="0070C0"/>
              </a:solidFill>
            </a:endParaRPr>
          </a:p>
        </p:txBody>
      </p:sp>
      <p:pic>
        <p:nvPicPr>
          <p:cNvPr id="5122" name="Picture 2" descr="F:\Презентация о видах  связи\Фото-средства связи\449851555.jpg"/>
          <p:cNvPicPr>
            <a:picLocks noChangeAspect="1" noChangeArrowheads="1"/>
          </p:cNvPicPr>
          <p:nvPr/>
        </p:nvPicPr>
        <p:blipFill>
          <a:blip r:embed="rId2" cstate="print"/>
          <a:srcRect/>
          <a:stretch>
            <a:fillRect/>
          </a:stretch>
        </p:blipFill>
        <p:spPr bwMode="auto">
          <a:xfrm>
            <a:off x="323528" y="4221088"/>
            <a:ext cx="3816424" cy="2016224"/>
          </a:xfrm>
          <a:prstGeom prst="ellipse">
            <a:avLst/>
          </a:prstGeom>
          <a:noFill/>
        </p:spPr>
      </p:pic>
      <p:pic>
        <p:nvPicPr>
          <p:cNvPr id="1026" name="Picture 2" descr="C:\Users\Света\Pictures\телефон 3.png"/>
          <p:cNvPicPr>
            <a:picLocks noChangeAspect="1" noChangeArrowheads="1"/>
          </p:cNvPicPr>
          <p:nvPr/>
        </p:nvPicPr>
        <p:blipFill>
          <a:blip r:embed="rId3" cstate="print"/>
          <a:srcRect/>
          <a:stretch>
            <a:fillRect/>
          </a:stretch>
        </p:blipFill>
        <p:spPr bwMode="auto">
          <a:xfrm>
            <a:off x="5436096" y="260649"/>
            <a:ext cx="3384376" cy="3096344"/>
          </a:xfrm>
          <a:prstGeom prst="round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74638"/>
            <a:ext cx="4474840" cy="5242594"/>
          </a:xfrm>
        </p:spPr>
        <p:txBody>
          <a:bodyPr/>
          <a:lstStyle/>
          <a:p>
            <a:r>
              <a:rPr lang="fr-CA" dirty="0" smtClean="0"/>
              <a:t>En1899 Guglielmo Marconi construit des appareils pour envoyer ou recevoir des messages. C’était la naissance de la radio.</a:t>
            </a:r>
            <a:endParaRPr lang="ru-RU" dirty="0"/>
          </a:p>
        </p:txBody>
      </p:sp>
      <p:sp>
        <p:nvSpPr>
          <p:cNvPr id="3" name="Содержимое 2"/>
          <p:cNvSpPr>
            <a:spLocks noGrp="1"/>
          </p:cNvSpPr>
          <p:nvPr>
            <p:ph idx="1"/>
          </p:nvPr>
        </p:nvSpPr>
        <p:spPr>
          <a:xfrm>
            <a:off x="457200" y="3068960"/>
            <a:ext cx="8229600" cy="3057203"/>
          </a:xfrm>
        </p:spPr>
        <p:txBody>
          <a:bodyPr/>
          <a:lstStyle/>
          <a:p>
            <a:endParaRPr lang="fr-CA" dirty="0" smtClean="0"/>
          </a:p>
          <a:p>
            <a:pPr>
              <a:buNone/>
            </a:pPr>
            <a:endParaRPr lang="ru-RU" dirty="0"/>
          </a:p>
        </p:txBody>
      </p:sp>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755576" y="2492896"/>
            <a:ext cx="3312368" cy="4032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CA" dirty="0" smtClean="0"/>
              <a:t>Le Minitel</a:t>
            </a:r>
            <a:endParaRPr lang="ru-RU" dirty="0"/>
          </a:p>
        </p:txBody>
      </p:sp>
      <p:sp>
        <p:nvSpPr>
          <p:cNvPr id="3" name="Содержимое 2"/>
          <p:cNvSpPr>
            <a:spLocks noGrp="1"/>
          </p:cNvSpPr>
          <p:nvPr>
            <p:ph idx="1"/>
          </p:nvPr>
        </p:nvSpPr>
        <p:spPr/>
        <p:txBody>
          <a:bodyPr/>
          <a:lstStyle/>
          <a:p>
            <a:r>
              <a:rPr lang="fr-CA" dirty="0" smtClean="0"/>
              <a:t>C’est un type de terminal informatique destiné à la connexion au service français exploité en France entre 1980 et 2012.</a:t>
            </a:r>
          </a:p>
          <a:p>
            <a:endParaRPr lang="fr-CA" dirty="0" smtClean="0"/>
          </a:p>
          <a:p>
            <a:pPr>
              <a:buNone/>
            </a:pPr>
            <a:endParaRPr lang="ru-RU" dirty="0"/>
          </a:p>
        </p:txBody>
      </p:sp>
      <p:pic>
        <p:nvPicPr>
          <p:cNvPr id="4" name="Рисунок 3" descr="Минитель.png"/>
          <p:cNvPicPr>
            <a:picLocks noChangeAspect="1"/>
          </p:cNvPicPr>
          <p:nvPr/>
        </p:nvPicPr>
        <p:blipFill>
          <a:blip r:embed="rId2" cstate="print"/>
          <a:srcRect t="1056" r="59649" b="57277"/>
          <a:stretch>
            <a:fillRect/>
          </a:stretch>
        </p:blipFill>
        <p:spPr>
          <a:xfrm>
            <a:off x="5220072" y="3356992"/>
            <a:ext cx="3744416" cy="3024336"/>
          </a:xfrm>
          <a:prstGeom prst="roundRect">
            <a:avLst>
              <a:gd name="adj" fmla="val 8594"/>
            </a:avLst>
          </a:prstGeom>
          <a:solidFill>
            <a:srgbClr val="FFFF00"/>
          </a:solidFill>
          <a:ln>
            <a:noFill/>
          </a:ln>
          <a:effectLst>
            <a:glow rad="228600">
              <a:schemeClr val="accent5">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92697"/>
            <a:ext cx="7772400" cy="1584175"/>
          </a:xfrm>
        </p:spPr>
        <p:txBody>
          <a:bodyPr/>
          <a:lstStyle/>
          <a:p>
            <a:r>
              <a:rPr lang="fr-CA" dirty="0" smtClean="0">
                <a:solidFill>
                  <a:srgbClr val="FFFF00"/>
                </a:solidFill>
              </a:rPr>
              <a:t>L’internet</a:t>
            </a:r>
            <a:endParaRPr lang="ru-RU" dirty="0">
              <a:solidFill>
                <a:srgbClr val="FFFF00"/>
              </a:solidFill>
            </a:endParaRPr>
          </a:p>
        </p:txBody>
      </p:sp>
      <p:sp>
        <p:nvSpPr>
          <p:cNvPr id="5" name="Подзаголовок 4"/>
          <p:cNvSpPr>
            <a:spLocks noGrp="1"/>
          </p:cNvSpPr>
          <p:nvPr>
            <p:ph type="subTitle" idx="1"/>
          </p:nvPr>
        </p:nvSpPr>
        <p:spPr>
          <a:xfrm>
            <a:off x="1043608" y="2708920"/>
            <a:ext cx="7488832" cy="2929880"/>
          </a:xfrm>
        </p:spPr>
        <p:txBody>
          <a:bodyPr/>
          <a:lstStyle/>
          <a:p>
            <a:pPr algn="just"/>
            <a:r>
              <a:rPr lang="fr-CA" dirty="0" smtClean="0">
                <a:solidFill>
                  <a:schemeClr val="tx1"/>
                </a:solidFill>
              </a:rPr>
              <a:t>L’ histoire d’Internet remonte au développement des premiers réseaux de télécommunication.</a:t>
            </a:r>
          </a:p>
          <a:p>
            <a:pPr algn="just"/>
            <a:r>
              <a:rPr lang="fr-CA" dirty="0" smtClean="0">
                <a:solidFill>
                  <a:schemeClr val="tx1"/>
                </a:solidFill>
              </a:rPr>
              <a:t>Les premières versions mettant en place ces idées apparurent à la fin des années 1950.</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268760"/>
            <a:ext cx="7920880" cy="2664296"/>
          </a:xfrm>
        </p:spPr>
        <p:txBody>
          <a:bodyPr/>
          <a:lstStyle/>
          <a:p>
            <a:pPr algn="just"/>
            <a:r>
              <a:rPr lang="fr-CA" sz="3600" dirty="0" smtClean="0"/>
              <a:t>L’infrastructure d’Internet se répandit autour du monde pour créer le large réseau mondial d’ordinateurs que nous </a:t>
            </a:r>
            <a:r>
              <a:rPr lang="fr-CA" sz="3600" smtClean="0"/>
              <a:t>connaissons </a:t>
            </a:r>
            <a:r>
              <a:rPr lang="fr-CA" sz="3600" smtClean="0"/>
              <a:t>aujourd’hui</a:t>
            </a:r>
            <a:r>
              <a:rPr lang="fr-CA" sz="3600" dirty="0" smtClean="0"/>
              <a:t>. Il se répandit au travers des pays, créant ainsi un accès mondial à l’information et aux commucations. </a:t>
            </a:r>
            <a:endParaRPr lang="ru-RU" sz="3600" dirty="0"/>
          </a:p>
        </p:txBody>
      </p:sp>
      <p:pic>
        <p:nvPicPr>
          <p:cNvPr id="2050" name="Picture 2" descr="C:\Users\Света\Pictures\собака и комп.jpg"/>
          <p:cNvPicPr>
            <a:picLocks noGrp="1" noChangeAspect="1" noChangeArrowheads="1"/>
          </p:cNvPicPr>
          <p:nvPr>
            <p:ph idx="1"/>
          </p:nvPr>
        </p:nvPicPr>
        <p:blipFill>
          <a:blip r:embed="rId2" cstate="print"/>
          <a:srcRect/>
          <a:stretch>
            <a:fillRect/>
          </a:stretch>
        </p:blipFill>
        <p:spPr bwMode="auto">
          <a:xfrm>
            <a:off x="4067944" y="4077072"/>
            <a:ext cx="4536504"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8229600" cy="2808312"/>
          </a:xfrm>
          <a:prstGeom prst="roundRect">
            <a:avLst/>
          </a:prstGeom>
          <a:solidFill>
            <a:schemeClr val="accent5">
              <a:lumMod val="20000"/>
              <a:lumOff val="80000"/>
            </a:schemeClr>
          </a:solidFill>
          <a:effectLst>
            <a:innerShdw blurRad="63500" dist="50800" dir="13500000">
              <a:prstClr val="black">
                <a:alpha val="50000"/>
              </a:prstClr>
            </a:innerShdw>
          </a:effectLst>
        </p:spPr>
        <p:txBody>
          <a:bodyPr/>
          <a:lstStyle/>
          <a:p>
            <a:r>
              <a:rPr lang="fr-CA" dirty="0" smtClean="0"/>
              <a:t>Les cornes</a:t>
            </a:r>
            <a:br>
              <a:rPr lang="fr-CA" dirty="0" smtClean="0"/>
            </a:br>
            <a:r>
              <a:rPr lang="fr-CA" sz="3600" dirty="0" smtClean="0"/>
              <a:t>Les Gaulois et Jules César ont employé les cornes, les trompes pour transmettre des messages militaires.</a:t>
            </a:r>
            <a:r>
              <a:rPr lang="fr-CA" dirty="0" smtClean="0"/>
              <a:t/>
            </a:r>
            <a:br>
              <a:rPr lang="fr-CA" dirty="0" smtClean="0"/>
            </a:br>
            <a:endParaRPr lang="ru-RU" dirty="0"/>
          </a:p>
        </p:txBody>
      </p:sp>
      <p:pic>
        <p:nvPicPr>
          <p:cNvPr id="1026" name="Picture 2" descr="F:\Презентация о видах  связи\Французский язык денис\Фото-средства связи\0_5f750_a0e31256_M.jpg"/>
          <p:cNvPicPr>
            <a:picLocks noGrp="1" noChangeAspect="1" noChangeArrowheads="1"/>
          </p:cNvPicPr>
          <p:nvPr>
            <p:ph idx="1"/>
          </p:nvPr>
        </p:nvPicPr>
        <p:blipFill>
          <a:blip r:embed="rId2" cstate="print"/>
          <a:srcRect/>
          <a:stretch>
            <a:fillRect/>
          </a:stretch>
        </p:blipFill>
        <p:spPr bwMode="auto">
          <a:xfrm>
            <a:off x="6372200" y="3284984"/>
            <a:ext cx="2448272" cy="1800200"/>
          </a:xfrm>
          <a:prstGeom prst="parallelogram">
            <a:avLst/>
          </a:prstGeom>
          <a:noFill/>
          <a:effectLst>
            <a:outerShdw blurRad="50800" dist="38100" dir="10800000" algn="r" rotWithShape="0">
              <a:prstClr val="black">
                <a:alpha val="40000"/>
              </a:prstClr>
            </a:outerShdw>
          </a:effectLst>
        </p:spPr>
      </p:pic>
      <p:pic>
        <p:nvPicPr>
          <p:cNvPr id="1028" name="Picture 4" descr="F:\Презентация о видах  связи\Французский язык денис\Фото-средства связи\rog_slavyan.jpg"/>
          <p:cNvPicPr>
            <a:picLocks noChangeAspect="1" noChangeArrowheads="1"/>
          </p:cNvPicPr>
          <p:nvPr/>
        </p:nvPicPr>
        <p:blipFill>
          <a:blip r:embed="rId3" cstate="print"/>
          <a:srcRect/>
          <a:stretch>
            <a:fillRect/>
          </a:stretch>
        </p:blipFill>
        <p:spPr bwMode="auto">
          <a:xfrm>
            <a:off x="251520" y="4365104"/>
            <a:ext cx="4752528" cy="2335932"/>
          </a:xfrm>
          <a:prstGeom prst="parallelogram">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52128"/>
          </a:xfrm>
        </p:spPr>
        <p:txBody>
          <a:bodyPr/>
          <a:lstStyle/>
          <a:p>
            <a:r>
              <a:rPr lang="fr-CA" dirty="0" smtClean="0"/>
              <a:t/>
            </a:r>
            <a:br>
              <a:rPr lang="fr-CA" dirty="0" smtClean="0"/>
            </a:br>
            <a:r>
              <a:rPr lang="fr-CA" dirty="0" smtClean="0"/>
              <a:t>Les signaux de fumée</a:t>
            </a:r>
            <a:br>
              <a:rPr lang="fr-CA" dirty="0" smtClean="0"/>
            </a:br>
            <a:r>
              <a:rPr lang="fr-CA" dirty="0" smtClean="0"/>
              <a:t/>
            </a:r>
            <a:br>
              <a:rPr lang="fr-CA" dirty="0" smtClean="0"/>
            </a:br>
            <a:endParaRPr lang="ru-RU" dirty="0"/>
          </a:p>
        </p:txBody>
      </p:sp>
      <p:sp>
        <p:nvSpPr>
          <p:cNvPr id="3" name="Содержимое 2"/>
          <p:cNvSpPr>
            <a:spLocks noGrp="1"/>
          </p:cNvSpPr>
          <p:nvPr>
            <p:ph idx="1"/>
          </p:nvPr>
        </p:nvSpPr>
        <p:spPr>
          <a:xfrm>
            <a:off x="457200" y="1556793"/>
            <a:ext cx="8229600" cy="2016223"/>
          </a:xfrm>
        </p:spPr>
        <p:txBody>
          <a:bodyPr/>
          <a:lstStyle/>
          <a:p>
            <a:r>
              <a:rPr lang="fr-CA" dirty="0" smtClean="0"/>
              <a:t>Les indiens faisaient parvenir des messages de colline en colline en utilisant le feu et la fumée.</a:t>
            </a:r>
          </a:p>
          <a:p>
            <a:r>
              <a:rPr lang="fr-CA" dirty="0" smtClean="0"/>
              <a:t>La forme, l’épaisseur, le nombre des nuages signifiaient des choses différentes.</a:t>
            </a:r>
          </a:p>
          <a:p>
            <a:pPr>
              <a:buNone/>
            </a:pPr>
            <a:endParaRPr lang="ru-RU" dirty="0"/>
          </a:p>
        </p:txBody>
      </p:sp>
      <p:pic>
        <p:nvPicPr>
          <p:cNvPr id="3075" name="Picture 3" descr="C:\Users\Света\Pictures\огонь.jpg"/>
          <p:cNvPicPr>
            <a:picLocks noChangeAspect="1" noChangeArrowheads="1"/>
          </p:cNvPicPr>
          <p:nvPr/>
        </p:nvPicPr>
        <p:blipFill>
          <a:blip r:embed="rId2" cstate="print"/>
          <a:srcRect/>
          <a:stretch>
            <a:fillRect/>
          </a:stretch>
        </p:blipFill>
        <p:spPr bwMode="auto">
          <a:xfrm>
            <a:off x="5364088" y="4149080"/>
            <a:ext cx="3168352" cy="25202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404664"/>
            <a:ext cx="8229600" cy="1368152"/>
          </a:xfrm>
        </p:spPr>
        <p:txBody>
          <a:bodyPr/>
          <a:lstStyle/>
          <a:p>
            <a:r>
              <a:rPr lang="ru-RU" dirty="0" smtClean="0"/>
              <a:t/>
            </a:r>
            <a:br>
              <a:rPr lang="ru-RU" dirty="0" smtClean="0"/>
            </a:br>
            <a:r>
              <a:rPr lang="fr-CA" dirty="0" smtClean="0"/>
              <a:t>Le télégraphe de Chappe</a:t>
            </a:r>
            <a:br>
              <a:rPr lang="fr-CA" dirty="0" smtClean="0"/>
            </a:br>
            <a:r>
              <a:rPr lang="fr-CA" dirty="0" smtClean="0"/>
              <a:t>XVIII-e siècle</a:t>
            </a:r>
            <a:r>
              <a:rPr lang="ru-RU" dirty="0" smtClean="0"/>
              <a:t/>
            </a:r>
            <a:br>
              <a:rPr lang="ru-RU" dirty="0" smtClean="0"/>
            </a:br>
            <a:endParaRPr lang="ru-RU" dirty="0" smtClean="0"/>
          </a:p>
        </p:txBody>
      </p:sp>
      <p:sp>
        <p:nvSpPr>
          <p:cNvPr id="5123" name="Объект 2"/>
          <p:cNvSpPr>
            <a:spLocks noGrp="1"/>
          </p:cNvSpPr>
          <p:nvPr>
            <p:ph idx="1"/>
          </p:nvPr>
        </p:nvSpPr>
        <p:spPr>
          <a:xfrm>
            <a:off x="457200" y="1340769"/>
            <a:ext cx="8229600" cy="2880320"/>
          </a:xfrm>
        </p:spPr>
        <p:txBody>
          <a:bodyPr/>
          <a:lstStyle/>
          <a:p>
            <a:pPr>
              <a:buNone/>
            </a:pPr>
            <a:endParaRPr lang="ru-RU" dirty="0" smtClean="0"/>
          </a:p>
          <a:p>
            <a:r>
              <a:rPr lang="fr-CA" dirty="0" smtClean="0"/>
              <a:t>A l’époque de la Révolution française, Claude Chappe met au point le premier système moderne pour communiquer au loin:</a:t>
            </a:r>
          </a:p>
          <a:p>
            <a:pPr>
              <a:buNone/>
            </a:pPr>
            <a:r>
              <a:rPr lang="fr-CA" dirty="0" smtClean="0"/>
              <a:t>                      le télégraphe optique.</a:t>
            </a:r>
            <a:endParaRPr lang="ru-RU" dirty="0" smtClean="0"/>
          </a:p>
          <a:p>
            <a:pPr>
              <a:buNone/>
            </a:pPr>
            <a:endParaRPr lang="ru-RU" dirty="0" smtClean="0"/>
          </a:p>
          <a:p>
            <a:pPr>
              <a:buNone/>
            </a:pPr>
            <a:endParaRPr lang="ru-RU" dirty="0" smtClean="0"/>
          </a:p>
        </p:txBody>
      </p:sp>
      <p:pic>
        <p:nvPicPr>
          <p:cNvPr id="2052" name="Picture 4" descr="C:\Users\Света\Pictures\торелеграф Шаппа.jpg"/>
          <p:cNvPicPr>
            <a:picLocks noChangeAspect="1" noChangeArrowheads="1"/>
          </p:cNvPicPr>
          <p:nvPr/>
        </p:nvPicPr>
        <p:blipFill>
          <a:blip r:embed="rId2" cstate="print"/>
          <a:srcRect/>
          <a:stretch>
            <a:fillRect/>
          </a:stretch>
        </p:blipFill>
        <p:spPr bwMode="auto">
          <a:xfrm>
            <a:off x="2667000" y="4293096"/>
            <a:ext cx="3810000" cy="237626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296144"/>
          </a:xfrm>
        </p:spPr>
        <p:txBody>
          <a:bodyPr/>
          <a:lstStyle/>
          <a:p>
            <a:r>
              <a:rPr lang="ru-RU" dirty="0" smtClean="0"/>
              <a:t/>
            </a:r>
            <a:br>
              <a:rPr lang="ru-RU" dirty="0" smtClean="0"/>
            </a:br>
            <a:r>
              <a:rPr lang="fr-CA" dirty="0" smtClean="0"/>
              <a:t>Le sémaphore marin</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2132856"/>
            <a:ext cx="8229600" cy="3993307"/>
          </a:xfrm>
        </p:spPr>
        <p:txBody>
          <a:bodyPr/>
          <a:lstStyle/>
          <a:p>
            <a:r>
              <a:rPr lang="fr-CA" dirty="0" smtClean="0"/>
              <a:t>Dans la marine on utilise des mini-sémaphores. Les marins tiennent des petits drapeaux. Avec des positions différentes des bras ils s’envoient des codes.</a:t>
            </a:r>
            <a:endParaRPr lang="ru-RU" dirty="0" smtClean="0"/>
          </a:p>
          <a:p>
            <a:endParaRPr lang="ru-RU" dirty="0"/>
          </a:p>
        </p:txBody>
      </p:sp>
      <p:pic>
        <p:nvPicPr>
          <p:cNvPr id="1027" name="Picture 3" descr="C:\Users\Света\Pictures\семафор.jpg"/>
          <p:cNvPicPr>
            <a:picLocks noChangeAspect="1" noChangeArrowheads="1"/>
          </p:cNvPicPr>
          <p:nvPr/>
        </p:nvPicPr>
        <p:blipFill>
          <a:blip r:embed="rId2" cstate="print"/>
          <a:srcRect/>
          <a:stretch>
            <a:fillRect/>
          </a:stretch>
        </p:blipFill>
        <p:spPr bwMode="auto">
          <a:xfrm>
            <a:off x="6516216" y="3717032"/>
            <a:ext cx="2304256" cy="26642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20689"/>
            <a:ext cx="7772400" cy="1368151"/>
          </a:xfrm>
        </p:spPr>
        <p:txBody>
          <a:bodyPr/>
          <a:lstStyle/>
          <a:p>
            <a:r>
              <a:rPr lang="fr-CA" dirty="0" smtClean="0">
                <a:solidFill>
                  <a:srgbClr val="FFFF00"/>
                </a:solidFill>
              </a:rPr>
              <a:t>Le télégraphe électrique</a:t>
            </a:r>
            <a:endParaRPr lang="ru-RU" dirty="0">
              <a:solidFill>
                <a:srgbClr val="FFFF00"/>
              </a:solidFill>
            </a:endParaRPr>
          </a:p>
        </p:txBody>
      </p:sp>
      <p:sp>
        <p:nvSpPr>
          <p:cNvPr id="5" name="Подзаголовок 4"/>
          <p:cNvSpPr>
            <a:spLocks noGrp="1"/>
          </p:cNvSpPr>
          <p:nvPr>
            <p:ph type="subTitle" idx="1"/>
          </p:nvPr>
        </p:nvSpPr>
        <p:spPr>
          <a:xfrm>
            <a:off x="395536" y="1772816"/>
            <a:ext cx="3312368" cy="4752528"/>
          </a:xfrm>
        </p:spPr>
        <p:txBody>
          <a:bodyPr/>
          <a:lstStyle/>
          <a:p>
            <a:pPr algn="just"/>
            <a:r>
              <a:rPr lang="fr-CA" sz="2800" dirty="0" smtClean="0">
                <a:solidFill>
                  <a:schemeClr val="bg2">
                    <a:lumMod val="50000"/>
                  </a:schemeClr>
                </a:solidFill>
              </a:rPr>
              <a:t>Samuel Morse s’est </a:t>
            </a:r>
            <a:r>
              <a:rPr lang="fr-CA" sz="2800" dirty="0" smtClean="0">
                <a:solidFill>
                  <a:schemeClr val="bg2">
                    <a:lumMod val="50000"/>
                  </a:schemeClr>
                </a:solidFill>
              </a:rPr>
              <a:t>interessé </a:t>
            </a:r>
            <a:r>
              <a:rPr lang="fr-CA" sz="2800" dirty="0" smtClean="0">
                <a:solidFill>
                  <a:schemeClr val="bg2">
                    <a:lumMod val="50000"/>
                  </a:schemeClr>
                </a:solidFill>
              </a:rPr>
              <a:t>aux électroaimants et </a:t>
            </a:r>
            <a:r>
              <a:rPr lang="fr-CA" sz="2800" dirty="0" smtClean="0">
                <a:solidFill>
                  <a:schemeClr val="bg2">
                    <a:lumMod val="50000"/>
                  </a:schemeClr>
                </a:solidFill>
              </a:rPr>
              <a:t>a inventé </a:t>
            </a:r>
            <a:r>
              <a:rPr lang="fr-CA" sz="2800" dirty="0" smtClean="0">
                <a:solidFill>
                  <a:schemeClr val="bg2">
                    <a:lumMod val="50000"/>
                  </a:schemeClr>
                </a:solidFill>
              </a:rPr>
              <a:t>l’appareil qui envoie des message aux lo</a:t>
            </a:r>
            <a:r>
              <a:rPr lang="fr-CA" sz="2400" dirty="0" smtClean="0">
                <a:solidFill>
                  <a:schemeClr val="bg2">
                    <a:lumMod val="50000"/>
                  </a:schemeClr>
                </a:solidFill>
              </a:rPr>
              <a:t>i</a:t>
            </a:r>
            <a:r>
              <a:rPr lang="fr-CA" sz="2800" dirty="0" smtClean="0">
                <a:solidFill>
                  <a:schemeClr val="bg2">
                    <a:lumMod val="50000"/>
                  </a:schemeClr>
                </a:solidFill>
              </a:rPr>
              <a:t>n grâce à l’électricité. Monsieur Morse a aussi inventé le célèbre langage qui porte son nom. </a:t>
            </a:r>
            <a:endParaRPr lang="ru-RU" sz="2800" dirty="0">
              <a:solidFill>
                <a:schemeClr val="bg2">
                  <a:lumMod val="50000"/>
                </a:schemeClr>
              </a:solidFill>
            </a:endParaRPr>
          </a:p>
        </p:txBody>
      </p:sp>
      <p:pic>
        <p:nvPicPr>
          <p:cNvPr id="3074" name="Picture 2" descr="F:\Презентация о видах  связи\Презентация 9Б\MorseAppareil_émetteur.jpg"/>
          <p:cNvPicPr>
            <a:picLocks noChangeAspect="1" noChangeArrowheads="1"/>
          </p:cNvPicPr>
          <p:nvPr/>
        </p:nvPicPr>
        <p:blipFill>
          <a:blip r:embed="rId3" cstate="print"/>
          <a:srcRect/>
          <a:stretch>
            <a:fillRect/>
          </a:stretch>
        </p:blipFill>
        <p:spPr bwMode="auto">
          <a:xfrm>
            <a:off x="3851920" y="3933056"/>
            <a:ext cx="4968552" cy="26642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7772400" cy="2592288"/>
          </a:xfrm>
        </p:spPr>
        <p:txBody>
          <a:bodyPr/>
          <a:lstStyle/>
          <a:p>
            <a:pPr algn="just"/>
            <a:r>
              <a:rPr lang="fr-CA" sz="2800" dirty="0" smtClean="0">
                <a:solidFill>
                  <a:schemeClr val="accent6"/>
                </a:solidFill>
              </a:rPr>
              <a:t>Il code toutes les lettres de l’alphabet et les chiffres avec des </a:t>
            </a:r>
            <a:r>
              <a:rPr lang="fr-CA" sz="2800" dirty="0" smtClean="0">
                <a:solidFill>
                  <a:schemeClr val="accent6"/>
                </a:solidFill>
              </a:rPr>
              <a:t>points </a:t>
            </a:r>
            <a:r>
              <a:rPr lang="fr-CA" sz="2800" dirty="0" smtClean="0">
                <a:solidFill>
                  <a:schemeClr val="accent6"/>
                </a:solidFill>
              </a:rPr>
              <a:t>et des tirets. L’ appareil de Morse est assez simple. Il utilise la circulation du courant électrique dans un fil de fer.</a:t>
            </a:r>
            <a:endParaRPr lang="ru-RU" sz="2800" dirty="0">
              <a:solidFill>
                <a:schemeClr val="accent6"/>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F:\Презентация о видах  связи\Презентация 9Б\Morse_Telegraph_1837.jpg"/>
          <p:cNvPicPr>
            <a:picLocks noChangeAspect="1" noChangeArrowheads="1"/>
          </p:cNvPicPr>
          <p:nvPr/>
        </p:nvPicPr>
        <p:blipFill>
          <a:blip r:embed="rId2" cstate="print"/>
          <a:srcRect/>
          <a:stretch>
            <a:fillRect/>
          </a:stretch>
        </p:blipFill>
        <p:spPr bwMode="auto">
          <a:xfrm>
            <a:off x="3059832" y="2636912"/>
            <a:ext cx="5535712" cy="40561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627784" y="260648"/>
            <a:ext cx="6059016" cy="1800200"/>
          </a:xfrm>
        </p:spPr>
        <p:txBody>
          <a:bodyPr/>
          <a:lstStyle/>
          <a:p>
            <a:r>
              <a:rPr lang="fr-CA" dirty="0" smtClean="0"/>
              <a:t/>
            </a:r>
            <a:br>
              <a:rPr lang="fr-CA" dirty="0" smtClean="0"/>
            </a:br>
            <a:r>
              <a:rPr lang="fr-CA" dirty="0" smtClean="0">
                <a:solidFill>
                  <a:srgbClr val="00B0F0"/>
                </a:solidFill>
              </a:rPr>
              <a:t>Du fil dans l’eau</a:t>
            </a:r>
            <a:r>
              <a:rPr lang="fr-CA" dirty="0" smtClean="0"/>
              <a:t/>
            </a:r>
            <a:br>
              <a:rPr lang="fr-CA" dirty="0" smtClean="0"/>
            </a:br>
            <a:r>
              <a:rPr lang="fr-CA" dirty="0" smtClean="0"/>
              <a:t/>
            </a:r>
            <a:br>
              <a:rPr lang="fr-CA" dirty="0" smtClean="0"/>
            </a:br>
            <a:endParaRPr lang="ru-RU" dirty="0"/>
          </a:p>
        </p:txBody>
      </p:sp>
      <p:sp>
        <p:nvSpPr>
          <p:cNvPr id="5" name="Содержимое 4"/>
          <p:cNvSpPr>
            <a:spLocks noGrp="1"/>
          </p:cNvSpPr>
          <p:nvPr>
            <p:ph idx="1"/>
          </p:nvPr>
        </p:nvSpPr>
        <p:spPr>
          <a:xfrm>
            <a:off x="2627784" y="2060848"/>
            <a:ext cx="6069360" cy="4137323"/>
          </a:xfrm>
        </p:spPr>
        <p:txBody>
          <a:bodyPr/>
          <a:lstStyle/>
          <a:p>
            <a:r>
              <a:rPr lang="fr-CA" dirty="0" smtClean="0"/>
              <a:t>On voulait utiliser </a:t>
            </a:r>
            <a:r>
              <a:rPr lang="fr-CA" dirty="0" smtClean="0"/>
              <a:t>le </a:t>
            </a:r>
            <a:r>
              <a:rPr lang="fr-CA" dirty="0" smtClean="0"/>
              <a:t>télégraphe à fil pour franchir les océans. Seulement avec la fabrication de latex le fil devient isolé de l’eau. C’est  ainsi qu’un câble  joint l’Angleterre et la France dès 1851 et qu’en 1865, l’Amérique est reliée au vieux continent.</a:t>
            </a:r>
            <a:endParaRPr lang="ru-RU" dirty="0"/>
          </a:p>
        </p:txBody>
      </p:sp>
      <p:pic>
        <p:nvPicPr>
          <p:cNvPr id="6" name="Picture 2" descr="F:\Презентация о видах  связи\Презентация 9Б\Samuel_Morse.jpg"/>
          <p:cNvPicPr>
            <a:picLocks noChangeAspect="1" noChangeArrowheads="1"/>
          </p:cNvPicPr>
          <p:nvPr/>
        </p:nvPicPr>
        <p:blipFill>
          <a:blip r:embed="rId3" cstate="print"/>
          <a:srcRect/>
          <a:stretch>
            <a:fillRect/>
          </a:stretch>
        </p:blipFill>
        <p:spPr bwMode="auto">
          <a:xfrm>
            <a:off x="0" y="476672"/>
            <a:ext cx="2447925" cy="3262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04664"/>
            <a:ext cx="7772400" cy="1080120"/>
          </a:xfrm>
        </p:spPr>
        <p:txBody>
          <a:bodyPr/>
          <a:lstStyle/>
          <a:p>
            <a:r>
              <a:rPr lang="fr-CA" dirty="0" smtClean="0">
                <a:solidFill>
                  <a:srgbClr val="FFFF00"/>
                </a:solidFill>
              </a:rPr>
              <a:t>Le téléphone</a:t>
            </a:r>
            <a:endParaRPr lang="ru-RU" dirty="0">
              <a:solidFill>
                <a:srgbClr val="FFFF00"/>
              </a:solidFill>
            </a:endParaRPr>
          </a:p>
        </p:txBody>
      </p:sp>
      <p:sp>
        <p:nvSpPr>
          <p:cNvPr id="5" name="Подзаголовок 4"/>
          <p:cNvSpPr>
            <a:spLocks noGrp="1"/>
          </p:cNvSpPr>
          <p:nvPr>
            <p:ph type="subTitle" idx="1"/>
          </p:nvPr>
        </p:nvSpPr>
        <p:spPr>
          <a:xfrm>
            <a:off x="683568" y="1340768"/>
            <a:ext cx="4392488" cy="5112568"/>
          </a:xfrm>
        </p:spPr>
        <p:txBody>
          <a:bodyPr/>
          <a:lstStyle/>
          <a:p>
            <a:pPr algn="just"/>
            <a:r>
              <a:rPr lang="fr-CA" dirty="0" smtClean="0">
                <a:solidFill>
                  <a:srgbClr val="00B050"/>
                </a:solidFill>
              </a:rPr>
              <a:t>Tout le monde rêvait à la possibilité de transmettre la voix humaine au loin.</a:t>
            </a:r>
          </a:p>
          <a:p>
            <a:pPr algn="just"/>
            <a:r>
              <a:rPr lang="fr-CA" dirty="0" smtClean="0">
                <a:solidFill>
                  <a:srgbClr val="00B050"/>
                </a:solidFill>
              </a:rPr>
              <a:t>Le téléphone et la </a:t>
            </a:r>
            <a:r>
              <a:rPr lang="fr-CA" dirty="0" smtClean="0">
                <a:solidFill>
                  <a:srgbClr val="00B050"/>
                </a:solidFill>
              </a:rPr>
              <a:t>télégraphie </a:t>
            </a:r>
            <a:r>
              <a:rPr lang="fr-CA" dirty="0" smtClean="0">
                <a:solidFill>
                  <a:srgbClr val="00B050"/>
                </a:solidFill>
              </a:rPr>
              <a:t>sans fil arrivent enfin  pour réaliser ce rêve.</a:t>
            </a:r>
            <a:endParaRPr lang="ru-RU" dirty="0">
              <a:solidFill>
                <a:srgbClr val="00B050"/>
              </a:solidFill>
            </a:endParaRPr>
          </a:p>
        </p:txBody>
      </p:sp>
      <p:pic>
        <p:nvPicPr>
          <p:cNvPr id="2050" name="Picture 2" descr="F:\Презентация о видах  связи\Французский язык денис\Фото-средства связи\minifaktov-podborka-eto-interesno-poznavatelno-kartinki_8493986186.jpg"/>
          <p:cNvPicPr>
            <a:picLocks noChangeAspect="1" noChangeArrowheads="1"/>
          </p:cNvPicPr>
          <p:nvPr/>
        </p:nvPicPr>
        <p:blipFill>
          <a:blip r:embed="rId2" cstate="print"/>
          <a:srcRect/>
          <a:stretch>
            <a:fillRect/>
          </a:stretch>
        </p:blipFill>
        <p:spPr bwMode="auto">
          <a:xfrm>
            <a:off x="5436096" y="3356992"/>
            <a:ext cx="3384376" cy="279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иний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Синий 2</Template>
  <TotalTime>411</TotalTime>
  <Words>422</Words>
  <Application>Microsoft Office PowerPoint</Application>
  <PresentationFormat>Экран (4:3)</PresentationFormat>
  <Paragraphs>34</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Синий 2</vt:lpstr>
      <vt:lpstr>Средства связи Les moyens de communication</vt:lpstr>
      <vt:lpstr>Les cornes Les Gaulois et Jules César ont employé les cornes, les trompes pour transmettre des messages militaires. </vt:lpstr>
      <vt:lpstr> Les signaux de fumée  </vt:lpstr>
      <vt:lpstr> Le télégraphe de Chappe XVIII-e siècle </vt:lpstr>
      <vt:lpstr> Le sémaphore marin  </vt:lpstr>
      <vt:lpstr>Le télégraphe électrique</vt:lpstr>
      <vt:lpstr>Il code toutes les lettres de l’alphabet et les chiffres avec des points et des tirets. L’ appareil de Morse est assez simple. Il utilise la circulation du courant électrique dans un fil de fer.</vt:lpstr>
      <vt:lpstr> Du fil dans l’eau  </vt:lpstr>
      <vt:lpstr>Le téléphone</vt:lpstr>
      <vt:lpstr>Alexander Graham Bell est connu pour être  le père de téléphone.</vt:lpstr>
      <vt:lpstr>En1899 Guglielmo Marconi construit des appareils pour envoyer ou recevoir des messages. C’était la naissance de la radio.</vt:lpstr>
      <vt:lpstr>Le Minitel</vt:lpstr>
      <vt:lpstr>L’internet</vt:lpstr>
      <vt:lpstr>L’infrastructure d’Internet se répandit autour du monde pour créer le large réseau mondial d’ordinateurs que nous connaissons aujourd’hui. Il se répandit au travers des pays, créant ainsi un accès mondial à l’information et aux commucations.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Средства связи  Les moyens de communication</dc:title>
  <dc:creator>Света</dc:creator>
  <cp:lastModifiedBy>Света</cp:lastModifiedBy>
  <cp:revision>29</cp:revision>
  <dcterms:created xsi:type="dcterms:W3CDTF">2014-04-14T17:13:13Z</dcterms:created>
  <dcterms:modified xsi:type="dcterms:W3CDTF">2014-04-21T17:50:30Z</dcterms:modified>
</cp:coreProperties>
</file>