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08" r:id="rId2"/>
    <p:sldId id="310" r:id="rId3"/>
    <p:sldId id="309" r:id="rId4"/>
    <p:sldId id="256" r:id="rId5"/>
    <p:sldId id="306" r:id="rId6"/>
    <p:sldId id="311" r:id="rId7"/>
    <p:sldId id="312" r:id="rId8"/>
    <p:sldId id="257" r:id="rId9"/>
    <p:sldId id="315" r:id="rId10"/>
    <p:sldId id="319" r:id="rId11"/>
    <p:sldId id="316" r:id="rId12"/>
    <p:sldId id="317" r:id="rId13"/>
    <p:sldId id="318" r:id="rId14"/>
    <p:sldId id="323" r:id="rId15"/>
    <p:sldId id="324" r:id="rId16"/>
    <p:sldId id="307" r:id="rId17"/>
    <p:sldId id="292" r:id="rId18"/>
    <p:sldId id="295" r:id="rId19"/>
    <p:sldId id="294" r:id="rId20"/>
    <p:sldId id="297" r:id="rId21"/>
    <p:sldId id="298" r:id="rId22"/>
    <p:sldId id="299" r:id="rId23"/>
    <p:sldId id="301" r:id="rId24"/>
    <p:sldId id="304" r:id="rId25"/>
    <p:sldId id="303" r:id="rId26"/>
    <p:sldId id="322" r:id="rId27"/>
    <p:sldId id="302" r:id="rId28"/>
    <p:sldId id="321" r:id="rId29"/>
    <p:sldId id="320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F2EC663-2204-4050-BFF8-4730BFECC16C}" type="datetimeFigureOut">
              <a:rPr lang="ru-RU"/>
              <a:pPr>
                <a:defRPr/>
              </a:pPr>
              <a:t>20.01.2015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C5327C8-6FE9-4E67-AF69-B7F15499ED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E8370-D9D0-4223-9162-116401724C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2DDEA-8A56-4D55-8F3C-0D74D836F0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3E6B2-46C2-4CC8-8114-9E46451D65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C56A3-4957-439D-B272-C4EB969B11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932F9-FE55-484B-B680-A479ABF39E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B576E-505B-4C19-B3A3-8DC99962E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390F3-5046-4CC2-9DC0-D779348720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A0B6A-E571-4322-B1B3-8FEC0EFC9E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5E91B-ADBA-4A41-8155-6DB8367FE7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BAA54-16B2-4A18-949D-8C610FB4D2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CCB22-5BAF-4251-9433-0766E50C52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AC94B40-661B-4298-BA54-20A627A025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"/>
          <p:cNvSpPr txBox="1">
            <a:spLocks noChangeArrowheads="1"/>
          </p:cNvSpPr>
          <p:nvPr/>
        </p:nvSpPr>
        <p:spPr bwMode="auto">
          <a:xfrm>
            <a:off x="928688" y="857250"/>
            <a:ext cx="8072437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dirty="0"/>
              <a:t>                 ?</a:t>
            </a:r>
          </a:p>
          <a:p>
            <a:r>
              <a:rPr lang="ru-RU" sz="3600" dirty="0"/>
              <a:t>Соединенные, американские;</a:t>
            </a:r>
          </a:p>
          <a:p>
            <a:r>
              <a:rPr lang="ru-RU" sz="3600" dirty="0"/>
              <a:t>Занимают, граничат, образуют;</a:t>
            </a:r>
          </a:p>
          <a:p>
            <a:r>
              <a:rPr lang="ru-RU" sz="3600" dirty="0"/>
              <a:t>Государство в Северной Америке;</a:t>
            </a:r>
          </a:p>
          <a:p>
            <a:r>
              <a:rPr lang="ru-RU" sz="3600" dirty="0"/>
              <a:t>Страна.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2"/>
          <p:cNvSpPr txBox="1">
            <a:spLocks noChangeArrowheads="1"/>
          </p:cNvSpPr>
          <p:nvPr/>
        </p:nvSpPr>
        <p:spPr bwMode="auto">
          <a:xfrm>
            <a:off x="142875" y="46038"/>
            <a:ext cx="8929688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ИНДИВИДУАЛЬНОЕ ЗАДАНИЕ:  </a:t>
            </a:r>
          </a:p>
          <a:p>
            <a:pPr algn="ctr"/>
            <a:endParaRPr lang="ru-RU" dirty="0">
              <a:solidFill>
                <a:srgbClr val="C00000"/>
              </a:solidFill>
            </a:endParaRPr>
          </a:p>
          <a:p>
            <a:pPr algn="ctr"/>
            <a:r>
              <a:rPr lang="ru-RU" dirty="0" smtClean="0"/>
              <a:t> ВЫЯСНИТЬ</a:t>
            </a:r>
            <a:r>
              <a:rPr lang="ru-RU" dirty="0"/>
              <a:t>, КАКОЕ ВЛИЯНИЕ ОКАЗЫВАЛИ ПРЕЗИДЕНТЫ НА ВНЕШНЮЮ И ВНУТРЕННЮЮ ПОЛИТИКУ США ДЛЯ ДОСТИЖЕНИЯ МИРОВОГО </a:t>
            </a:r>
            <a:r>
              <a:rPr lang="ru-RU" dirty="0" smtClean="0"/>
              <a:t>ГОСПОДСТВА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Время выполнения задания – 10 минут!</a:t>
            </a:r>
            <a:endParaRPr lang="ru-RU" dirty="0"/>
          </a:p>
          <a:p>
            <a:pPr algn="ctr"/>
            <a:endParaRPr lang="ru-RU" dirty="0">
              <a:solidFill>
                <a:srgbClr val="C00000"/>
              </a:solidFill>
            </a:endParaRPr>
          </a:p>
          <a:p>
            <a:pPr algn="ctr"/>
            <a:endParaRPr lang="ru-RU" dirty="0">
              <a:solidFill>
                <a:srgbClr val="C00000"/>
              </a:solidFill>
            </a:endParaRPr>
          </a:p>
          <a:p>
            <a:r>
              <a:rPr lang="ru-RU" dirty="0"/>
              <a:t>1.  ДЕЯТЕЛЬНОСТЬ ПРЕЗЕДЕНТА ГАРРИ ТРУМЭНА</a:t>
            </a:r>
          </a:p>
          <a:p>
            <a:endParaRPr lang="ru-RU" dirty="0"/>
          </a:p>
          <a:p>
            <a:r>
              <a:rPr lang="ru-RU" dirty="0"/>
              <a:t>2.  ДЕЯТЕЛЬНОСТЬ ПРЕЗЕДЕНТА ДУАЙТА ЭЙЗЕНХАУЭРА</a:t>
            </a:r>
          </a:p>
          <a:p>
            <a:endParaRPr lang="ru-RU" dirty="0"/>
          </a:p>
          <a:p>
            <a:r>
              <a:rPr lang="ru-RU" dirty="0"/>
              <a:t>3.  ДЕЯТЕЛЬНОСТЬ ПРЕЗЕДЕНТА ДЖОНА КЕННЕДИ</a:t>
            </a:r>
          </a:p>
          <a:p>
            <a:endParaRPr lang="ru-RU" dirty="0"/>
          </a:p>
          <a:p>
            <a:r>
              <a:rPr lang="ru-RU" dirty="0"/>
              <a:t>4.  ДЕЯТЕЛЬНОСТЬ ПРЕЗЕДЕНТА ЛИНДОНА ДЖОНСОНА</a:t>
            </a:r>
          </a:p>
          <a:p>
            <a:endParaRPr lang="ru-RU" dirty="0"/>
          </a:p>
          <a:p>
            <a:r>
              <a:rPr lang="ru-RU" dirty="0"/>
              <a:t>5.  ДЕЯТЕЛЬНОСТЬ ПРЕЗИДЕНТА РОНОЛЬДА РЕЙГАНА</a:t>
            </a:r>
          </a:p>
          <a:p>
            <a:endParaRPr lang="ru-RU" dirty="0"/>
          </a:p>
          <a:p>
            <a:r>
              <a:rPr lang="ru-RU" dirty="0"/>
              <a:t>6.  ДЕЯТЕЛЬНОСТЬ ПРЕЗИДЕНТА БИЛЛА КЛИНТОНА</a:t>
            </a:r>
          </a:p>
          <a:p>
            <a:endParaRPr lang="ru-RU" dirty="0"/>
          </a:p>
          <a:p>
            <a:r>
              <a:rPr lang="ru-RU" dirty="0"/>
              <a:t>7.  ДЕЯТЕЛЬНОСТЬ ПРЕЗИДЕНТА БАРАКА ОБАМЫ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214313"/>
            <a:ext cx="9144000" cy="618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C00000"/>
                </a:solidFill>
              </a:rPr>
              <a:t>ПОДВЕДЕМ ИТОГИ РАБОТЫ В  ПАРАХ:</a:t>
            </a:r>
          </a:p>
          <a:p>
            <a:pPr algn="ctr"/>
            <a:r>
              <a:rPr lang="ru-RU">
                <a:solidFill>
                  <a:srgbClr val="C00000"/>
                </a:solidFill>
              </a:rPr>
              <a:t> </a:t>
            </a:r>
            <a:r>
              <a:rPr lang="en-US">
                <a:solidFill>
                  <a:srgbClr val="C00000"/>
                </a:solidFill>
              </a:rPr>
              <a:t>I</a:t>
            </a:r>
            <a:r>
              <a:rPr lang="ru-RU">
                <a:solidFill>
                  <a:srgbClr val="C00000"/>
                </a:solidFill>
              </a:rPr>
              <a:t> ПАРА.</a:t>
            </a:r>
          </a:p>
          <a:p>
            <a:pPr algn="ctr"/>
            <a:endParaRPr lang="ru-RU">
              <a:solidFill>
                <a:srgbClr val="C00000"/>
              </a:solidFill>
            </a:endParaRPr>
          </a:p>
          <a:p>
            <a:pPr algn="ctr"/>
            <a:r>
              <a:rPr lang="ru-RU">
                <a:solidFill>
                  <a:srgbClr val="C00000"/>
                </a:solidFill>
              </a:rPr>
              <a:t>УКРЕПЛЕНИЮ ВОЕННОГО ВЛИЯНИЯ США СПОСОБСТВОВАЛО:</a:t>
            </a:r>
          </a:p>
          <a:p>
            <a:pPr algn="ctr"/>
            <a:endParaRPr lang="ru-RU"/>
          </a:p>
          <a:p>
            <a:pPr>
              <a:buFont typeface="Wingdings" pitchFamily="2" charset="2"/>
              <a:buChar char="v"/>
            </a:pPr>
            <a:r>
              <a:rPr lang="ru-RU"/>
              <a:t> КЛЮЧЕВОЕ ПОЛОЖЕНИЕ США В ООН </a:t>
            </a:r>
          </a:p>
          <a:p>
            <a:r>
              <a:rPr lang="ru-RU"/>
              <a:t>(в составе 5 государств – членов Совета Безопасности)</a:t>
            </a:r>
          </a:p>
          <a:p>
            <a:endParaRPr lang="ru-RU"/>
          </a:p>
          <a:p>
            <a:pPr>
              <a:buFont typeface="Wingdings" pitchFamily="2" charset="2"/>
              <a:buChar char="v"/>
            </a:pPr>
            <a:r>
              <a:rPr lang="ru-RU"/>
              <a:t> АКТИВНОЕ УЧАСТИЕ В СОЗДАНИИ НАТО И СЕТИ ДРУГИХ ВОЕННО -ПОЛИТИЧЕСКИХ БЛОКОВ</a:t>
            </a:r>
          </a:p>
          <a:p>
            <a:pPr>
              <a:buFont typeface="Wingdings" pitchFamily="2" charset="2"/>
              <a:buChar char="v"/>
            </a:pPr>
            <a:endParaRPr lang="ru-RU"/>
          </a:p>
          <a:p>
            <a:pPr>
              <a:buFont typeface="Wingdings" pitchFamily="2" charset="2"/>
              <a:buChar char="v"/>
            </a:pPr>
            <a:r>
              <a:rPr lang="ru-RU"/>
              <a:t> ПРОВЕДЕНИЕ В СТРАНЕ РЕОРГАНИЗАЦИИ В ВОЕННОЙ ОБЛАСТИ</a:t>
            </a:r>
          </a:p>
          <a:p>
            <a:endParaRPr lang="ru-RU"/>
          </a:p>
          <a:p>
            <a:pPr>
              <a:buFont typeface="Wingdings" pitchFamily="2" charset="2"/>
              <a:buChar char="v"/>
            </a:pPr>
            <a:r>
              <a:rPr lang="ru-RU"/>
              <a:t> ВВЕДЕНИЕ ПОСТА МИНИСТРА ОБОРОНЫ</a:t>
            </a:r>
          </a:p>
          <a:p>
            <a:pPr>
              <a:buFont typeface="Wingdings" pitchFamily="2" charset="2"/>
              <a:buChar char="v"/>
            </a:pPr>
            <a:endParaRPr lang="ru-RU"/>
          </a:p>
          <a:p>
            <a:pPr>
              <a:buFont typeface="Wingdings" pitchFamily="2" charset="2"/>
              <a:buChar char="v"/>
            </a:pPr>
            <a:r>
              <a:rPr lang="ru-RU"/>
              <a:t> СОЗДАНИЕ СОВЕТА НАЦИОНАЛЬНОЙ БЕЗОПАСНОСТИ ПРИ ПРЕЗИДЕНТЕ</a:t>
            </a:r>
          </a:p>
          <a:p>
            <a:endParaRPr lang="ru-RU"/>
          </a:p>
          <a:p>
            <a:pPr>
              <a:buFont typeface="Wingdings" pitchFamily="2" charset="2"/>
              <a:buChar char="v"/>
            </a:pPr>
            <a:r>
              <a:rPr lang="ru-RU"/>
              <a:t> СОЗДАНИЕ ЦРУ</a:t>
            </a:r>
          </a:p>
          <a:p>
            <a:endParaRPr lang="ru-RU"/>
          </a:p>
          <a:p>
            <a:pPr>
              <a:buFont typeface="Wingdings" pitchFamily="2" charset="2"/>
              <a:buChar char="v"/>
            </a:pPr>
            <a:r>
              <a:rPr lang="ru-RU"/>
              <a:t> РАЗВЕРТЫВАНИЕ СЕТИ ВОЕННЫХ БАЗ И ОБЪЕКТОВ США В ЕВРОПЕ</a:t>
            </a:r>
          </a:p>
          <a:p>
            <a:r>
              <a:rPr lang="ru-RU"/>
              <a:t> (в государствах – участников НАТО)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500063"/>
            <a:ext cx="8643938" cy="646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II</a:t>
            </a:r>
            <a:r>
              <a:rPr lang="ru-RU" dirty="0">
                <a:solidFill>
                  <a:srgbClr val="C00000"/>
                </a:solidFill>
              </a:rPr>
              <a:t> ПАРА</a:t>
            </a:r>
          </a:p>
          <a:p>
            <a:pPr algn="ctr"/>
            <a:r>
              <a:rPr lang="ru-RU" dirty="0">
                <a:solidFill>
                  <a:srgbClr val="C00000"/>
                </a:solidFill>
              </a:rPr>
              <a:t>УКРЕПЛЕНИЮ ЭКОНОМИЧЕСКОГО ВЛИЯНИЯ США СПОСОБСТВОВАЛО:</a:t>
            </a:r>
          </a:p>
          <a:p>
            <a:endParaRPr lang="ru-RU" dirty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dirty="0"/>
              <a:t>НА ТЕРРИТОРИИ США НЕ ВЕЛИСЬ ВОЕННЫЕ ДЕЙСТВИЯ</a:t>
            </a:r>
          </a:p>
          <a:p>
            <a:endParaRPr lang="ru-RU" dirty="0"/>
          </a:p>
          <a:p>
            <a:pPr>
              <a:buFont typeface="Wingdings" pitchFamily="2" charset="2"/>
              <a:buChar char="v"/>
            </a:pPr>
            <a:r>
              <a:rPr lang="ru-RU" dirty="0"/>
              <a:t>ЛЮДСКИЕ ПОТЕРИ МИНИМАЛЬНЫ</a:t>
            </a:r>
          </a:p>
          <a:p>
            <a:endParaRPr lang="ru-RU" dirty="0"/>
          </a:p>
          <a:p>
            <a:pPr>
              <a:buFont typeface="Wingdings" pitchFamily="2" charset="2"/>
              <a:buChar char="v"/>
            </a:pPr>
            <a:r>
              <a:rPr lang="ru-RU" dirty="0"/>
              <a:t> ПОСТАВКИ ВООРУЖЕНИЯ, БОЕПРИПАСОВ, ПРОДОВОЛЬСТВИЯ СОЮЗНИКАМ УКРЕПИЛИ ПРОМЫШЛЕННОСТЬ И С/Х СТРАНЫ</a:t>
            </a:r>
          </a:p>
          <a:p>
            <a:pPr algn="ctr"/>
            <a:endParaRPr lang="ru-RU" dirty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dirty="0"/>
              <a:t> ЭКСПОРТ ТОВАРОВ</a:t>
            </a:r>
          </a:p>
          <a:p>
            <a:endParaRPr lang="ru-RU" dirty="0"/>
          </a:p>
          <a:p>
            <a:pPr>
              <a:buFont typeface="Wingdings" pitchFamily="2" charset="2"/>
              <a:buChar char="v"/>
            </a:pPr>
            <a:r>
              <a:rPr lang="ru-RU" dirty="0"/>
              <a:t> ЭКСПОРТ КАПИТАЛОВ (займы и кредиты)</a:t>
            </a:r>
          </a:p>
          <a:p>
            <a:endParaRPr lang="ru-RU" dirty="0"/>
          </a:p>
          <a:p>
            <a:pPr>
              <a:buFont typeface="Wingdings" pitchFamily="2" charset="2"/>
              <a:buChar char="v"/>
            </a:pPr>
            <a:r>
              <a:rPr lang="ru-RU" dirty="0"/>
              <a:t> ТНК СОЗДАЛИ ФИНАНСОВУЮ ИМПЕРИЮ, НЕ УСТУПАВШУЮ ПО ДОХОДНОСТИ ТОМУ, ЧТО ПОЛУЧАЛИ МЕТРОПОЛИИ ОТ СВОИХ КОЛОНИЙ</a:t>
            </a:r>
          </a:p>
          <a:p>
            <a:endParaRPr lang="ru-RU" dirty="0"/>
          </a:p>
          <a:p>
            <a:pPr>
              <a:buFont typeface="Wingdings" pitchFamily="2" charset="2"/>
              <a:buChar char="v"/>
            </a:pPr>
            <a:r>
              <a:rPr lang="ru-RU" dirty="0"/>
              <a:t>  С НАЧАЛА 80-Х ГОДОВ США ЗНАЧИТЕЛЬНО  УВЕЛИЧИЛИ РАСХОДЫ НА  НИОКР (научно - исследовательские и опытно - конструкторские разработки)</a:t>
            </a:r>
          </a:p>
          <a:p>
            <a:endParaRPr lang="ru-RU" dirty="0"/>
          </a:p>
          <a:p>
            <a:pPr>
              <a:buFont typeface="Wingdings" pitchFamily="2" charset="2"/>
              <a:buChar char="v"/>
            </a:pPr>
            <a:r>
              <a:rPr lang="ru-RU" dirty="0"/>
              <a:t> ПРИНЯТИЕ КУРСА НА РАЗВИТИЕ НАУКОЁМКИХ ОТРАСЛЕЙ ПРОМЫШЛЕННОСТИ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85750" y="500063"/>
            <a:ext cx="8643938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C00000"/>
                </a:solidFill>
              </a:rPr>
              <a:t>III</a:t>
            </a:r>
            <a:r>
              <a:rPr lang="ru-RU">
                <a:solidFill>
                  <a:srgbClr val="C00000"/>
                </a:solidFill>
              </a:rPr>
              <a:t> ПАРА</a:t>
            </a:r>
          </a:p>
          <a:p>
            <a:pPr algn="ctr"/>
            <a:r>
              <a:rPr lang="ru-RU">
                <a:solidFill>
                  <a:srgbClr val="C00000"/>
                </a:solidFill>
              </a:rPr>
              <a:t>УКРЕПЛЕНИЮ ПОЛИТИЧЕСКОГО ВЛИЯНИЯ США СПОСОБСТВОВАЛО:</a:t>
            </a:r>
          </a:p>
          <a:p>
            <a:pPr algn="ctr"/>
            <a:endParaRPr lang="ru-RU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/>
              <a:t> ГИБКОЕ РЕАГИРОВАНИЕ НА ПРОИСХОДЯЩИЕ В МИРЕ ИЗМЕНЕНИЯ</a:t>
            </a:r>
          </a:p>
          <a:p>
            <a:endParaRPr lang="ru-RU"/>
          </a:p>
          <a:p>
            <a:pPr>
              <a:buFont typeface="Wingdings" pitchFamily="2" charset="2"/>
              <a:buChar char="v"/>
            </a:pPr>
            <a:r>
              <a:rPr lang="ru-RU"/>
              <a:t> ШИРОКИЕ ПОЛНОМОЧИЯ ПРЕЗИДЕНТА СТРАНЫ (совмещение функции главы государства и главы правительства, верховного главнокомандующего и руководителя внешней политики, назначающего и смещающего членов кабинета министров), ДЕЛАЮЩИЕ ЕГО КЛЮЧЕВОЙ ФИГУРОЙ В ПРИНЯТИИ И ОСУЩЕСТВЛЕНИИ РЕШЕНИЙ ПО ВСЕМ ВОПРОСАМ ВНЕШНЕЙ И ВНУТРЕННЕЙ ПОЛИТИКИ</a:t>
            </a:r>
          </a:p>
          <a:p>
            <a:endParaRPr lang="ru-RU"/>
          </a:p>
          <a:p>
            <a:pPr>
              <a:buFont typeface="Wingdings" pitchFamily="2" charset="2"/>
              <a:buChar char="v"/>
            </a:pPr>
            <a:r>
              <a:rPr lang="ru-RU"/>
              <a:t> СОЗДАНИЕ ДЕМОКРАТИЧЕСКОЙ СИСТЕМЫ «СДЕРЖЕК И ПРОТИВОВЕСОВ», УРАВНОВЕШИВАЮЩЕЙ ДЕЙСТВИЯ ПРЕЗИДЕНТА СТРАНЫ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800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IV </a:t>
            </a:r>
            <a:r>
              <a:rPr lang="ru-RU" dirty="0" smtClean="0">
                <a:solidFill>
                  <a:srgbClr val="C00000"/>
                </a:solidFill>
              </a:rPr>
              <a:t>пара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ОБЩЕСТВЕННЫЕ ДВИЖЕНИЯ В США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57224" y="1571612"/>
            <a:ext cx="71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 второй половине 40х -  массовые выступления рабочих в ответ на принятие закона Тафта Хартли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00100" y="2714620"/>
            <a:ext cx="70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50е гг. – борьба темнокожих за свои права. Возглавил движение Мартин Лютер Кинг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00100" y="4214818"/>
            <a:ext cx="700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60е гг. – новая волна борьбы  темнокожего населения. Уже массовое неповиновение, произошли беспорядки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800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mtClean="0">
                <a:solidFill>
                  <a:srgbClr val="C00000"/>
                </a:solidFill>
              </a:rPr>
              <a:t>V </a:t>
            </a:r>
            <a:r>
              <a:rPr lang="ru-RU" dirty="0" smtClean="0">
                <a:solidFill>
                  <a:srgbClr val="C00000"/>
                </a:solidFill>
              </a:rPr>
              <a:t>пара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ОБЩЕСТВЕННЫЕ ДВИЖЕНИЯ В США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500166" y="1357298"/>
            <a:ext cx="635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 второй половине 60х гг. – движение за прекращение войны во Вьетнаме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00166" y="2571744"/>
            <a:ext cx="6215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Весной 70х – протест университетов и колледжей против вторжения американских войск в Камбоджу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00166" y="3929066"/>
            <a:ext cx="65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начале </a:t>
            </a:r>
            <a:r>
              <a:rPr lang="en-US" dirty="0" smtClean="0"/>
              <a:t>XXI</a:t>
            </a:r>
            <a:r>
              <a:rPr lang="ru-RU" dirty="0" smtClean="0"/>
              <a:t> века – выступления против войны в Ираке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500" y="1000125"/>
            <a:ext cx="6143625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400" dirty="0">
                <a:solidFill>
                  <a:srgbClr val="FF0000"/>
                </a:solidFill>
              </a:rPr>
              <a:t>ДЕМОКРАТИЧЕСКАЯ ПАРТИЯ </a:t>
            </a:r>
            <a:r>
              <a:rPr lang="ru-RU" sz="2400" dirty="0">
                <a:solidFill>
                  <a:schemeClr val="accent6"/>
                </a:solidFill>
              </a:rPr>
              <a:t>– ОДНА ИЗ ДВУХ КРУПНЕЙШИХ ПАРТИЙ США. ОСОБОЕ ВНИМАНИЕ УДЕЛЯЕТ ВНУТРЕННЕЙ ПОЛИТИКЕ, НЕ СКЛОННЫ К АКТИВНОЙ ВНЕШНЕЙ ПОЛИТИКЕ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9000" y="3740150"/>
            <a:ext cx="5500688" cy="3046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400" dirty="0">
                <a:solidFill>
                  <a:srgbClr val="FF0000"/>
                </a:solidFill>
              </a:rPr>
              <a:t>РЕСПУБЛИКАНСКАЯ ПАРТИЯ </a:t>
            </a:r>
            <a:r>
              <a:rPr lang="ru-RU" sz="2400" dirty="0">
                <a:solidFill>
                  <a:schemeClr val="accent6"/>
                </a:solidFill>
              </a:rPr>
              <a:t>– ОДНА ИЗ ДВУХ ОСНОВНЫХ ПОЛИТИЧЕСКИХ ПАРТИЙ США. ВЫСТУПАЕТ ЗА ПЕРЕМЕНЫ ВО ВНЕШНЕЙ ПОЛИТИКИ, ВО ВНУТРЕННЕЙ ПОЛИТИКЕ – НЕВМЕШАТЕЛЬСТВО</a:t>
            </a:r>
            <a:r>
              <a:rPr lang="ru-RU" sz="2400" dirty="0" smtClean="0">
                <a:solidFill>
                  <a:schemeClr val="accent6"/>
                </a:solidFill>
              </a:rPr>
              <a:t>, СВОБОДНАЯ </a:t>
            </a:r>
            <a:r>
              <a:rPr lang="ru-RU" sz="2400" dirty="0">
                <a:solidFill>
                  <a:schemeClr val="accent6"/>
                </a:solidFill>
              </a:rPr>
              <a:t>КОНКУРЕНЦИЯ</a:t>
            </a:r>
          </a:p>
        </p:txBody>
      </p:sp>
      <p:pic>
        <p:nvPicPr>
          <p:cNvPr id="7" name="Picture 2" descr="C:\Documents and Settings\Администратор\Рабочий стол\DemDonk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1000108"/>
            <a:ext cx="3000396" cy="2024146"/>
          </a:xfrm>
          <a:prstGeom prst="rect">
            <a:avLst/>
          </a:prstGeom>
          <a:noFill/>
          <a:scene3d>
            <a:camera prst="perspectiveFront"/>
            <a:lightRig rig="threePt" dir="t"/>
          </a:scene3d>
          <a:sp3d>
            <a:bevelT/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857628"/>
            <a:ext cx="298724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5366" name="TextBox 8"/>
          <p:cNvSpPr txBox="1">
            <a:spLocks noChangeArrowheads="1"/>
          </p:cNvSpPr>
          <p:nvPr/>
        </p:nvSpPr>
        <p:spPr bwMode="auto">
          <a:xfrm>
            <a:off x="0" y="6215063"/>
            <a:ext cx="3786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Неофициальный символ партии — слон (как олицетворение мощи)</a:t>
            </a:r>
          </a:p>
        </p:txBody>
      </p:sp>
      <p:sp>
        <p:nvSpPr>
          <p:cNvPr id="15367" name="TextBox 9"/>
          <p:cNvSpPr txBox="1">
            <a:spLocks noChangeArrowheads="1"/>
          </p:cNvSpPr>
          <p:nvPr/>
        </p:nvSpPr>
        <p:spPr bwMode="auto">
          <a:xfrm>
            <a:off x="-71438" y="2987675"/>
            <a:ext cx="42148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Неофициальный символ — осёл (символ упрямого преодоления препятствий)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7158" y="139463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 ТРАДИЦИИ ПРЕЗИДЕНТЫ  США ЯВЛЯЮТСЯ ПРЕДСТАВИТЕЛЯМИ ДВУХ ОСНОВНЫХ  ПОЛИТИЧЕСКИХ ПАРТИЙ: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214313" y="71438"/>
            <a:ext cx="8715375" cy="12001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Georgia" pitchFamily="18" charset="0"/>
              </a:rPr>
              <a:t>После войны США взяли на себя </a:t>
            </a:r>
            <a:r>
              <a:rPr lang="ru-RU" b="1" i="1" dirty="0">
                <a:solidFill>
                  <a:srgbClr val="FF0000"/>
                </a:solidFill>
                <a:latin typeface="Georgia" pitchFamily="18" charset="0"/>
              </a:rPr>
              <a:t>«мировую ответственность»</a:t>
            </a:r>
            <a:r>
              <a:rPr lang="ru-RU" b="1" i="1" dirty="0">
                <a:solidFill>
                  <a:srgbClr val="002060"/>
                </a:solidFill>
                <a:latin typeface="Georgia" pitchFamily="18" charset="0"/>
              </a:rPr>
              <a:t>. Понеся минимальные потери в войне, США вышли из нее сверхдержавой, отодвинув всех на второй план. Обладая монополией на ядерное оружие, США умело этим пользовались.</a:t>
            </a:r>
          </a:p>
        </p:txBody>
      </p:sp>
      <p:pic>
        <p:nvPicPr>
          <p:cNvPr id="16387" name="Рисунок 2" descr="Трумен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300" y="1349375"/>
            <a:ext cx="3632200" cy="5080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-71438" y="6478588"/>
            <a:ext cx="5643563" cy="3079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i="1" dirty="0"/>
              <a:t>Президент США Гарри Трумен. 1945-1952 гг. Демократ.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4071938" y="1357313"/>
            <a:ext cx="4857750" cy="19288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sz="2800" b="1" kern="0" dirty="0">
                <a:latin typeface="+mn-lt"/>
              </a:rPr>
              <a:t>Внешняя</a:t>
            </a:r>
            <a:r>
              <a:rPr lang="ru-RU" sz="2400" kern="0" dirty="0">
                <a:latin typeface="+mn-lt"/>
              </a:rPr>
              <a:t> политика: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sz="2400" kern="0" dirty="0">
                <a:latin typeface="+mn-lt"/>
              </a:rPr>
              <a:t>Переход к «Холодной войне» - конфронтации с СССР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sz="2400" kern="0" dirty="0">
                <a:latin typeface="+mn-lt"/>
              </a:rPr>
              <a:t>Начало корейской войны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sz="2400" kern="0" dirty="0">
                <a:latin typeface="+mn-lt"/>
              </a:rPr>
              <a:t>Укрепление капитализма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ru-RU" sz="2400" kern="0" dirty="0">
              <a:latin typeface="+mn-lt"/>
            </a:endParaRP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4214813" y="3617913"/>
            <a:ext cx="4929187" cy="302577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sz="2800" b="1" kern="0" dirty="0">
                <a:latin typeface="+mn-lt"/>
              </a:rPr>
              <a:t>Внутренняя</a:t>
            </a:r>
            <a:r>
              <a:rPr lang="ru-RU" sz="2400" kern="0" dirty="0">
                <a:latin typeface="+mn-lt"/>
              </a:rPr>
              <a:t> политика: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sz="2400" kern="0" dirty="0">
                <a:latin typeface="+mn-lt"/>
              </a:rPr>
              <a:t>Отход демократической партии от рузвельтского курса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sz="2400" kern="0" dirty="0">
                <a:latin typeface="+mn-lt"/>
              </a:rPr>
              <a:t>В законе Тафта-Хартли «ограничение профсоюзной деятельности»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ru-RU" sz="2400" kern="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214313" y="214313"/>
            <a:ext cx="8715375" cy="17541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Georgia" pitchFamily="18" charset="0"/>
              </a:rPr>
              <a:t>США взяли на себя политику </a:t>
            </a:r>
            <a:r>
              <a:rPr lang="ru-RU" b="1" i="1" dirty="0">
                <a:solidFill>
                  <a:srgbClr val="FF0000"/>
                </a:solidFill>
                <a:latin typeface="Georgia" pitchFamily="18" charset="0"/>
              </a:rPr>
              <a:t>«отбрасывания коммунизма» - Доктрину Трумена</a:t>
            </a:r>
            <a:r>
              <a:rPr lang="ru-RU" b="1" i="1" dirty="0">
                <a:solidFill>
                  <a:srgbClr val="002060"/>
                </a:solidFill>
                <a:latin typeface="Georgia" pitchFamily="18" charset="0"/>
              </a:rPr>
              <a:t> и укрепления устоев капитализма в Европе, Латинской Америке, Азии. Стали создаваться военные блоки </a:t>
            </a:r>
            <a:r>
              <a:rPr lang="ru-RU" b="1" i="1" dirty="0">
                <a:solidFill>
                  <a:srgbClr val="FF0000"/>
                </a:solidFill>
                <a:latin typeface="Georgia" pitchFamily="18" charset="0"/>
              </a:rPr>
              <a:t>НАТО, АСЕАН, СЕАТО </a:t>
            </a:r>
            <a:r>
              <a:rPr lang="ru-RU" b="1" i="1" dirty="0">
                <a:solidFill>
                  <a:srgbClr val="002060"/>
                </a:solidFill>
                <a:latin typeface="Georgia" pitchFamily="18" charset="0"/>
              </a:rPr>
              <a:t>и др. Внутри самих США начинается </a:t>
            </a:r>
            <a:r>
              <a:rPr lang="ru-RU" b="1" i="1" dirty="0">
                <a:solidFill>
                  <a:srgbClr val="FF0000"/>
                </a:solidFill>
                <a:latin typeface="Georgia" pitchFamily="18" charset="0"/>
              </a:rPr>
              <a:t>«охота на ведьм»</a:t>
            </a:r>
            <a:r>
              <a:rPr lang="ru-RU" b="1" i="1" dirty="0">
                <a:solidFill>
                  <a:srgbClr val="002060"/>
                </a:solidFill>
                <a:latin typeface="Georgia" pitchFamily="18" charset="0"/>
              </a:rPr>
              <a:t>, поиск внутренних врагов, связанных с именем сенатора Д.Маккарти.</a:t>
            </a:r>
          </a:p>
        </p:txBody>
      </p:sp>
      <p:pic>
        <p:nvPicPr>
          <p:cNvPr id="17411" name="Рисунок 2" descr="Маккарти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214563"/>
            <a:ext cx="3643312" cy="43561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4071938" y="6357938"/>
            <a:ext cx="2786062" cy="3079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i="1" dirty="0"/>
              <a:t>Д.Маккарти.</a:t>
            </a:r>
          </a:p>
        </p:txBody>
      </p:sp>
      <p:pic>
        <p:nvPicPr>
          <p:cNvPr id="17413" name="Рисунок 4" descr="Конгресс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8" y="2214563"/>
            <a:ext cx="4214812" cy="316071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5072063" y="5621338"/>
            <a:ext cx="2786062" cy="3079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i="1" dirty="0"/>
              <a:t>Конгресс США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sz="1800" b="1" i="1" dirty="0" smtClean="0">
                <a:solidFill>
                  <a:srgbClr val="002060"/>
                </a:solidFill>
                <a:latin typeface="Georgia" pitchFamily="18" charset="0"/>
              </a:rPr>
              <a:t>С началом президентства </a:t>
            </a:r>
            <a:r>
              <a:rPr lang="ru-RU" sz="1800" b="1" i="1" dirty="0" smtClean="0">
                <a:solidFill>
                  <a:srgbClr val="FF0000"/>
                </a:solidFill>
                <a:latin typeface="Georgia" pitchFamily="18" charset="0"/>
              </a:rPr>
              <a:t>генерала Эйзенхауэра</a:t>
            </a:r>
            <a:r>
              <a:rPr lang="ru-RU" sz="1800" b="1" i="1" dirty="0" smtClean="0">
                <a:solidFill>
                  <a:srgbClr val="002060"/>
                </a:solidFill>
                <a:latin typeface="Georgia" pitchFamily="18" charset="0"/>
              </a:rPr>
              <a:t> прекратилась непопулярная корейская война. </a:t>
            </a:r>
            <a:endParaRPr lang="ru-RU" sz="1800" dirty="0" smtClean="0"/>
          </a:p>
        </p:txBody>
      </p:sp>
      <p:sp>
        <p:nvSpPr>
          <p:cNvPr id="8195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357688" y="1428750"/>
            <a:ext cx="4572000" cy="1471613"/>
          </a:xfrm>
        </p:spPr>
        <p:txBody>
          <a:bodyPr/>
          <a:lstStyle/>
          <a:p>
            <a:r>
              <a:rPr lang="ru-RU" b="1" dirty="0" smtClean="0"/>
              <a:t>Внешняя политика:</a:t>
            </a:r>
          </a:p>
          <a:p>
            <a:r>
              <a:rPr lang="ru-RU" dirty="0" smtClean="0"/>
              <a:t>Прекратил Корейскую войну</a:t>
            </a:r>
          </a:p>
        </p:txBody>
      </p:sp>
      <p:sp>
        <p:nvSpPr>
          <p:cNvPr id="11" name="Rectangle 6"/>
          <p:cNvSpPr txBox="1">
            <a:spLocks noChangeArrowheads="1"/>
          </p:cNvSpPr>
          <p:nvPr/>
        </p:nvSpPr>
        <p:spPr bwMode="auto">
          <a:xfrm>
            <a:off x="4357688" y="3143250"/>
            <a:ext cx="4495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sz="2800" b="1" kern="0" dirty="0">
                <a:latin typeface="+mn-lt"/>
              </a:rPr>
              <a:t>Внутренняя политика: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sz="2800" kern="0" dirty="0">
                <a:latin typeface="+mn-lt"/>
              </a:rPr>
              <a:t>Умерил движение «маккартизма»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sz="2800" kern="0" dirty="0">
                <a:latin typeface="+mn-lt"/>
              </a:rPr>
              <a:t>Накопились сложные социальные , экономические и расовые проблемы.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18437" name="Рисунок 3" descr="Эйзенхауэр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" y="1428750"/>
            <a:ext cx="3460750" cy="4525963"/>
          </a:xfrm>
          <a:noFill/>
          <a:ln>
            <a:solidFill>
              <a:srgbClr val="002060"/>
            </a:solidFill>
          </a:ln>
        </p:spPr>
      </p:pic>
      <p:sp>
        <p:nvSpPr>
          <p:cNvPr id="18438" name="TextBox 2"/>
          <p:cNvSpPr txBox="1">
            <a:spLocks noChangeArrowheads="1"/>
          </p:cNvSpPr>
          <p:nvPr/>
        </p:nvSpPr>
        <p:spPr bwMode="auto">
          <a:xfrm>
            <a:off x="571500" y="6143625"/>
            <a:ext cx="3071813" cy="5238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i="1" dirty="0"/>
              <a:t>Президент Д.Эйзенхауэр. 1952- 1960 гг. Республиканец.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14313" y="71438"/>
            <a:ext cx="8715375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1928813" y="1428750"/>
            <a:ext cx="5786437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dirty="0"/>
              <a:t>Какой период истории мы с вами изучаем?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1428750"/>
          </a:xfrm>
        </p:spPr>
        <p:txBody>
          <a:bodyPr/>
          <a:lstStyle/>
          <a:p>
            <a:r>
              <a:rPr lang="ru-RU" sz="1800" b="1" i="1" dirty="0" smtClean="0">
                <a:solidFill>
                  <a:srgbClr val="002060"/>
                </a:solidFill>
                <a:latin typeface="Georgia" pitchFamily="18" charset="0"/>
              </a:rPr>
              <a:t>С  решением этих проблем выступил новый президент республиканец Д.Кеннеди, провозгласивший политику </a:t>
            </a:r>
            <a:r>
              <a:rPr lang="ru-RU" sz="1800" b="1" i="1" dirty="0" smtClean="0">
                <a:solidFill>
                  <a:srgbClr val="FF0000"/>
                </a:solidFill>
                <a:latin typeface="Georgia" pitchFamily="18" charset="0"/>
              </a:rPr>
              <a:t>«Новых рубежей».</a:t>
            </a:r>
            <a:r>
              <a:rPr lang="ru-RU" sz="1800" b="1" i="1" dirty="0" smtClean="0">
                <a:solidFill>
                  <a:srgbClr val="002060"/>
                </a:solidFill>
                <a:latin typeface="Georgia" pitchFamily="18" charset="0"/>
              </a:rPr>
              <a:t>  Кеннеди подверг критики доктрину </a:t>
            </a:r>
            <a:r>
              <a:rPr lang="ru-RU" sz="1800" b="1" i="1" dirty="0" smtClean="0">
                <a:solidFill>
                  <a:srgbClr val="FF0000"/>
                </a:solidFill>
                <a:latin typeface="Georgia" pitchFamily="18" charset="0"/>
              </a:rPr>
              <a:t>«массированного воздействия» </a:t>
            </a:r>
            <a:r>
              <a:rPr lang="ru-RU" sz="1800" b="1" i="1" dirty="0" smtClean="0">
                <a:solidFill>
                  <a:srgbClr val="002060"/>
                </a:solidFill>
                <a:latin typeface="Georgia" pitchFamily="18" charset="0"/>
              </a:rPr>
              <a:t>коммунистическим режимам, заменив её концепцией </a:t>
            </a:r>
            <a:r>
              <a:rPr lang="ru-RU" sz="1800" b="1" i="1" dirty="0" smtClean="0">
                <a:solidFill>
                  <a:srgbClr val="FF0000"/>
                </a:solidFill>
                <a:latin typeface="Georgia" pitchFamily="18" charset="0"/>
              </a:rPr>
              <a:t>«гибкого реагирования»</a:t>
            </a:r>
            <a:br>
              <a:rPr lang="ru-RU" sz="1800" b="1" i="1" dirty="0" smtClean="0">
                <a:solidFill>
                  <a:srgbClr val="FF0000"/>
                </a:solidFill>
                <a:latin typeface="Georgia" pitchFamily="18" charset="0"/>
              </a:rPr>
            </a:br>
            <a:endParaRPr lang="ru-RU" sz="1800" dirty="0" smtClean="0"/>
          </a:p>
        </p:txBody>
      </p:sp>
      <p:pic>
        <p:nvPicPr>
          <p:cNvPr id="19459" name="Содержимое 4" descr="Кеннеди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1617663"/>
            <a:ext cx="3687762" cy="4525962"/>
          </a:xfrm>
          <a:noFill/>
          <a:ln>
            <a:solidFill>
              <a:srgbClr val="002060"/>
            </a:solidFill>
          </a:ln>
        </p:spPr>
      </p:pic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857250" y="6286500"/>
            <a:ext cx="2786063" cy="5238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i="1" dirty="0"/>
              <a:t>Президент Д.Кеннеди. 1960- 1963 гг. Демократ.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286250" y="1600200"/>
            <a:ext cx="4643438" cy="182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b="1" dirty="0" smtClean="0"/>
              <a:t>Внешняя политика: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1962 г. Благополучное разрешение Карибского кризиса    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Вьетнамская война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dirty="0" smtClean="0"/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4286250" y="4100513"/>
            <a:ext cx="4786313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800" b="1" kern="0" dirty="0">
                <a:latin typeface="+mn-lt"/>
              </a:rPr>
              <a:t>Внутренняя политика: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400" kern="0" dirty="0">
                <a:latin typeface="+mn-lt"/>
              </a:rPr>
              <a:t>Преемственность с рузвельтскими реформами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400" kern="0" dirty="0">
                <a:latin typeface="+mn-lt"/>
              </a:rPr>
              <a:t>1963 г. Основы нелиберального курса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2875" y="71438"/>
            <a:ext cx="8858250" cy="14287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build="p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3" y="1785938"/>
            <a:ext cx="2667000" cy="4010025"/>
          </a:xfrm>
        </p:spPr>
      </p:pic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428625" y="6143625"/>
            <a:ext cx="2786063" cy="5238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i="1" dirty="0"/>
              <a:t>Президент Л.Джонсон. 1964- 1968 гг.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3714750" y="1760538"/>
            <a:ext cx="4972050" cy="4525962"/>
          </a:xfrm>
        </p:spPr>
        <p:txBody>
          <a:bodyPr/>
          <a:lstStyle/>
          <a:p>
            <a:pPr>
              <a:buFontTx/>
              <a:buNone/>
            </a:pPr>
            <a:r>
              <a:rPr lang="ru-RU" b="1" i="1" dirty="0" smtClean="0"/>
              <a:t>    Внешняя политика:</a:t>
            </a:r>
          </a:p>
          <a:p>
            <a:r>
              <a:rPr lang="ru-RU" sz="2400" b="1" i="1" dirty="0" smtClean="0"/>
              <a:t>Война во Вьетнаме </a:t>
            </a:r>
          </a:p>
          <a:p>
            <a:endParaRPr lang="ru-RU" sz="2400" b="1" i="1" dirty="0" smtClean="0"/>
          </a:p>
          <a:p>
            <a:r>
              <a:rPr lang="ru-RU" b="1" i="1" dirty="0" smtClean="0"/>
              <a:t>Внутренняя политика:</a:t>
            </a:r>
          </a:p>
          <a:p>
            <a:r>
              <a:rPr lang="ru-RU" sz="2400" b="1" i="1" dirty="0" smtClean="0"/>
              <a:t>Меры по уменьшению социального неравенства. </a:t>
            </a:r>
          </a:p>
          <a:p>
            <a:r>
              <a:rPr lang="ru-RU" sz="2400" b="1" i="1" dirty="0" smtClean="0"/>
              <a:t>Расовая дискриминация была законодательно запрещена</a:t>
            </a:r>
            <a:r>
              <a:rPr lang="ru-RU" sz="2400" b="1" i="1" dirty="0" smtClean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20485" name="TextBox 1"/>
          <p:cNvSpPr>
            <a:spLocks noGrp="1" noChangeArrowheads="1"/>
          </p:cNvSpPr>
          <p:nvPr>
            <p:ph type="title"/>
          </p:nvPr>
        </p:nvSpPr>
        <p:spPr>
          <a:xfrm>
            <a:off x="171450" y="522288"/>
            <a:ext cx="8686800" cy="647700"/>
          </a:xfrm>
          <a:ln>
            <a:solidFill>
              <a:srgbClr val="002060"/>
            </a:solidFill>
          </a:ln>
        </p:spPr>
        <p:txBody>
          <a:bodyPr>
            <a:spAutoFit/>
          </a:bodyPr>
          <a:lstStyle/>
          <a:p>
            <a:r>
              <a:rPr lang="ru-RU" sz="1800" b="1" i="1" dirty="0" smtClean="0">
                <a:solidFill>
                  <a:srgbClr val="002060"/>
                </a:solidFill>
                <a:latin typeface="Georgia" pitchFamily="18" charset="0"/>
              </a:rPr>
              <a:t>Преемник Кеннеди на посту президента демократ Линдон Джонсон провозгласил политику</a:t>
            </a:r>
            <a:r>
              <a:rPr lang="ru-RU" sz="1800" b="1" i="1" dirty="0" smtClean="0">
                <a:solidFill>
                  <a:srgbClr val="FF0000"/>
                </a:solidFill>
                <a:latin typeface="Georgia" pitchFamily="18" charset="0"/>
              </a:rPr>
              <a:t> «Великого общества».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357688" y="1500188"/>
            <a:ext cx="4495800" cy="49720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b="1" dirty="0" smtClean="0"/>
              <a:t>Внешняя политика</a:t>
            </a:r>
            <a:endParaRPr lang="ru-RU" sz="2000" b="1" dirty="0" smtClean="0"/>
          </a:p>
          <a:p>
            <a:pPr>
              <a:lnSpc>
                <a:spcPct val="90000"/>
              </a:lnSpc>
            </a:pPr>
            <a:r>
              <a:rPr lang="ru-RU" sz="2000" dirty="0" smtClean="0"/>
              <a:t>Программа «звездных войн»</a:t>
            </a:r>
          </a:p>
          <a:p>
            <a:pPr>
              <a:lnSpc>
                <a:spcPct val="90000"/>
              </a:lnSpc>
            </a:pPr>
            <a:r>
              <a:rPr lang="ru-RU" sz="2000" dirty="0" smtClean="0"/>
              <a:t>Окончание холодной войны, договоры об разоружении. </a:t>
            </a:r>
          </a:p>
          <a:p>
            <a:pPr>
              <a:lnSpc>
                <a:spcPct val="90000"/>
              </a:lnSpc>
            </a:pPr>
            <a:r>
              <a:rPr lang="ru-RU" sz="2000" dirty="0" smtClean="0"/>
              <a:t>В 1975 г. США эвакуирует войска из Вьетнама.</a:t>
            </a:r>
          </a:p>
          <a:p>
            <a:pPr>
              <a:lnSpc>
                <a:spcPct val="90000"/>
              </a:lnSpc>
            </a:pPr>
            <a:r>
              <a:rPr lang="ru-RU" sz="2000" dirty="0" smtClean="0"/>
              <a:t>Выдвинул задачу СОИ  (стратегическая оборонная инициатива).</a:t>
            </a:r>
          </a:p>
          <a:p>
            <a:pPr>
              <a:lnSpc>
                <a:spcPct val="90000"/>
              </a:lnSpc>
            </a:pPr>
            <a:endParaRPr lang="ru-RU" sz="2000" dirty="0" smtClean="0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4357688" y="4500563"/>
            <a:ext cx="450056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800" b="1" kern="0" dirty="0">
                <a:latin typeface="+mn-lt"/>
              </a:rPr>
              <a:t>Внутренняя политика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000" kern="0" dirty="0">
                <a:latin typeface="+mn-lt"/>
              </a:rPr>
              <a:t>1.Сокращение государственных расходов, сокращение налогов с 50 до 28%.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000" kern="0" dirty="0">
                <a:latin typeface="+mn-lt"/>
              </a:rPr>
              <a:t>2. Снижение уровня инфляции и безработицы.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000" kern="0" dirty="0">
                <a:latin typeface="+mn-lt"/>
              </a:rPr>
              <a:t>3. </a:t>
            </a:r>
            <a:r>
              <a:rPr lang="ru-RU" sz="2000" kern="0" dirty="0" err="1">
                <a:latin typeface="+mn-lt"/>
              </a:rPr>
              <a:t>Антипрофсоюзная</a:t>
            </a:r>
            <a:r>
              <a:rPr lang="ru-RU" sz="2000" kern="0" dirty="0">
                <a:latin typeface="+mn-lt"/>
              </a:rPr>
              <a:t> политика. </a:t>
            </a:r>
          </a:p>
        </p:txBody>
      </p:sp>
      <p:pic>
        <p:nvPicPr>
          <p:cNvPr id="21508" name="Рисунок 2" descr="Рейган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" y="1609725"/>
            <a:ext cx="3168650" cy="3962400"/>
          </a:xfrm>
          <a:noFill/>
          <a:ln>
            <a:solidFill>
              <a:srgbClr val="002060"/>
            </a:solidFill>
          </a:ln>
        </p:spPr>
      </p:pic>
      <p:sp>
        <p:nvSpPr>
          <p:cNvPr id="21509" name="TextBox 3"/>
          <p:cNvSpPr txBox="1">
            <a:spLocks noChangeArrowheads="1"/>
          </p:cNvSpPr>
          <p:nvPr/>
        </p:nvSpPr>
        <p:spPr bwMode="auto">
          <a:xfrm>
            <a:off x="500063" y="6000750"/>
            <a:ext cx="3286125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i="1"/>
              <a:t>Президент Р.Рейган 1980-1988 гг.</a:t>
            </a:r>
          </a:p>
          <a:p>
            <a:pPr algn="ctr"/>
            <a:r>
              <a:rPr lang="ru-RU" sz="1400" b="1" i="1"/>
              <a:t>Республиканец.</a:t>
            </a:r>
          </a:p>
        </p:txBody>
      </p:sp>
      <p:sp>
        <p:nvSpPr>
          <p:cNvPr id="21510" name="TextBox 1"/>
          <p:cNvSpPr>
            <a:spLocks noGrp="1" noChangeArrowheads="1"/>
          </p:cNvSpPr>
          <p:nvPr>
            <p:ph type="title"/>
          </p:nvPr>
        </p:nvSpPr>
        <p:spPr>
          <a:xfrm>
            <a:off x="457200" y="384175"/>
            <a:ext cx="8229600" cy="923925"/>
          </a:xfrm>
          <a:ln>
            <a:solidFill>
              <a:srgbClr val="002060"/>
            </a:solidFill>
          </a:ln>
        </p:spPr>
        <p:txBody>
          <a:bodyPr>
            <a:spAutoFit/>
          </a:bodyPr>
          <a:lstStyle/>
          <a:p>
            <a:r>
              <a:rPr lang="ru-RU" sz="1800" b="1" i="1" smtClean="0">
                <a:solidFill>
                  <a:srgbClr val="002060"/>
                </a:solidFill>
                <a:latin typeface="Georgia" pitchFamily="18" charset="0"/>
              </a:rPr>
              <a:t> С приходом к власти неоконсерватора Р.Рейгана в 1980 г. начинается знаменитая </a:t>
            </a:r>
            <a:r>
              <a:rPr lang="ru-RU" sz="1800" b="1" i="1" smtClean="0">
                <a:solidFill>
                  <a:srgbClr val="FF0000"/>
                </a:solidFill>
                <a:latin typeface="Georgia" pitchFamily="18" charset="0"/>
              </a:rPr>
              <a:t>«рейганомика»</a:t>
            </a:r>
            <a:r>
              <a:rPr lang="ru-RU" sz="1800" b="1" i="1" smtClean="0">
                <a:solidFill>
                  <a:srgbClr val="002060"/>
                </a:solidFill>
                <a:latin typeface="Georgia" pitchFamily="18" charset="0"/>
              </a:rPr>
              <a:t>.  Его политика получила название </a:t>
            </a:r>
            <a:r>
              <a:rPr lang="ru-RU" sz="1800" b="1" i="1" smtClean="0">
                <a:solidFill>
                  <a:srgbClr val="FF0000"/>
                </a:solidFill>
                <a:latin typeface="Georgia" pitchFamily="18" charset="0"/>
              </a:rPr>
              <a:t>«консервативной революции».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214313" y="214313"/>
            <a:ext cx="8715375" cy="17541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002060"/>
                </a:solidFill>
                <a:latin typeface="Georgia" pitchFamily="18" charset="0"/>
              </a:rPr>
              <a:t>С приходом к власти </a:t>
            </a:r>
            <a:r>
              <a:rPr lang="ru-RU" b="1" i="1">
                <a:solidFill>
                  <a:srgbClr val="FF0000"/>
                </a:solidFill>
                <a:latin typeface="Georgia" pitchFamily="18" charset="0"/>
              </a:rPr>
              <a:t>демократа Б.Клинтона</a:t>
            </a:r>
            <a:r>
              <a:rPr lang="ru-RU" b="1" i="1">
                <a:solidFill>
                  <a:srgbClr val="002060"/>
                </a:solidFill>
                <a:latin typeface="Georgia" pitchFamily="18" charset="0"/>
              </a:rPr>
              <a:t> начинается свертывание «рейганомики». На первое место был поставлен </a:t>
            </a:r>
            <a:r>
              <a:rPr lang="ru-RU" b="1" i="1">
                <a:solidFill>
                  <a:srgbClr val="FF0000"/>
                </a:solidFill>
                <a:latin typeface="Georgia" pitchFamily="18" charset="0"/>
              </a:rPr>
              <a:t>человек и его проблемы</a:t>
            </a:r>
            <a:r>
              <a:rPr lang="ru-RU" b="1" i="1">
                <a:solidFill>
                  <a:srgbClr val="002060"/>
                </a:solidFill>
                <a:latin typeface="Georgia" pitchFamily="18" charset="0"/>
              </a:rPr>
              <a:t>. При нем начался небывалый рост экономики. Уровень жизни в США стал самым высоким в мире. </a:t>
            </a:r>
            <a:r>
              <a:rPr lang="ru-RU" b="1" i="1">
                <a:solidFill>
                  <a:srgbClr val="FF0000"/>
                </a:solidFill>
                <a:latin typeface="Georgia" pitchFamily="18" charset="0"/>
              </a:rPr>
              <a:t>«Третий путь»</a:t>
            </a:r>
            <a:r>
              <a:rPr lang="ru-RU" b="1" i="1">
                <a:solidFill>
                  <a:srgbClr val="002060"/>
                </a:solidFill>
                <a:latin typeface="Georgia" pitchFamily="18" charset="0"/>
              </a:rPr>
              <a:t> Клинтона превратил США в </a:t>
            </a:r>
            <a:r>
              <a:rPr lang="ru-RU" b="1" i="1">
                <a:solidFill>
                  <a:srgbClr val="FF0000"/>
                </a:solidFill>
                <a:latin typeface="Georgia" pitchFamily="18" charset="0"/>
              </a:rPr>
              <a:t>экономического гиганта.</a:t>
            </a:r>
          </a:p>
        </p:txBody>
      </p:sp>
      <p:pic>
        <p:nvPicPr>
          <p:cNvPr id="22531" name="Рисунок 2" descr="Клинтон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071688"/>
            <a:ext cx="2857500" cy="39687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285750" y="6264275"/>
            <a:ext cx="2786063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i="1"/>
              <a:t>Б.Клинтон. 1993-2003 гг.</a:t>
            </a:r>
          </a:p>
          <a:p>
            <a:pPr algn="ctr"/>
            <a:r>
              <a:rPr lang="ru-RU" sz="1400" b="1" i="1"/>
              <a:t>Демократ.</a:t>
            </a: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3571875" y="2047875"/>
            <a:ext cx="5357813" cy="159543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sz="2400" b="1" kern="0" dirty="0">
                <a:latin typeface="+mn-lt"/>
              </a:rPr>
              <a:t>Внешняя политика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sz="2000" kern="0" dirty="0">
                <a:latin typeface="+mn-lt"/>
              </a:rPr>
              <a:t>Осложнение отношений в персидском заливе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sz="2000" kern="0" dirty="0">
                <a:latin typeface="+mn-lt"/>
              </a:rPr>
              <a:t>Осложнение отношений в Европе, конфликт на Балканах (Югославия), расширение НАТО.</a:t>
            </a: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3571875" y="4143375"/>
            <a:ext cx="5072063" cy="28575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sz="2400" b="1" kern="0" dirty="0">
                <a:latin typeface="+mn-lt"/>
              </a:rPr>
              <a:t>Внутренняя политика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sz="2000" kern="0" dirty="0">
                <a:latin typeface="+mn-lt"/>
              </a:rPr>
              <a:t>1. «Третий путь» - активная социальная политика: здравоохранение, образование.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sz="2000" kern="0" dirty="0">
                <a:latin typeface="+mn-lt"/>
              </a:rPr>
              <a:t>2. Внедрение информационных технологий, борьба с безработицей.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sz="2000" kern="0" dirty="0">
                <a:latin typeface="+mn-lt"/>
              </a:rPr>
              <a:t>Повышение уровня жизни людей</a:t>
            </a:r>
            <a:r>
              <a:rPr lang="ru-RU" sz="2400" kern="0" dirty="0">
                <a:latin typeface="+mn-lt"/>
              </a:rPr>
              <a:t>.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ru-RU" sz="2000" kern="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214313" y="214313"/>
            <a:ext cx="8715375" cy="1200329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Georgia" pitchFamily="18" charset="0"/>
              </a:rPr>
              <a:t>На выборах 2008 г. республиканцы с грохотом провалились, президентом США стал впервые темнокожий </a:t>
            </a:r>
            <a:r>
              <a:rPr lang="ru-RU" b="1" i="1" dirty="0" err="1">
                <a:solidFill>
                  <a:srgbClr val="FF0000"/>
                </a:solidFill>
                <a:latin typeface="Georgia" pitchFamily="18" charset="0"/>
              </a:rPr>
              <a:t>Б.Обама</a:t>
            </a:r>
            <a:r>
              <a:rPr lang="ru-RU" b="1" i="1" dirty="0">
                <a:solidFill>
                  <a:srgbClr val="002060"/>
                </a:solidFill>
                <a:latin typeface="Georgia" pitchFamily="18" charset="0"/>
              </a:rPr>
              <a:t>.  </a:t>
            </a:r>
            <a:r>
              <a:rPr lang="ru-RU" b="1" i="1" dirty="0" smtClean="0">
                <a:solidFill>
                  <a:srgbClr val="FF0000"/>
                </a:solidFill>
                <a:latin typeface="Georgia" pitchFamily="18" charset="0"/>
              </a:rPr>
              <a:t>8 </a:t>
            </a:r>
            <a:r>
              <a:rPr lang="ru-RU" b="1" i="1" dirty="0">
                <a:solidFill>
                  <a:srgbClr val="FF0000"/>
                </a:solidFill>
                <a:latin typeface="Georgia" pitchFamily="18" charset="0"/>
              </a:rPr>
              <a:t>апреля 2010 г. США и Россия после долгих переговоров подписали договор ОСНВ-3.</a:t>
            </a:r>
          </a:p>
        </p:txBody>
      </p:sp>
      <p:pic>
        <p:nvPicPr>
          <p:cNvPr id="2355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2095500"/>
            <a:ext cx="26670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71500" y="5786438"/>
            <a:ext cx="2643188" cy="5572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557" name="Прямоугольник 6"/>
          <p:cNvSpPr>
            <a:spLocks noChangeArrowheads="1"/>
          </p:cNvSpPr>
          <p:nvPr/>
        </p:nvSpPr>
        <p:spPr bwMode="auto">
          <a:xfrm>
            <a:off x="571500" y="5357813"/>
            <a:ext cx="32146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	</a:t>
            </a:r>
          </a:p>
          <a:p>
            <a:endParaRPr lang="ru-RU"/>
          </a:p>
          <a:p>
            <a:r>
              <a:rPr lang="ru-RU"/>
              <a:t>с 20 января 2009 года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643313" y="2143125"/>
            <a:ext cx="4143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        ВНЕШНЯЯ ПОЛИТИКА: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286250" y="4429125"/>
            <a:ext cx="400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ВНУТРЕННЯЯ ПОЛИТИКА: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571875" y="2571750"/>
            <a:ext cx="47595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/>
              <a:t>   доктрина </a:t>
            </a:r>
            <a:r>
              <a:rPr lang="ru-RU" dirty="0"/>
              <a:t>«глобального доминирования»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3643313" y="3000375"/>
            <a:ext cx="41973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"перезагрузка" отношений с Россией </a:t>
            </a:r>
          </a:p>
          <a:p>
            <a:r>
              <a:rPr lang="ru-RU" dirty="0" smtClean="0"/>
              <a:t>  борьба </a:t>
            </a:r>
            <a:r>
              <a:rPr lang="ru-RU" dirty="0"/>
              <a:t>с терроризмом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3500438" y="4857750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проведение иммиграционной реформы и ужесточение контроля за оружием. </a:t>
            </a:r>
          </a:p>
          <a:p>
            <a:r>
              <a:rPr lang="ru-RU"/>
              <a:t>Снижение вдвое энергозатрат государства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214313" y="214313"/>
            <a:ext cx="8715375" cy="12001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002060"/>
                </a:solidFill>
                <a:latin typeface="Georgia" pitchFamily="18" charset="0"/>
              </a:rPr>
              <a:t>В 60-е годы в США прошли бурно. Продолжалась борьба черных за свои права. Активизировалось молодежное движение. Были приняты законы о борьбе с бедностью, о защите прав чернокожих.  Возглавил борьбу священник М.Л.Кинг.</a:t>
            </a:r>
            <a:endParaRPr lang="ru-RU" b="1" i="1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25603" name="Рисунок 2" descr="Кинг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500188"/>
            <a:ext cx="3714750" cy="464343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25604" name="Рисунок 3" descr="хиппи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500188"/>
            <a:ext cx="4071937" cy="46116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714375" y="6286500"/>
            <a:ext cx="2786063" cy="307975"/>
          </a:xfrm>
          <a:prstGeom prst="rect">
            <a:avLst/>
          </a:prstGeom>
          <a:solidFill>
            <a:schemeClr val="tx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i="1">
                <a:solidFill>
                  <a:srgbClr val="FFFF00"/>
                </a:solidFill>
              </a:rPr>
              <a:t>Мартин Л.Кинг.</a:t>
            </a:r>
          </a:p>
        </p:txBody>
      </p:sp>
      <p:sp>
        <p:nvSpPr>
          <p:cNvPr id="25606" name="TextBox 5"/>
          <p:cNvSpPr txBox="1">
            <a:spLocks noChangeArrowheads="1"/>
          </p:cNvSpPr>
          <p:nvPr/>
        </p:nvSpPr>
        <p:spPr bwMode="auto">
          <a:xfrm>
            <a:off x="5286375" y="6286500"/>
            <a:ext cx="2786063" cy="307975"/>
          </a:xfrm>
          <a:prstGeom prst="rect">
            <a:avLst/>
          </a:prstGeom>
          <a:solidFill>
            <a:schemeClr val="tx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i="1">
                <a:solidFill>
                  <a:srgbClr val="FFFF00"/>
                </a:solidFill>
              </a:rPr>
              <a:t>Хиппи. 60-е годы.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285750" y="2000250"/>
            <a:ext cx="87868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XXI </a:t>
            </a:r>
            <a:r>
              <a:rPr lang="ru-RU" sz="3200"/>
              <a:t> ВЕК –  ВЕК   МОНОПОЛЯРНОСТИ ???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406" y="6417254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Слайды для дискуссии: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214313" y="71438"/>
            <a:ext cx="8715375" cy="17541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002060"/>
                </a:solidFill>
                <a:latin typeface="Georgia" pitchFamily="18" charset="0"/>
              </a:rPr>
              <a:t>На пороге </a:t>
            </a:r>
            <a:r>
              <a:rPr lang="en-US" b="1" i="1">
                <a:solidFill>
                  <a:srgbClr val="002060"/>
                </a:solidFill>
                <a:latin typeface="Georgia" pitchFamily="18" charset="0"/>
              </a:rPr>
              <a:t>XXI</a:t>
            </a:r>
            <a:r>
              <a:rPr lang="ru-RU" b="1" i="1">
                <a:solidFill>
                  <a:srgbClr val="002060"/>
                </a:solidFill>
                <a:latin typeface="Georgia" pitchFamily="18" charset="0"/>
              </a:rPr>
              <a:t>в.серьезным испытанием для США стали террористические акты 11 сентября 2001 г. Под предлогом борьбы с терроризмом США вторглись в 2001 г. в Афганистан, а в2003 г. - в Ирак. Буш выступил инициатором </a:t>
            </a:r>
            <a:r>
              <a:rPr lang="ru-RU" b="1" i="1">
                <a:solidFill>
                  <a:srgbClr val="FF0000"/>
                </a:solidFill>
                <a:latin typeface="Georgia" pitchFamily="18" charset="0"/>
              </a:rPr>
              <a:t>продвижения НАТО на восток</a:t>
            </a:r>
            <a:r>
              <a:rPr lang="ru-RU" b="1" i="1">
                <a:solidFill>
                  <a:srgbClr val="002060"/>
                </a:solidFill>
                <a:latin typeface="Georgia" pitchFamily="18" charset="0"/>
              </a:rPr>
              <a:t>, стал «автором» </a:t>
            </a:r>
            <a:r>
              <a:rPr lang="ru-RU" b="1" i="1">
                <a:solidFill>
                  <a:srgbClr val="FF0000"/>
                </a:solidFill>
                <a:latin typeface="Georgia" pitchFamily="18" charset="0"/>
              </a:rPr>
              <a:t>российско-грузинского столкновения </a:t>
            </a:r>
            <a:r>
              <a:rPr lang="ru-RU" b="1" i="1">
                <a:solidFill>
                  <a:srgbClr val="002060"/>
                </a:solidFill>
                <a:latin typeface="Georgia" pitchFamily="18" charset="0"/>
              </a:rPr>
              <a:t>в 2008 г.</a:t>
            </a:r>
            <a:endParaRPr lang="ru-RU" b="1" i="1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26627" name="Рисунок 2" descr="1-we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928813"/>
            <a:ext cx="3783012" cy="43576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428625" y="6407150"/>
            <a:ext cx="3214688" cy="307975"/>
          </a:xfrm>
          <a:prstGeom prst="rect">
            <a:avLst/>
          </a:prstGeom>
          <a:solidFill>
            <a:schemeClr val="tx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i="1">
                <a:solidFill>
                  <a:srgbClr val="FFFF00"/>
                </a:solidFill>
              </a:rPr>
              <a:t>Нью-Йорк 11 сентября 2001 г.</a:t>
            </a:r>
          </a:p>
        </p:txBody>
      </p:sp>
      <p:pic>
        <p:nvPicPr>
          <p:cNvPr id="26629" name="Рисунок 4" descr="d88786299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3" y="2071688"/>
            <a:ext cx="4714875" cy="31496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26630" name="TextBox 5"/>
          <p:cNvSpPr txBox="1">
            <a:spLocks noChangeArrowheads="1"/>
          </p:cNvSpPr>
          <p:nvPr/>
        </p:nvSpPr>
        <p:spPr bwMode="auto">
          <a:xfrm>
            <a:off x="5143500" y="5715000"/>
            <a:ext cx="2786063" cy="307975"/>
          </a:xfrm>
          <a:prstGeom prst="rect">
            <a:avLst/>
          </a:prstGeom>
          <a:solidFill>
            <a:schemeClr val="tx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i="1">
                <a:solidFill>
                  <a:srgbClr val="FFFF00"/>
                </a:solidFill>
              </a:rPr>
              <a:t>флот США.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500063" y="1714500"/>
            <a:ext cx="8143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 smtClean="0"/>
              <a:t>РЕБЯТА, ЗАПОЛНИТЕ </a:t>
            </a:r>
            <a:r>
              <a:rPr lang="ru-RU" sz="2800" dirty="0"/>
              <a:t>ЛИСТ САМООЦЕНКИ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813" y="714375"/>
            <a:ext cx="8001000" cy="563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FF0000"/>
                </a:solidFill>
              </a:rPr>
              <a:t>ДОМАШНЕЕ ЗАДАНИЕ:</a:t>
            </a:r>
          </a:p>
          <a:p>
            <a:pPr>
              <a:defRPr/>
            </a:pPr>
            <a:endParaRPr lang="ru-RU" sz="2400" dirty="0"/>
          </a:p>
          <a:p>
            <a:pPr algn="ctr">
              <a:defRPr/>
            </a:pPr>
            <a:r>
              <a:rPr lang="ru-RU" sz="2400" dirty="0"/>
              <a:t>ВЫБЕРЕТЕ, ЧТО ДЛЯ ВАС ИНТЕРЕСНЕЕ ПОДГОТОВИТЬ К СЛЕДУЮЩЕМУ УРОКУ:</a:t>
            </a:r>
          </a:p>
          <a:p>
            <a:pPr>
              <a:defRPr/>
            </a:pPr>
            <a:endParaRPr lang="ru-RU" sz="2400" dirty="0"/>
          </a:p>
          <a:p>
            <a:pPr marL="342900" indent="-342900">
              <a:buFontTx/>
              <a:buAutoNum type="arabicPeriod"/>
              <a:defRPr/>
            </a:pPr>
            <a:r>
              <a:rPr lang="ru-RU" sz="2400" dirty="0"/>
              <a:t>§ 42</a:t>
            </a:r>
          </a:p>
          <a:p>
            <a:pPr marL="342900" indent="-342900">
              <a:buFontTx/>
              <a:buAutoNum type="arabicPeriod"/>
              <a:defRPr/>
            </a:pPr>
            <a:endParaRPr lang="ru-RU" sz="2400" dirty="0"/>
          </a:p>
          <a:p>
            <a:pPr marL="342900" indent="-342900">
              <a:buFontTx/>
              <a:buAutoNum type="arabicPeriod"/>
              <a:defRPr/>
            </a:pPr>
            <a:r>
              <a:rPr lang="ru-RU" sz="2400" dirty="0"/>
              <a:t>Написать эссе на тему: «Является ли лидерство США в современном мире абсолютным?»</a:t>
            </a:r>
          </a:p>
          <a:p>
            <a:pPr marL="342900" indent="-342900">
              <a:buFontTx/>
              <a:buAutoNum type="arabicPeriod"/>
              <a:defRPr/>
            </a:pPr>
            <a:endParaRPr lang="ru-RU" sz="2400" dirty="0"/>
          </a:p>
          <a:p>
            <a:pPr marL="342900" indent="-342900">
              <a:buFontTx/>
              <a:buAutoNum type="arabicPeriod"/>
              <a:defRPr/>
            </a:pPr>
            <a:r>
              <a:rPr lang="ru-RU" sz="2400" dirty="0"/>
              <a:t>Провести мини исследование, используя информацию сети </a:t>
            </a:r>
            <a:r>
              <a:rPr lang="en-US" sz="2400" dirty="0"/>
              <a:t>Internet</a:t>
            </a:r>
            <a:r>
              <a:rPr lang="ru-RU" sz="2400"/>
              <a:t>,  </a:t>
            </a:r>
            <a:r>
              <a:rPr lang="ru-RU" sz="2400" dirty="0"/>
              <a:t>сделать выводы: </a:t>
            </a:r>
            <a:r>
              <a:rPr lang="ru-RU" sz="2400"/>
              <a:t>какие меры </a:t>
            </a:r>
            <a:r>
              <a:rPr lang="ru-RU" sz="2400" dirty="0"/>
              <a:t>должна предпринять РФ во внешней и </a:t>
            </a:r>
            <a:r>
              <a:rPr lang="ru-RU" sz="2400"/>
              <a:t>внутренней политике  </a:t>
            </a:r>
            <a:r>
              <a:rPr lang="ru-RU" sz="2400" dirty="0"/>
              <a:t>для возвращения статуса сверхдержавы?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642938" y="1428750"/>
            <a:ext cx="842962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dirty="0"/>
              <a:t>                 </a:t>
            </a:r>
            <a:r>
              <a:rPr lang="ru-RU" sz="6600" dirty="0"/>
              <a:t>?</a:t>
            </a:r>
            <a:endParaRPr lang="ru-RU" sz="3600" dirty="0"/>
          </a:p>
          <a:p>
            <a:r>
              <a:rPr lang="ru-RU" sz="3600" dirty="0"/>
              <a:t>Мощная, </a:t>
            </a:r>
            <a:r>
              <a:rPr lang="ru-RU" sz="3600" dirty="0" err="1"/>
              <a:t>всеподавляющая</a:t>
            </a:r>
            <a:r>
              <a:rPr lang="ru-RU" sz="3600"/>
              <a:t>;</a:t>
            </a:r>
          </a:p>
          <a:p>
            <a:r>
              <a:rPr lang="ru-RU" sz="3600"/>
              <a:t>Доминирует, притягивает, раздражает;</a:t>
            </a:r>
          </a:p>
          <a:p>
            <a:r>
              <a:rPr lang="ru-RU" sz="3600"/>
              <a:t>Все государства хотят стать ею;</a:t>
            </a:r>
          </a:p>
          <a:p>
            <a:r>
              <a:rPr lang="ru-RU" sz="3600"/>
              <a:t>Америка.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-71438"/>
            <a:ext cx="8569325" cy="5214938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6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6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6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6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США во второй половине </a:t>
            </a:r>
            <a:r>
              <a:rPr lang="en-US" sz="6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XX</a:t>
            </a:r>
            <a:r>
              <a:rPr lang="ru-RU" sz="6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– начале </a:t>
            </a:r>
            <a:r>
              <a:rPr lang="en-US" sz="6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XXI</a:t>
            </a:r>
            <a:r>
              <a:rPr lang="ru-RU" sz="6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в.: становление сверхдержавы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3"/>
          <p:cNvSpPr txBox="1">
            <a:spLocks noChangeArrowheads="1"/>
          </p:cNvSpPr>
          <p:nvPr/>
        </p:nvSpPr>
        <p:spPr bwMode="auto">
          <a:xfrm>
            <a:off x="463550" y="908050"/>
            <a:ext cx="8501063" cy="53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</a:rPr>
              <a:t>ЦЕЛЬ УРОКА:</a:t>
            </a:r>
            <a:r>
              <a:rPr lang="ru-RU" b="1" dirty="0">
                <a:solidFill>
                  <a:srgbClr val="002060"/>
                </a:solidFill>
              </a:rPr>
              <a:t>  </a:t>
            </a:r>
          </a:p>
          <a:p>
            <a:endParaRPr lang="ru-RU" sz="3200" b="1" dirty="0">
              <a:solidFill>
                <a:srgbClr val="002060"/>
              </a:solidFill>
            </a:endParaRPr>
          </a:p>
          <a:p>
            <a:r>
              <a:rPr lang="ru-RU" sz="3200" b="1" dirty="0">
                <a:solidFill>
                  <a:srgbClr val="002060"/>
                </a:solidFill>
              </a:rPr>
              <a:t>ОПРЕДЕЛИТЬ И УСВОИТЬ ПОНЯТИЕ «СВЕРХДЕРЖАВА», 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ВЫЯСНИТЬ, ЧТО СПОСОБСТВОВАЛО ПРЕВРАЩЕНИЮ  США ПОСЛЕ 1945 </a:t>
            </a:r>
            <a:r>
              <a:rPr lang="ru-RU" sz="3200" b="1" dirty="0" smtClean="0">
                <a:solidFill>
                  <a:srgbClr val="002060"/>
                </a:solidFill>
              </a:rPr>
              <a:t>г. </a:t>
            </a:r>
            <a:r>
              <a:rPr lang="ru-RU" sz="3200" b="1" dirty="0">
                <a:solidFill>
                  <a:srgbClr val="002060"/>
                </a:solidFill>
              </a:rPr>
              <a:t>В МИРОВОГО ЛИДЕРА (СВЕРХДЕРЖАВУ)</a:t>
            </a:r>
          </a:p>
          <a:p>
            <a:endParaRPr lang="ru-RU" sz="3200" b="1" dirty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571875" y="2786063"/>
            <a:ext cx="2500313" cy="12858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714750" y="3181350"/>
            <a:ext cx="23574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сверхдержава</a:t>
            </a:r>
          </a:p>
        </p:txBody>
      </p:sp>
      <p:cxnSp>
        <p:nvCxnSpPr>
          <p:cNvPr id="5" name="Прямая соединительная линия 4"/>
          <p:cNvCxnSpPr>
            <a:stCxn id="2" idx="0"/>
            <a:endCxn id="10" idx="4"/>
          </p:cNvCxnSpPr>
          <p:nvPr/>
        </p:nvCxnSpPr>
        <p:spPr>
          <a:xfrm rot="5400000" flipH="1" flipV="1">
            <a:off x="4787107" y="2250281"/>
            <a:ext cx="571500" cy="500063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3714750" y="333375"/>
            <a:ext cx="3214688" cy="188118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928926" y="2857496"/>
            <a:ext cx="785812" cy="28575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 flipV="1">
            <a:off x="285750" y="2000250"/>
            <a:ext cx="2714625" cy="12858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6072188" y="3429000"/>
            <a:ext cx="857250" cy="28575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 flipV="1">
            <a:off x="6357938" y="3643313"/>
            <a:ext cx="2714625" cy="15033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3" name="Прямая соединительная линия 22"/>
          <p:cNvCxnSpPr>
            <a:stCxn id="2" idx="3"/>
          </p:cNvCxnSpPr>
          <p:nvPr/>
        </p:nvCxnSpPr>
        <p:spPr>
          <a:xfrm rot="5400000">
            <a:off x="3303587" y="3722688"/>
            <a:ext cx="474663" cy="79533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>
            <a:off x="1214438" y="4357688"/>
            <a:ext cx="2786062" cy="13573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857625" y="549275"/>
            <a:ext cx="2928938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Военное доминирование, ядерный потенциал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285750" y="2143125"/>
            <a:ext cx="27146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Культурное доминирование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6500813" y="3944938"/>
            <a:ext cx="29289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Политическое доминирование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1357313" y="4527550"/>
            <a:ext cx="27146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Экономическое</a:t>
            </a:r>
            <a:r>
              <a:rPr lang="ru-RU" b="1"/>
              <a:t> </a:t>
            </a:r>
            <a:r>
              <a:rPr lang="ru-RU" sz="2400" b="1"/>
              <a:t>доминирование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5" grpId="0"/>
      <p:bldP spid="36" grpId="0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468313" y="522288"/>
            <a:ext cx="8496300" cy="55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4400" b="1" i="1" dirty="0">
              <a:solidFill>
                <a:srgbClr val="C00000"/>
              </a:solidFill>
            </a:endParaRPr>
          </a:p>
          <a:p>
            <a:r>
              <a:rPr lang="ru-RU" sz="4400" b="1" i="1" dirty="0">
                <a:solidFill>
                  <a:srgbClr val="C00000"/>
                </a:solidFill>
              </a:rPr>
              <a:t>СВЕРХДЕРЖАВА</a:t>
            </a:r>
            <a:r>
              <a:rPr lang="ru-RU" sz="2800" b="1" i="1" dirty="0"/>
              <a:t>  – МОЩНОЕ ГОСУДАРСТВО С ОГРОМНЫМ ВОЕННЫМ, ЭКОНОМИЧЕСКИМ, КУЛЬТУРНЫМ И ПОЛИТИЧЕСКИМ ПОТЕНЦИАЛОМ, КОТОРОЕ ПОЗВОЛЯЕТ  ЕМУ ОСУЩЕСТВЛЯТЬ ГЕГЕМОНИЮ НЕ ТОЛЬКО В СВОЁМ РЕГИОНЕ, НО И В САМЫХ ОТДАЛЁННЫХ ТОЧКАХ ПЛАНЕТЫ.</a:t>
            </a:r>
          </a:p>
          <a:p>
            <a:endParaRPr lang="ru-RU" b="1" i="1" dirty="0"/>
          </a:p>
          <a:p>
            <a:endParaRPr lang="ru-RU" b="1" i="1" dirty="0"/>
          </a:p>
          <a:p>
            <a:endParaRPr lang="ru-RU" b="1" i="1" dirty="0"/>
          </a:p>
          <a:p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85750" y="188913"/>
            <a:ext cx="8572500" cy="708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</a:rPr>
              <a:t>Становление  США как сверхдержавы произошло раньше изучаемого нами сегодня периода. </a:t>
            </a:r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1428750" y="4857750"/>
            <a:ext cx="7715250" cy="1827213"/>
          </a:xfrm>
          <a:prstGeom prst="cloudCallout">
            <a:avLst>
              <a:gd name="adj1" fmla="val -65815"/>
              <a:gd name="adj2" fmla="val -42421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i="1" dirty="0"/>
              <a:t>Укрепление политического, экономического, военного лидерства в мире стало ведущей идеей политики США во второй половине </a:t>
            </a:r>
            <a:r>
              <a:rPr lang="en-US" i="1" dirty="0"/>
              <a:t>XX</a:t>
            </a:r>
            <a:r>
              <a:rPr lang="ru-RU" i="1" dirty="0"/>
              <a:t> – начале </a:t>
            </a:r>
            <a:r>
              <a:rPr lang="en-US" i="1" dirty="0"/>
              <a:t>XXI</a:t>
            </a:r>
            <a:r>
              <a:rPr lang="ru-RU" i="1" dirty="0"/>
              <a:t> 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50" y="1052513"/>
            <a:ext cx="8572500" cy="91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В 1895 году США стали обладать самой развитой и мощной в мире экономикой, обогнав Британскую Империю.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50" y="2133600"/>
            <a:ext cx="8572500" cy="91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В 1922 году США сравнялись с Британской Империей по военной мощи.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50" y="3213100"/>
            <a:ext cx="8643938" cy="142875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 В 1945-м они закрепили свое положение окончательно.  1945 – 1965 гг.  -  это период  деколонизации, когда капиталистические конкуренты США (главным образом, европейские державы) теряли контроль за миром и передавали его в руки Вашингтона.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nimBg="1"/>
      <p:bldP spid="3079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0" y="214313"/>
            <a:ext cx="9144000" cy="9140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dirty="0"/>
              <a:t>Мы выяснили, что такое сверхдержава, а теперь давайте разберемся, ЧТО способствовало превращению США после второй мировой войны в мирового лидера?</a:t>
            </a:r>
          </a:p>
          <a:p>
            <a:pPr algn="ctr"/>
            <a:endParaRPr lang="ru-RU" sz="2800" dirty="0"/>
          </a:p>
          <a:p>
            <a:pPr algn="ctr"/>
            <a:r>
              <a:rPr lang="ru-RU" sz="2800" dirty="0"/>
              <a:t>Вы сейчас будете работать в </a:t>
            </a:r>
            <a:r>
              <a:rPr lang="ru-RU" sz="2800" dirty="0">
                <a:solidFill>
                  <a:srgbClr val="C00000"/>
                </a:solidFill>
              </a:rPr>
              <a:t>парах</a:t>
            </a:r>
            <a:r>
              <a:rPr lang="ru-RU" sz="2800" dirty="0"/>
              <a:t> и </a:t>
            </a:r>
            <a:r>
              <a:rPr lang="ru-RU" sz="2800" dirty="0" smtClean="0">
                <a:solidFill>
                  <a:srgbClr val="C00000"/>
                </a:solidFill>
              </a:rPr>
              <a:t>индивидуально</a:t>
            </a:r>
          </a:p>
          <a:p>
            <a:pPr algn="ctr"/>
            <a:r>
              <a:rPr lang="ru-RU" sz="2800" dirty="0" smtClean="0"/>
              <a:t>Время выполнения задания – 10 минут!</a:t>
            </a:r>
            <a:endParaRPr lang="ru-RU" sz="2800" dirty="0"/>
          </a:p>
          <a:p>
            <a:pPr algn="ctr"/>
            <a:endParaRPr lang="ru-RU" sz="2800" dirty="0"/>
          </a:p>
          <a:p>
            <a:pPr algn="ctr"/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3571876"/>
          <a:ext cx="9143999" cy="3023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04"/>
                <a:gridCol w="2071702"/>
                <a:gridCol w="1785950"/>
                <a:gridCol w="1885943"/>
                <a:gridCol w="1828800"/>
              </a:tblGrid>
              <a:tr h="64311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  ПАРА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II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 ПАРА</a:t>
                      </a:r>
                    </a:p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III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ПАРА</a:t>
                      </a:r>
                    </a:p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IV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пара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пара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>
                    <a:noFill/>
                  </a:tcPr>
                </a:tc>
              </a:tr>
              <a:tr h="100611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Как США достигли военного могущества?</a:t>
                      </a:r>
                      <a:endParaRPr lang="ru-RU" sz="1800" dirty="0"/>
                    </a:p>
                  </a:txBody>
                  <a:tcPr marT="45732" marB="4573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Как США достигли экономического могущества?</a:t>
                      </a:r>
                      <a:endParaRPr lang="ru-RU" sz="1800" dirty="0"/>
                    </a:p>
                  </a:txBody>
                  <a:tcPr marT="45732" marB="4573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/>
                        <a:t>Как США достигли политического</a:t>
                      </a:r>
                      <a:r>
                        <a:rPr lang="ru-RU" sz="1800" b="0" baseline="0" dirty="0" smtClean="0"/>
                        <a:t> могущества?</a:t>
                      </a:r>
                      <a:endParaRPr lang="ru-RU" sz="1800" b="0" dirty="0"/>
                    </a:p>
                  </a:txBody>
                  <a:tcPr marT="45732" marB="4573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Общественные движения изучаемого периода в США</a:t>
                      </a:r>
                      <a:endParaRPr lang="ru-RU" dirty="0"/>
                    </a:p>
                  </a:txBody>
                  <a:tcPr marT="45732" marB="45732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Общественные движения изучаемого периода в США</a:t>
                      </a:r>
                    </a:p>
                    <a:p>
                      <a:endParaRPr lang="ru-RU" dirty="0"/>
                    </a:p>
                  </a:txBody>
                  <a:tcPr marT="45732" marB="45732">
                    <a:noFill/>
                  </a:tcPr>
                </a:tc>
              </a:tr>
              <a:tr h="64311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§ 42, </a:t>
                      </a:r>
                    </a:p>
                    <a:p>
                      <a:pPr algn="ctr"/>
                      <a:r>
                        <a:rPr lang="ru-RU" sz="1800" dirty="0" smtClean="0"/>
                        <a:t>стр.</a:t>
                      </a:r>
                      <a:r>
                        <a:rPr lang="ru-RU" sz="1800" baseline="0" dirty="0" smtClean="0"/>
                        <a:t> 290-291</a:t>
                      </a:r>
                      <a:endParaRPr lang="ru-RU" sz="1800" dirty="0"/>
                    </a:p>
                  </a:txBody>
                  <a:tcPr marT="45732" marB="4573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 § 42, </a:t>
                      </a:r>
                    </a:p>
                    <a:p>
                      <a:pPr algn="ctr"/>
                      <a:r>
                        <a:rPr lang="ru-RU" sz="1800" dirty="0" smtClean="0"/>
                        <a:t>стр. 291-292</a:t>
                      </a:r>
                      <a:endParaRPr lang="ru-RU" sz="1800" dirty="0"/>
                    </a:p>
                  </a:txBody>
                  <a:tcPr marT="45732" marB="4573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§ 42, </a:t>
                      </a:r>
                    </a:p>
                    <a:p>
                      <a:pPr algn="ctr"/>
                      <a:r>
                        <a:rPr lang="ru-RU" sz="1800" dirty="0" smtClean="0"/>
                        <a:t>стр. 292-293</a:t>
                      </a:r>
                      <a:endParaRPr lang="ru-RU" sz="1800" dirty="0"/>
                    </a:p>
                  </a:txBody>
                  <a:tcPr marT="45732" marB="4573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§ 42, </a:t>
                      </a:r>
                    </a:p>
                    <a:p>
                      <a:pPr algn="ctr"/>
                      <a:r>
                        <a:rPr lang="ru-RU" dirty="0" smtClean="0"/>
                        <a:t>стр. 297</a:t>
                      </a:r>
                      <a:endParaRPr lang="ru-RU" dirty="0"/>
                    </a:p>
                  </a:txBody>
                  <a:tcPr marT="45732" marB="4573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§ 42, </a:t>
                      </a:r>
                    </a:p>
                    <a:p>
                      <a:pPr algn="ctr"/>
                      <a:r>
                        <a:rPr lang="ru-RU" dirty="0" smtClean="0"/>
                        <a:t>стр. 297-298</a:t>
                      </a:r>
                      <a:endParaRPr lang="ru-RU" dirty="0"/>
                    </a:p>
                  </a:txBody>
                  <a:tcPr marT="45732" marB="45732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1964</TotalTime>
  <Words>1572</Words>
  <Application>Microsoft Office PowerPoint</Application>
  <PresentationFormat>Экран (4:3)</PresentationFormat>
  <Paragraphs>238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Оформление по умолчанию</vt:lpstr>
      <vt:lpstr>Слайд 1</vt:lpstr>
      <vt:lpstr>Слайд 2</vt:lpstr>
      <vt:lpstr>Слайд 3</vt:lpstr>
      <vt:lpstr>  США во второй половине XX – начале XXI в.: становление сверхдержавы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 началом президентства генерала Эйзенхауэра прекратилась непопулярная корейская война. </vt:lpstr>
      <vt:lpstr>С  решением этих проблем выступил новый президент республиканец Д.Кеннеди, провозгласивший политику «Новых рубежей».  Кеннеди подверг критики доктрину «массированного воздействия» коммунистическим режимам, заменив её концепцией «гибкого реагирования» </vt:lpstr>
      <vt:lpstr>Преемник Кеннеди на посту президента демократ Линдон Джонсон провозгласил политику «Великого общества».</vt:lpstr>
      <vt:lpstr> С приходом к власти неоконсерватора Р.Рейгана в 1980 г. начинается знаменитая «рейганомика».  Его политика получила название «консервативной революции».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WareZ Provider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Требования к современному уроку</dc:title>
  <dc:creator>www.PHILka.RU</dc:creator>
  <cp:lastModifiedBy>Анатолий</cp:lastModifiedBy>
  <cp:revision>190</cp:revision>
  <dcterms:created xsi:type="dcterms:W3CDTF">2007-11-08T10:43:16Z</dcterms:created>
  <dcterms:modified xsi:type="dcterms:W3CDTF">2015-01-20T12:51:45Z</dcterms:modified>
</cp:coreProperties>
</file>