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76" r:id="rId4"/>
    <p:sldId id="259" r:id="rId5"/>
    <p:sldId id="260" r:id="rId6"/>
    <p:sldId id="261" r:id="rId7"/>
    <p:sldId id="272" r:id="rId8"/>
    <p:sldId id="273" r:id="rId9"/>
    <p:sldId id="274" r:id="rId10"/>
    <p:sldId id="275" r:id="rId11"/>
    <p:sldId id="262" r:id="rId12"/>
    <p:sldId id="263" r:id="rId13"/>
    <p:sldId id="264" r:id="rId14"/>
    <p:sldId id="265" r:id="rId15"/>
    <p:sldId id="266" r:id="rId16"/>
    <p:sldId id="257" r:id="rId17"/>
    <p:sldId id="267" r:id="rId18"/>
    <p:sldId id="268" r:id="rId19"/>
    <p:sldId id="269" r:id="rId20"/>
    <p:sldId id="270" r:id="rId21"/>
    <p:sldId id="271"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5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556932"/>
            <a:ext cx="8424088" cy="1260000"/>
          </a:xfrm>
        </p:spPr>
        <p:txBody>
          <a:bodyPr/>
          <a:lstStyle>
            <a:lvl1pPr>
              <a:defRPr sz="8000" b="0">
                <a:solidFill>
                  <a:schemeClr val="bg2">
                    <a:lumMod val="25000"/>
                  </a:schemeClr>
                </a:solidFill>
                <a:effectLst/>
                <a:latin typeface="Cassandra" pitchFamily="66" charset="0"/>
                <a:ea typeface="Arial Unicode MS" pitchFamily="34" charset="-128"/>
                <a:cs typeface="Arial" pitchFamily="34" charset="0"/>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407180" y="3528591"/>
            <a:ext cx="6400800" cy="1260000"/>
          </a:xfrm>
        </p:spPr>
        <p:txBody>
          <a:bodyPr/>
          <a:lstStyle>
            <a:lvl1pPr marL="0" indent="0" algn="ctr">
              <a:buNone/>
              <a:defRPr sz="3600" i="1">
                <a:solidFill>
                  <a:schemeClr val="bg2">
                    <a:lumMod val="2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8400"/>
            <a:ext cx="2133600" cy="457200"/>
          </a:xfrm>
          <a:prstGeom prst="rect">
            <a:avLst/>
          </a:prstGeo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8400"/>
            <a:ext cx="2895600" cy="457200"/>
          </a:xfrm>
          <a:prstGeom prst="rect">
            <a:avLst/>
          </a:prstGeom>
        </p:spPr>
        <p:txBody>
          <a:bodyPr/>
          <a:lstStyle>
            <a:lvl1pPr>
              <a:defRPr/>
            </a:lvl1pPr>
          </a:lstStyle>
          <a:p>
            <a:endParaRPr lang="ru-RU"/>
          </a:p>
        </p:txBody>
      </p:sp>
      <p:sp>
        <p:nvSpPr>
          <p:cNvPr id="8" name="Номер слайда 7"/>
          <p:cNvSpPr>
            <a:spLocks noGrp="1"/>
          </p:cNvSpPr>
          <p:nvPr>
            <p:ph type="sldNum" sz="quarter" idx="12"/>
          </p:nvPr>
        </p:nvSpPr>
        <p:spPr>
          <a:xfrm>
            <a:off x="6553200" y="6248400"/>
            <a:ext cx="2133600" cy="457200"/>
          </a:xfrm>
          <a:prstGeom prst="rect">
            <a:avLst/>
          </a:prstGeom>
        </p:spPr>
        <p:txBody>
          <a:bodyPr/>
          <a:lstStyle>
            <a:lvl1pPr>
              <a:defRPr/>
            </a:lvl1pPr>
          </a:lstStyle>
          <a:p>
            <a:fld id="{C6538AB4-614B-4A06-AAE7-3711192B261B}" type="slidenum">
              <a:rPr lang="ru-RU"/>
              <a:pPr/>
              <a:t>‹#›</a:t>
            </a:fld>
            <a:endParaRPr lang="ru-RU"/>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6241" y="296652"/>
            <a:ext cx="7920000" cy="900113"/>
          </a:xfrm>
        </p:spPr>
        <p:txBody>
          <a:bodyPr/>
          <a:lstStyle>
            <a:lvl1pPr>
              <a:defRPr sz="6000" b="0">
                <a:solidFill>
                  <a:schemeClr val="bg2">
                    <a:lumMod val="25000"/>
                  </a:schemeClr>
                </a:solidFill>
                <a:latin typeface="Cassandra" pitchFamily="66" charset="0"/>
              </a:defRPr>
            </a:lvl1pPr>
          </a:lstStyle>
          <a:p>
            <a:r>
              <a:rPr lang="ru-RU" smtClean="0"/>
              <a:t>Образец заголовка</a:t>
            </a:r>
            <a:endParaRPr lang="ru-RU" dirty="0"/>
          </a:p>
        </p:txBody>
      </p:sp>
      <p:sp>
        <p:nvSpPr>
          <p:cNvPr id="3" name="Содержимое 2"/>
          <p:cNvSpPr>
            <a:spLocks noGrp="1"/>
          </p:cNvSpPr>
          <p:nvPr>
            <p:ph idx="1"/>
          </p:nvPr>
        </p:nvSpPr>
        <p:spPr>
          <a:xfrm>
            <a:off x="935596" y="1593342"/>
            <a:ext cx="7920000" cy="4428000"/>
          </a:xfrm>
        </p:spPr>
        <p:txBody>
          <a:bodyPr/>
          <a:lstStyle>
            <a:lvl1pPr>
              <a:defRPr>
                <a:solidFill>
                  <a:schemeClr val="bg2">
                    <a:lumMod val="25000"/>
                  </a:schemeClr>
                </a:solidFill>
                <a:latin typeface="+mj-lt"/>
              </a:defRPr>
            </a:lvl1pPr>
            <a:lvl2pPr>
              <a:defRPr>
                <a:solidFill>
                  <a:schemeClr val="bg2">
                    <a:lumMod val="25000"/>
                  </a:schemeClr>
                </a:solidFill>
                <a:latin typeface="+mj-lt"/>
              </a:defRPr>
            </a:lvl2pPr>
            <a:lvl3pPr>
              <a:defRPr>
                <a:solidFill>
                  <a:schemeClr val="bg2">
                    <a:lumMod val="25000"/>
                  </a:schemeClr>
                </a:solidFill>
                <a:latin typeface="+mj-lt"/>
              </a:defRPr>
            </a:lvl3pPr>
          </a:lstStyle>
          <a:p>
            <a:pPr lvl="0"/>
            <a:r>
              <a:rPr lang="ru-RU" smtClean="0"/>
              <a:t>Образец текста</a:t>
            </a:r>
          </a:p>
          <a:p>
            <a:pPr lvl="1"/>
            <a:r>
              <a:rPr lang="ru-RU" smtClean="0"/>
              <a:t>Второй уровень</a:t>
            </a:r>
          </a:p>
          <a:p>
            <a:pPr lvl="2"/>
            <a:r>
              <a:rPr lang="ru-RU" smtClean="0"/>
              <a:t>Третий уровень</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5596" y="296652"/>
            <a:ext cx="7920000" cy="900113"/>
          </a:xfrm>
        </p:spPr>
        <p:txBody>
          <a:bodyPr/>
          <a:lstStyle>
            <a:lvl1pPr>
              <a:defRPr sz="6000" b="0" baseline="0">
                <a:solidFill>
                  <a:schemeClr val="bg2">
                    <a:lumMod val="25000"/>
                  </a:schemeClr>
                </a:solidFill>
                <a:latin typeface="Cassandra" pitchFamily="66" charset="0"/>
              </a:defRPr>
            </a:lvl1pPr>
          </a:lstStyle>
          <a:p>
            <a:r>
              <a:rPr lang="ru-RU" smtClean="0"/>
              <a:t>Образец заголовка</a:t>
            </a:r>
            <a:endParaRPr lang="ru-RU" dirty="0"/>
          </a:p>
        </p:txBody>
      </p:sp>
      <p:sp>
        <p:nvSpPr>
          <p:cNvPr id="5" name="Текст 4"/>
          <p:cNvSpPr>
            <a:spLocks noGrp="1"/>
          </p:cNvSpPr>
          <p:nvPr>
            <p:ph type="body" sz="quarter" idx="10"/>
          </p:nvPr>
        </p:nvSpPr>
        <p:spPr>
          <a:xfrm>
            <a:off x="935596" y="1593342"/>
            <a:ext cx="7920000" cy="4248000"/>
          </a:xfrm>
        </p:spPr>
        <p:txBody>
          <a:bodyPr/>
          <a:lstStyle>
            <a:lvl1pPr marL="0" indent="0">
              <a:buNone/>
              <a:defRPr>
                <a:solidFill>
                  <a:schemeClr val="bg2">
                    <a:lumMod val="25000"/>
                  </a:schemeClr>
                </a:solidFill>
                <a:latin typeface="+mj-lt"/>
              </a:defRPr>
            </a:lvl1pPr>
            <a:lvl2pPr marL="108000" indent="0">
              <a:buNone/>
              <a:defRPr/>
            </a:lvl2pPr>
            <a:lvl3pPr marL="108000" indent="0">
              <a:buNone/>
              <a:defRPr/>
            </a:lvl3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Заголовок и спис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5596" y="296652"/>
            <a:ext cx="7920000" cy="900113"/>
          </a:xfrm>
        </p:spPr>
        <p:txBody>
          <a:bodyPr/>
          <a:lstStyle>
            <a:lvl1pPr>
              <a:defRPr sz="6000" b="0">
                <a:solidFill>
                  <a:schemeClr val="bg2">
                    <a:lumMod val="25000"/>
                  </a:schemeClr>
                </a:solidFill>
                <a:latin typeface="Cassandra" pitchFamily="66" charset="0"/>
              </a:defRPr>
            </a:lvl1pPr>
          </a:lstStyle>
          <a:p>
            <a:r>
              <a:rPr lang="ru-RU" smtClean="0"/>
              <a:t>Образец заголовка</a:t>
            </a:r>
            <a:endParaRPr lang="ru-RU" dirty="0"/>
          </a:p>
        </p:txBody>
      </p:sp>
      <p:sp>
        <p:nvSpPr>
          <p:cNvPr id="5" name="Текст 4"/>
          <p:cNvSpPr>
            <a:spLocks noGrp="1"/>
          </p:cNvSpPr>
          <p:nvPr>
            <p:ph type="body" sz="quarter" idx="10"/>
          </p:nvPr>
        </p:nvSpPr>
        <p:spPr>
          <a:xfrm>
            <a:off x="935596" y="1593342"/>
            <a:ext cx="7920000" cy="4428000"/>
          </a:xfrm>
        </p:spPr>
        <p:txBody>
          <a:bodyPr/>
          <a:lstStyle>
            <a:lvl1pPr marL="342000" indent="-342000">
              <a:buSzPct val="80000"/>
              <a:buFont typeface="Wingdings 2" pitchFamily="18" charset="2"/>
              <a:buChar char="·"/>
              <a:defRPr>
                <a:solidFill>
                  <a:schemeClr val="bg2">
                    <a:lumMod val="25000"/>
                  </a:schemeClr>
                </a:solidFill>
                <a:latin typeface="+mj-lt"/>
              </a:defRPr>
            </a:lvl1pPr>
            <a:lvl2pPr marL="741600" indent="-284400">
              <a:buSzPct val="80000"/>
              <a:buFont typeface="Wingdings" pitchFamily="2" charset="2"/>
              <a:buChar char="§"/>
              <a:defRPr>
                <a:solidFill>
                  <a:schemeClr val="bg2">
                    <a:lumMod val="25000"/>
                  </a:schemeClr>
                </a:solidFill>
                <a:latin typeface="+mj-lt"/>
              </a:defRPr>
            </a:lvl2pPr>
            <a:lvl3pPr marL="1144800" indent="-230400">
              <a:buSzPct val="80000"/>
              <a:buFont typeface="Arial" pitchFamily="34" charset="0"/>
              <a:buChar char="•"/>
              <a:defRPr>
                <a:solidFill>
                  <a:schemeClr val="bg2">
                    <a:lumMod val="25000"/>
                  </a:schemeClr>
                </a:solidFill>
                <a:latin typeface="+mj-lt"/>
              </a:defRPr>
            </a:lvl3pPr>
            <a:lvl4pPr>
              <a:buFont typeface="Wingdings 2" pitchFamily="18" charset="2"/>
              <a:buChar char="·"/>
              <a:defRPr>
                <a:solidFill>
                  <a:schemeClr val="bg2">
                    <a:lumMod val="25000"/>
                  </a:schemeClr>
                </a:solidFill>
              </a:defRPr>
            </a:lvl4pPr>
            <a:lvl5pPr>
              <a:buFont typeface="Wingdings 2" pitchFamily="18" charset="2"/>
              <a:buChar char="·"/>
              <a:defRPr>
                <a:solidFill>
                  <a:schemeClr val="bg2">
                    <a:lumMod val="25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5596" y="296652"/>
            <a:ext cx="7920000" cy="900113"/>
          </a:xfrm>
        </p:spPr>
        <p:txBody>
          <a:bodyPr/>
          <a:lstStyle>
            <a:lvl1pPr>
              <a:defRPr sz="6000" b="0">
                <a:solidFill>
                  <a:schemeClr val="bg2">
                    <a:lumMod val="25000"/>
                  </a:schemeClr>
                </a:solidFill>
                <a:latin typeface="Cassandra" pitchFamily="66" charset="0"/>
              </a:defRPr>
            </a:lvl1pPr>
          </a:lstStyle>
          <a:p>
            <a:r>
              <a:rPr lang="ru-RU" smtClean="0"/>
              <a:t>Образец заголовка</a:t>
            </a:r>
            <a:endParaRPr lang="ru-RU" dirty="0"/>
          </a:p>
        </p:txBody>
      </p:sp>
      <p:sp>
        <p:nvSpPr>
          <p:cNvPr id="3" name="Содержимое 2"/>
          <p:cNvSpPr>
            <a:spLocks noGrp="1"/>
          </p:cNvSpPr>
          <p:nvPr>
            <p:ph sz="half" idx="1"/>
          </p:nvPr>
        </p:nvSpPr>
        <p:spPr>
          <a:xfrm>
            <a:off x="935596" y="1592796"/>
            <a:ext cx="3780000" cy="4428000"/>
          </a:xfrm>
        </p:spPr>
        <p:txBody>
          <a:bodyPr/>
          <a:lstStyle>
            <a:lvl1pPr>
              <a:defRPr sz="3200">
                <a:solidFill>
                  <a:schemeClr val="bg2">
                    <a:lumMod val="25000"/>
                  </a:schemeClr>
                </a:solidFill>
                <a:latin typeface="+mj-lt"/>
              </a:defRPr>
            </a:lvl1pPr>
            <a:lvl2pPr>
              <a:defRPr sz="2800">
                <a:solidFill>
                  <a:schemeClr val="bg2">
                    <a:lumMod val="25000"/>
                  </a:schemeClr>
                </a:solidFill>
                <a:latin typeface="+mj-lt"/>
              </a:defRPr>
            </a:lvl2pPr>
            <a:lvl3pPr>
              <a:defRPr sz="2400">
                <a:solidFill>
                  <a:schemeClr val="bg2">
                    <a:lumMod val="25000"/>
                  </a:schemeClr>
                </a:solidFill>
                <a:latin typeface="+mj-lt"/>
              </a:defRPr>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4" name="Содержимое 3"/>
          <p:cNvSpPr>
            <a:spLocks noGrp="1"/>
          </p:cNvSpPr>
          <p:nvPr>
            <p:ph sz="half" idx="2"/>
          </p:nvPr>
        </p:nvSpPr>
        <p:spPr>
          <a:xfrm>
            <a:off x="5076056" y="1592796"/>
            <a:ext cx="3780000" cy="4428000"/>
          </a:xfrm>
        </p:spPr>
        <p:txBody>
          <a:bodyPr/>
          <a:lstStyle>
            <a:lvl1pPr>
              <a:defRPr sz="3200">
                <a:solidFill>
                  <a:schemeClr val="bg2">
                    <a:lumMod val="25000"/>
                  </a:schemeClr>
                </a:solidFill>
                <a:latin typeface="+mj-lt"/>
              </a:defRPr>
            </a:lvl1pPr>
            <a:lvl2pPr>
              <a:defRPr sz="2800">
                <a:solidFill>
                  <a:schemeClr val="bg2">
                    <a:lumMod val="25000"/>
                  </a:schemeClr>
                </a:solidFill>
                <a:latin typeface="+mj-lt"/>
              </a:defRPr>
            </a:lvl2pPr>
            <a:lvl3pPr>
              <a:defRPr sz="2400">
                <a:solidFill>
                  <a:schemeClr val="bg2">
                    <a:lumMod val="25000"/>
                  </a:schemeClr>
                </a:solidFill>
                <a:latin typeface="+mj-lt"/>
              </a:defRPr>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7813"/>
            <a:ext cx="8229600" cy="5853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8400"/>
            <a:ext cx="2133600" cy="457200"/>
          </a:xfrm>
          <a:prstGeom prst="rect">
            <a:avLst/>
          </a:prstGeom>
        </p:spPr>
        <p:txBody>
          <a:bodyPr/>
          <a:lstStyle>
            <a:lvl1pPr>
              <a:defRPr/>
            </a:lvl1pPr>
          </a:lstStyle>
          <a:p>
            <a:endParaRPr lang="ru-RU"/>
          </a:p>
        </p:txBody>
      </p:sp>
      <p:sp>
        <p:nvSpPr>
          <p:cNvPr id="4" name="Нижний колонтитул 3"/>
          <p:cNvSpPr>
            <a:spLocks noGrp="1"/>
          </p:cNvSpPr>
          <p:nvPr>
            <p:ph type="ftr" sz="quarter" idx="11"/>
          </p:nvPr>
        </p:nvSpPr>
        <p:spPr>
          <a:xfrm>
            <a:off x="3124200" y="6248400"/>
            <a:ext cx="2895600" cy="457200"/>
          </a:xfrm>
          <a:prstGeom prst="rect">
            <a:avLst/>
          </a:prstGeom>
        </p:spPr>
        <p:txBody>
          <a:bodyPr/>
          <a:lstStyle>
            <a:lvl1pPr>
              <a:defRPr/>
            </a:lvl1pPr>
          </a:lstStyle>
          <a:p>
            <a:endParaRPr lang="ru-RU"/>
          </a:p>
        </p:txBody>
      </p:sp>
      <p:sp>
        <p:nvSpPr>
          <p:cNvPr id="5" name="Номер слайда 4"/>
          <p:cNvSpPr>
            <a:spLocks noGrp="1"/>
          </p:cNvSpPr>
          <p:nvPr>
            <p:ph type="sldNum" sz="quarter" idx="12"/>
          </p:nvPr>
        </p:nvSpPr>
        <p:spPr>
          <a:xfrm>
            <a:off x="6553200" y="6248400"/>
            <a:ext cx="2133600" cy="457200"/>
          </a:xfrm>
          <a:prstGeom prst="rect">
            <a:avLst/>
          </a:prstGeom>
        </p:spPr>
        <p:txBody>
          <a:bodyPr/>
          <a:lstStyle>
            <a:lvl1pPr>
              <a:defRPr/>
            </a:lvl1pPr>
          </a:lstStyle>
          <a:p>
            <a:fld id="{4AFCA791-0868-4A1B-9DB8-E093B723B4B2}" type="slidenum">
              <a:rPr lang="ru-RU"/>
              <a:pPr/>
              <a:t>‹#›</a:t>
            </a:fld>
            <a:endParaRPr lang="ru-RU"/>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8400"/>
            <a:ext cx="2133600" cy="457200"/>
          </a:xfrm>
          <a:prstGeom prst="rect">
            <a:avLst/>
          </a:prstGeo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8400"/>
            <a:ext cx="2895600" cy="457200"/>
          </a:xfrm>
          <a:prstGeom prst="rect">
            <a:avLst/>
          </a:prstGeom>
        </p:spPr>
        <p:txBody>
          <a:bodyPr/>
          <a:lstStyle>
            <a:lvl1pPr>
              <a:defRPr/>
            </a:lvl1pPr>
          </a:lstStyle>
          <a:p>
            <a:endParaRPr lang="ru-RU"/>
          </a:p>
        </p:txBody>
      </p:sp>
      <p:sp>
        <p:nvSpPr>
          <p:cNvPr id="8" name="Номер слайда 7"/>
          <p:cNvSpPr>
            <a:spLocks noGrp="1"/>
          </p:cNvSpPr>
          <p:nvPr>
            <p:ph type="sldNum" sz="quarter" idx="12"/>
          </p:nvPr>
        </p:nvSpPr>
        <p:spPr>
          <a:xfrm>
            <a:off x="6553200" y="6248400"/>
            <a:ext cx="2133600" cy="457200"/>
          </a:xfrm>
          <a:prstGeom prst="rect">
            <a:avLst/>
          </a:prstGeom>
        </p:spPr>
        <p:txBody>
          <a:bodyPr/>
          <a:lstStyle>
            <a:lvl1pPr>
              <a:defRPr/>
            </a:lvl1pPr>
          </a:lstStyle>
          <a:p>
            <a:fld id="{6AB098D9-57AA-47EE-BCD1-5CF17C0430B6}" type="slidenum">
              <a:rPr lang="ru-RU"/>
              <a:pPr/>
              <a:t>‹#›</a:t>
            </a:fld>
            <a:endParaRPr lang="ru-RU"/>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txAndMedia">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Мультимедиа 3"/>
          <p:cNvSpPr>
            <a:spLocks noGrp="1"/>
          </p:cNvSpPr>
          <p:nvPr>
            <p:ph type="media" sz="half" idx="2"/>
          </p:nvPr>
        </p:nvSpPr>
        <p:spPr>
          <a:xfrm>
            <a:off x="4648200" y="1600200"/>
            <a:ext cx="4038600" cy="4530725"/>
          </a:xfrm>
        </p:spPr>
        <p:txBody>
          <a:bodyPr/>
          <a:lstStyle/>
          <a:p>
            <a:endParaRPr lang="ru-RU"/>
          </a:p>
        </p:txBody>
      </p:sp>
      <p:sp>
        <p:nvSpPr>
          <p:cNvPr id="5" name="Дата 4"/>
          <p:cNvSpPr>
            <a:spLocks noGrp="1"/>
          </p:cNvSpPr>
          <p:nvPr>
            <p:ph type="dt" sz="half" idx="10"/>
          </p:nvPr>
        </p:nvSpPr>
        <p:spPr>
          <a:xfrm>
            <a:off x="457200" y="6248400"/>
            <a:ext cx="2133600" cy="457200"/>
          </a:xfrm>
          <a:prstGeom prst="rect">
            <a:avLst/>
          </a:prstGeo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a:prstGeom prst="rect">
            <a:avLst/>
          </a:prstGeo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2133600" cy="457200"/>
          </a:xfrm>
          <a:prstGeom prst="rect">
            <a:avLst/>
          </a:prstGeom>
        </p:spPr>
        <p:txBody>
          <a:bodyPr/>
          <a:lstStyle>
            <a:lvl1pPr>
              <a:defRPr/>
            </a:lvl1pPr>
          </a:lstStyle>
          <a:p>
            <a:fld id="{2D376E8A-4329-4E48-BC61-891E2832B4CF}" type="slidenum">
              <a:rPr lang="ru-RU"/>
              <a:pPr/>
              <a:t>‹#›</a:t>
            </a:fld>
            <a:endParaRPr lang="ru-RU"/>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971550" y="296863"/>
            <a:ext cx="7920038"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971550" y="1631950"/>
            <a:ext cx="7920038" cy="4427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rtl="0" eaLnBrk="1" fontAlgn="base" hangingPunct="1">
        <a:spcBef>
          <a:spcPct val="0"/>
        </a:spcBef>
        <a:spcAft>
          <a:spcPct val="0"/>
        </a:spcAft>
        <a:defRPr sz="6000" kern="1200">
          <a:solidFill>
            <a:srgbClr val="4A452A"/>
          </a:solidFill>
          <a:latin typeface="Cassandra" pitchFamily="66" charset="0"/>
          <a:ea typeface="+mj-ea"/>
          <a:cs typeface="Arial" pitchFamily="34" charset="0"/>
        </a:defRPr>
      </a:lvl1pPr>
      <a:lvl2pPr algn="ctr" rtl="0" eaLnBrk="1" fontAlgn="base" hangingPunct="1">
        <a:spcBef>
          <a:spcPct val="0"/>
        </a:spcBef>
        <a:spcAft>
          <a:spcPct val="0"/>
        </a:spcAft>
        <a:defRPr sz="6000">
          <a:solidFill>
            <a:srgbClr val="4A452A"/>
          </a:solidFill>
          <a:latin typeface="Cassandra" pitchFamily="66" charset="0"/>
          <a:cs typeface="Arial" charset="0"/>
        </a:defRPr>
      </a:lvl2pPr>
      <a:lvl3pPr algn="ctr" rtl="0" eaLnBrk="1" fontAlgn="base" hangingPunct="1">
        <a:spcBef>
          <a:spcPct val="0"/>
        </a:spcBef>
        <a:spcAft>
          <a:spcPct val="0"/>
        </a:spcAft>
        <a:defRPr sz="6000">
          <a:solidFill>
            <a:srgbClr val="4A452A"/>
          </a:solidFill>
          <a:latin typeface="Cassandra" pitchFamily="66" charset="0"/>
          <a:cs typeface="Arial" charset="0"/>
        </a:defRPr>
      </a:lvl3pPr>
      <a:lvl4pPr algn="ctr" rtl="0" eaLnBrk="1" fontAlgn="base" hangingPunct="1">
        <a:spcBef>
          <a:spcPct val="0"/>
        </a:spcBef>
        <a:spcAft>
          <a:spcPct val="0"/>
        </a:spcAft>
        <a:defRPr sz="6000">
          <a:solidFill>
            <a:srgbClr val="4A452A"/>
          </a:solidFill>
          <a:latin typeface="Cassandra" pitchFamily="66" charset="0"/>
          <a:cs typeface="Arial" charset="0"/>
        </a:defRPr>
      </a:lvl4pPr>
      <a:lvl5pPr algn="ctr" rtl="0" eaLnBrk="1" fontAlgn="base" hangingPunct="1">
        <a:spcBef>
          <a:spcPct val="0"/>
        </a:spcBef>
        <a:spcAft>
          <a:spcPct val="0"/>
        </a:spcAft>
        <a:defRPr sz="6000">
          <a:solidFill>
            <a:srgbClr val="4A452A"/>
          </a:solidFill>
          <a:latin typeface="Cassandra" pitchFamily="66" charset="0"/>
          <a:cs typeface="Arial" charset="0"/>
        </a:defRPr>
      </a:lvl5pPr>
      <a:lvl6pPr marL="457200" algn="ctr" rtl="0" eaLnBrk="1" fontAlgn="base" hangingPunct="1">
        <a:spcBef>
          <a:spcPct val="0"/>
        </a:spcBef>
        <a:spcAft>
          <a:spcPct val="0"/>
        </a:spcAft>
        <a:defRPr sz="4000">
          <a:solidFill>
            <a:srgbClr val="17375E"/>
          </a:solidFill>
          <a:latin typeface="Arial" charset="0"/>
          <a:cs typeface="Arial" charset="0"/>
        </a:defRPr>
      </a:lvl6pPr>
      <a:lvl7pPr marL="914400" algn="ctr" rtl="0" eaLnBrk="1" fontAlgn="base" hangingPunct="1">
        <a:spcBef>
          <a:spcPct val="0"/>
        </a:spcBef>
        <a:spcAft>
          <a:spcPct val="0"/>
        </a:spcAft>
        <a:defRPr sz="4000">
          <a:solidFill>
            <a:srgbClr val="17375E"/>
          </a:solidFill>
          <a:latin typeface="Arial" charset="0"/>
          <a:cs typeface="Arial" charset="0"/>
        </a:defRPr>
      </a:lvl7pPr>
      <a:lvl8pPr marL="1371600" algn="ctr" rtl="0" eaLnBrk="1" fontAlgn="base" hangingPunct="1">
        <a:spcBef>
          <a:spcPct val="0"/>
        </a:spcBef>
        <a:spcAft>
          <a:spcPct val="0"/>
        </a:spcAft>
        <a:defRPr sz="4000">
          <a:solidFill>
            <a:srgbClr val="17375E"/>
          </a:solidFill>
          <a:latin typeface="Arial" charset="0"/>
          <a:cs typeface="Arial" charset="0"/>
        </a:defRPr>
      </a:lvl8pPr>
      <a:lvl9pPr marL="1828800" algn="ctr" rtl="0" eaLnBrk="1" fontAlgn="base" hangingPunct="1">
        <a:spcBef>
          <a:spcPct val="0"/>
        </a:spcBef>
        <a:spcAft>
          <a:spcPct val="0"/>
        </a:spcAft>
        <a:defRPr sz="4000">
          <a:solidFill>
            <a:srgbClr val="17375E"/>
          </a:solidFill>
          <a:latin typeface="Arial" charset="0"/>
          <a:cs typeface="Arial" charset="0"/>
        </a:defRPr>
      </a:lvl9pPr>
    </p:titleStyle>
    <p:bodyStyle>
      <a:lvl1pPr marL="342900" indent="-342900" algn="l" rtl="0" eaLnBrk="1" fontAlgn="base" hangingPunct="1">
        <a:spcBef>
          <a:spcPct val="20000"/>
        </a:spcBef>
        <a:spcAft>
          <a:spcPct val="0"/>
        </a:spcAft>
        <a:buFont typeface="Wingdings 2" pitchFamily="18" charset="2"/>
        <a:buChar char="·"/>
        <a:defRPr sz="3200" kern="1200">
          <a:solidFill>
            <a:srgbClr val="4A452A"/>
          </a:solidFill>
          <a:latin typeface="+mj-lt"/>
          <a:ea typeface="+mn-ea"/>
          <a:cs typeface="Arial" pitchFamily="34" charset="0"/>
        </a:defRPr>
      </a:lvl1pPr>
      <a:lvl2pPr marL="742950" indent="-285750" algn="l" rtl="0" eaLnBrk="1" fontAlgn="base" hangingPunct="1">
        <a:spcBef>
          <a:spcPct val="20000"/>
        </a:spcBef>
        <a:spcAft>
          <a:spcPct val="0"/>
        </a:spcAft>
        <a:buFont typeface="Wingdings" pitchFamily="2" charset="2"/>
        <a:buChar char="§"/>
        <a:defRPr sz="2800" kern="1200">
          <a:solidFill>
            <a:srgbClr val="4A452A"/>
          </a:solidFill>
          <a:latin typeface="+mj-lt"/>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rgbClr val="4A452A"/>
          </a:solidFill>
          <a:latin typeface="+mj-lt"/>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rgbClr val="17375E"/>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rgbClr val="17375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Layout" Target="../slideLayouts/slideLayout10.xml"/><Relationship Id="rId1" Type="http://schemas.openxmlformats.org/officeDocument/2006/relationships/video" Target="file:///D:\&#1052;&#1086;&#1080;%20&#1076;&#1086;&#1082;&#1091;&#1084;&#1077;&#1085;&#1090;&#1099;\&#1087;&#1088;&#1077;&#1079;&#1077;&#1085;&#1090;&#1072;&#1094;&#1080;&#1080;\&#1087;&#1088;&#1077;&#1079;&#1077;&#1085;&#1090;&#1072;&#1094;&#1080;&#1103;\&#1087;&#1088;&#1077;&#1079;&#1077;&#1085;&#1090;&#1072;&#1094;&#1080;&#1103;\MOV00626.MPG" TargetMode="External"/><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video" Target="file:///H:\Rostov-on-Don!!!!!!!!!!!.wmv"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nsportal.ru/lyubov-kaltevna-chkadua" TargetMode="External"/><Relationship Id="rId2" Type="http://schemas.openxmlformats.org/officeDocument/2006/relationships/hyperlink" Target="http://nsportal.ru/kutepova-elena-aleksandrovna" TargetMode="External"/><Relationship Id="rId1" Type="http://schemas.openxmlformats.org/officeDocument/2006/relationships/slideLayout" Target="../slideLayouts/slideLayout4.xml"/><Relationship Id="rId4" Type="http://schemas.openxmlformats.org/officeDocument/2006/relationships/hyperlink" Target="http://nsportal.ru/shatokhina-natalya-ivanovna"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file:///H:\Rostov-on-Don!!!!!!!!!!!.wmv"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video" Target="file:///D:\&#1052;&#1086;&#1080;%20&#1076;&#1086;&#1082;&#1091;&#1084;&#1077;&#1085;&#1090;&#1099;\&#1087;&#1088;&#1077;&#1079;&#1077;&#1085;&#1090;&#1072;&#1094;&#1080;&#1080;\&#1087;&#1088;&#1077;&#1079;&#1077;&#1085;&#1090;&#1072;&#1094;&#1080;&#1103;\&#1087;&#1088;&#1077;&#1079;&#1077;&#1085;&#1090;&#1072;&#1094;&#1080;&#1103;\MOV00629.M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9.xml"/><Relationship Id="rId5" Type="http://schemas.openxmlformats.org/officeDocument/2006/relationships/image" Target="../media/image12.wmf"/><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124744"/>
            <a:ext cx="8424088" cy="1260000"/>
          </a:xfrm>
        </p:spPr>
        <p:txBody>
          <a:bodyPr/>
          <a:lstStyle/>
          <a:p>
            <a:r>
              <a:rPr lang="ru-RU" dirty="0" smtClean="0"/>
              <a:t>Строители Дона</a:t>
            </a:r>
            <a:endParaRPr lang="ru-RU" dirty="0"/>
          </a:p>
        </p:txBody>
      </p:sp>
      <p:sp>
        <p:nvSpPr>
          <p:cNvPr id="3" name="Подзаголовок 2"/>
          <p:cNvSpPr>
            <a:spLocks noGrp="1"/>
          </p:cNvSpPr>
          <p:nvPr>
            <p:ph type="subTitle" idx="1"/>
          </p:nvPr>
        </p:nvSpPr>
        <p:spPr>
          <a:xfrm>
            <a:off x="755576" y="3212976"/>
            <a:ext cx="7776864" cy="1752600"/>
          </a:xfrm>
        </p:spPr>
        <p:txBody>
          <a:bodyPr>
            <a:noAutofit/>
          </a:bodyPr>
          <a:lstStyle/>
          <a:p>
            <a:r>
              <a:rPr lang="ru-RU" sz="2400" dirty="0" smtClean="0">
                <a:solidFill>
                  <a:schemeClr val="tx1"/>
                </a:solidFill>
                <a:latin typeface="Times New Roman" pitchFamily="18" charset="0"/>
                <a:cs typeface="Times New Roman" pitchFamily="18" charset="0"/>
              </a:rPr>
              <a:t>Государственного бюджетного образовательного учреждения среднего профессионального образования Ростовской области «Ростовский – на - Дону строительный колледж»</a:t>
            </a:r>
            <a:endParaRPr lang="ru-RU" sz="2400" dirty="0">
              <a:solidFill>
                <a:schemeClr val="tx1"/>
              </a:solidFill>
              <a:latin typeface="Times New Roman" pitchFamily="18" charset="0"/>
              <a:cs typeface="Times New Roman" pitchFamily="18" charset="0"/>
            </a:endParaRPr>
          </a:p>
        </p:txBody>
      </p:sp>
    </p:spTree>
  </p:cSld>
  <p:clrMapOvr>
    <a:masterClrMapping/>
  </p:clrMapOvr>
  <p:transition advClick="0" advTm="2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4864" name="AutoShape 16"/>
          <p:cNvSpPr>
            <a:spLocks noChangeArrowheads="1"/>
          </p:cNvSpPr>
          <p:nvPr/>
        </p:nvSpPr>
        <p:spPr bwMode="auto">
          <a:xfrm>
            <a:off x="0" y="2971800"/>
            <a:ext cx="4572000" cy="3657600"/>
          </a:xfrm>
          <a:prstGeom prst="bevel">
            <a:avLst>
              <a:gd name="adj" fmla="val 12500"/>
            </a:avLst>
          </a:prstGeom>
          <a:solidFill>
            <a:schemeClr val="accent1"/>
          </a:solidFill>
          <a:ln w="9525">
            <a:solidFill>
              <a:schemeClr val="tx1"/>
            </a:solidFill>
            <a:miter lim="800000"/>
            <a:headEnd/>
            <a:tailEnd/>
          </a:ln>
          <a:effectLst/>
        </p:spPr>
        <p:txBody>
          <a:bodyPr wrap="none" anchor="ctr"/>
          <a:lstStyle/>
          <a:p>
            <a:endParaRPr lang="ru-RU"/>
          </a:p>
        </p:txBody>
      </p:sp>
      <p:sp>
        <p:nvSpPr>
          <p:cNvPr id="334852" name="Rectangle 4"/>
          <p:cNvSpPr>
            <a:spLocks noGrp="1" noChangeArrowheads="1"/>
          </p:cNvSpPr>
          <p:nvPr>
            <p:ph type="body" sz="half" idx="1"/>
          </p:nvPr>
        </p:nvSpPr>
        <p:spPr>
          <a:xfrm>
            <a:off x="457200" y="457200"/>
            <a:ext cx="8382000" cy="4800600"/>
          </a:xfrm>
        </p:spPr>
        <p:txBody>
          <a:bodyPr/>
          <a:lstStyle/>
          <a:p>
            <a:pPr>
              <a:lnSpc>
                <a:spcPct val="80000"/>
              </a:lnSpc>
              <a:buFont typeface="Wingdings" pitchFamily="2" charset="2"/>
              <a:buNone/>
            </a:pPr>
            <a:endParaRPr lang="ru-RU" sz="900" dirty="0">
              <a:solidFill>
                <a:srgbClr val="990099"/>
              </a:solidFill>
              <a:latin typeface="Tahoma" charset="0"/>
            </a:endParaRPr>
          </a:p>
          <a:p>
            <a:pPr>
              <a:lnSpc>
                <a:spcPct val="80000"/>
              </a:lnSpc>
              <a:buFont typeface="Wingdings" pitchFamily="2" charset="2"/>
              <a:buNone/>
            </a:pPr>
            <a:r>
              <a:rPr lang="ru-RU" sz="2000" dirty="0">
                <a:solidFill>
                  <a:schemeClr val="tx2"/>
                </a:solidFill>
                <a:latin typeface="Times New Roman" pitchFamily="18" charset="0"/>
                <a:cs typeface="Times New Roman" pitchFamily="18" charset="0"/>
              </a:rPr>
              <a:t>курсовое  и дипломное </a:t>
            </a:r>
          </a:p>
          <a:p>
            <a:pPr>
              <a:lnSpc>
                <a:spcPct val="80000"/>
              </a:lnSpc>
              <a:buFont typeface="Wingdings" pitchFamily="2" charset="2"/>
              <a:buNone/>
            </a:pPr>
            <a:r>
              <a:rPr lang="ru-RU" sz="2000" dirty="0">
                <a:solidFill>
                  <a:schemeClr val="tx2"/>
                </a:solidFill>
                <a:latin typeface="Times New Roman" pitchFamily="18" charset="0"/>
                <a:cs typeface="Times New Roman" pitchFamily="18" charset="0"/>
              </a:rPr>
              <a:t>проектирование              →</a:t>
            </a:r>
          </a:p>
          <a:p>
            <a:pPr>
              <a:lnSpc>
                <a:spcPct val="80000"/>
              </a:lnSpc>
              <a:buFont typeface="Wingdings" pitchFamily="2" charset="2"/>
              <a:buNone/>
            </a:pPr>
            <a:endParaRPr lang="ru-RU" sz="2000" dirty="0">
              <a:solidFill>
                <a:schemeClr val="tx2"/>
              </a:solidFill>
              <a:latin typeface="Times New Roman" pitchFamily="18" charset="0"/>
              <a:cs typeface="Times New Roman" pitchFamily="18" charset="0"/>
            </a:endParaRPr>
          </a:p>
          <a:p>
            <a:pPr>
              <a:lnSpc>
                <a:spcPct val="80000"/>
              </a:lnSpc>
              <a:buFont typeface="Wingdings" pitchFamily="2" charset="2"/>
              <a:buNone/>
            </a:pPr>
            <a:endParaRPr lang="ru-RU" sz="2000" dirty="0">
              <a:solidFill>
                <a:schemeClr val="tx2"/>
              </a:solidFill>
              <a:latin typeface="Times New Roman" pitchFamily="18" charset="0"/>
              <a:cs typeface="Times New Roman" pitchFamily="18" charset="0"/>
            </a:endParaRPr>
          </a:p>
          <a:p>
            <a:pPr>
              <a:lnSpc>
                <a:spcPct val="80000"/>
              </a:lnSpc>
              <a:buFont typeface="Wingdings" pitchFamily="2" charset="2"/>
              <a:buNone/>
            </a:pPr>
            <a:endParaRPr lang="ru-RU" sz="2000" dirty="0">
              <a:solidFill>
                <a:schemeClr val="tx2"/>
              </a:solidFill>
              <a:latin typeface="Times New Roman" pitchFamily="18" charset="0"/>
              <a:cs typeface="Times New Roman" pitchFamily="18" charset="0"/>
            </a:endParaRPr>
          </a:p>
          <a:p>
            <a:pPr algn="r">
              <a:lnSpc>
                <a:spcPct val="80000"/>
              </a:lnSpc>
              <a:buFont typeface="Wingdings" pitchFamily="2" charset="2"/>
              <a:buNone/>
            </a:pPr>
            <a:endParaRPr lang="ru-RU" sz="2000" dirty="0">
              <a:solidFill>
                <a:schemeClr val="tx2"/>
              </a:solidFill>
              <a:latin typeface="Times New Roman" pitchFamily="18" charset="0"/>
              <a:cs typeface="Times New Roman" pitchFamily="18" charset="0"/>
            </a:endParaRPr>
          </a:p>
          <a:p>
            <a:pPr algn="r">
              <a:lnSpc>
                <a:spcPct val="80000"/>
              </a:lnSpc>
              <a:buFont typeface="Wingdings" pitchFamily="2" charset="2"/>
              <a:buNone/>
            </a:pPr>
            <a:r>
              <a:rPr lang="ru-RU" sz="2000" dirty="0">
                <a:solidFill>
                  <a:schemeClr val="tx2"/>
                </a:solidFill>
                <a:latin typeface="Times New Roman" pitchFamily="18" charset="0"/>
                <a:cs typeface="Times New Roman" pitchFamily="18" charset="0"/>
              </a:rPr>
              <a:t>                               </a:t>
            </a:r>
          </a:p>
          <a:p>
            <a:pPr algn="r">
              <a:lnSpc>
                <a:spcPct val="80000"/>
              </a:lnSpc>
              <a:buFont typeface="Wingdings" pitchFamily="2" charset="2"/>
              <a:buNone/>
            </a:pPr>
            <a:r>
              <a:rPr lang="ru-RU" sz="2000" dirty="0">
                <a:solidFill>
                  <a:schemeClr val="tx2"/>
                </a:solidFill>
                <a:latin typeface="Times New Roman" pitchFamily="18" charset="0"/>
                <a:cs typeface="Times New Roman" pitchFamily="18" charset="0"/>
              </a:rPr>
              <a:t> ←  информатика, </a:t>
            </a:r>
          </a:p>
          <a:p>
            <a:pPr algn="r">
              <a:lnSpc>
                <a:spcPct val="80000"/>
              </a:lnSpc>
              <a:buFont typeface="Wingdings" pitchFamily="2" charset="2"/>
              <a:buNone/>
            </a:pPr>
            <a:r>
              <a:rPr lang="ru-RU" sz="2000" dirty="0">
                <a:solidFill>
                  <a:schemeClr val="tx2"/>
                </a:solidFill>
                <a:latin typeface="Times New Roman" pitchFamily="18" charset="0"/>
                <a:cs typeface="Times New Roman" pitchFamily="18" charset="0"/>
              </a:rPr>
              <a:t>информационные технологии, </a:t>
            </a:r>
          </a:p>
          <a:p>
            <a:pPr algn="r">
              <a:lnSpc>
                <a:spcPct val="80000"/>
              </a:lnSpc>
              <a:buFont typeface="Wingdings" pitchFamily="2" charset="2"/>
              <a:buNone/>
            </a:pPr>
            <a:r>
              <a:rPr lang="ru-RU" sz="2000" dirty="0">
                <a:solidFill>
                  <a:schemeClr val="tx2"/>
                </a:solidFill>
                <a:latin typeface="Times New Roman" pitchFamily="18" charset="0"/>
                <a:cs typeface="Times New Roman" pitchFamily="18" charset="0"/>
              </a:rPr>
              <a:t>САПР, информационные</a:t>
            </a:r>
          </a:p>
          <a:p>
            <a:pPr algn="r">
              <a:lnSpc>
                <a:spcPct val="80000"/>
              </a:lnSpc>
              <a:buFont typeface="Wingdings" pitchFamily="2" charset="2"/>
              <a:buNone/>
            </a:pPr>
            <a:r>
              <a:rPr lang="ru-RU" sz="2000" dirty="0">
                <a:solidFill>
                  <a:schemeClr val="tx2"/>
                </a:solidFill>
                <a:latin typeface="Times New Roman" pitchFamily="18" charset="0"/>
                <a:cs typeface="Times New Roman" pitchFamily="18" charset="0"/>
              </a:rPr>
              <a:t>системы</a:t>
            </a:r>
          </a:p>
          <a:p>
            <a:pPr algn="r">
              <a:lnSpc>
                <a:spcPct val="80000"/>
              </a:lnSpc>
              <a:buFont typeface="Wingdings" pitchFamily="2" charset="2"/>
              <a:buNone/>
            </a:pPr>
            <a:endParaRPr lang="ru-RU" sz="2400" b="1" dirty="0">
              <a:solidFill>
                <a:schemeClr val="tx2"/>
              </a:solidFill>
            </a:endParaRPr>
          </a:p>
          <a:p>
            <a:pPr algn="r">
              <a:lnSpc>
                <a:spcPct val="80000"/>
              </a:lnSpc>
              <a:buFont typeface="Wingdings" pitchFamily="2" charset="2"/>
              <a:buNone/>
            </a:pPr>
            <a:endParaRPr lang="ru-RU" sz="2400" dirty="0">
              <a:solidFill>
                <a:srgbClr val="990099"/>
              </a:solidFill>
              <a:latin typeface="Tahoma" charset="0"/>
              <a:cs typeface="Arial" charset="0"/>
            </a:endParaRPr>
          </a:p>
          <a:p>
            <a:pPr>
              <a:lnSpc>
                <a:spcPct val="80000"/>
              </a:lnSpc>
              <a:buFont typeface="Wingdings" pitchFamily="2" charset="2"/>
              <a:buNone/>
            </a:pPr>
            <a:endParaRPr lang="ru-RU" sz="900" dirty="0">
              <a:solidFill>
                <a:srgbClr val="990099"/>
              </a:solidFill>
              <a:latin typeface="Tahoma" charset="0"/>
              <a:cs typeface="Arial" charset="0"/>
            </a:endParaRPr>
          </a:p>
          <a:p>
            <a:pPr>
              <a:lnSpc>
                <a:spcPct val="80000"/>
              </a:lnSpc>
              <a:buFont typeface="Wingdings" pitchFamily="2" charset="2"/>
              <a:buNone/>
            </a:pPr>
            <a:endParaRPr lang="ru-RU" sz="900" dirty="0">
              <a:solidFill>
                <a:srgbClr val="990099"/>
              </a:solidFill>
              <a:latin typeface="Tahoma" charset="0"/>
              <a:cs typeface="Arial" charset="0"/>
            </a:endParaRPr>
          </a:p>
          <a:p>
            <a:pPr>
              <a:lnSpc>
                <a:spcPct val="80000"/>
              </a:lnSpc>
              <a:buFont typeface="Wingdings" pitchFamily="2" charset="2"/>
              <a:buNone/>
            </a:pPr>
            <a:endParaRPr lang="ru-RU" sz="900" dirty="0">
              <a:solidFill>
                <a:srgbClr val="990099"/>
              </a:solidFill>
              <a:latin typeface="Tahoma" charset="0"/>
              <a:cs typeface="Arial" charset="0"/>
            </a:endParaRPr>
          </a:p>
          <a:p>
            <a:pPr algn="r">
              <a:lnSpc>
                <a:spcPct val="80000"/>
              </a:lnSpc>
              <a:buFont typeface="Wingdings" pitchFamily="2" charset="2"/>
              <a:buNone/>
            </a:pPr>
            <a:endParaRPr lang="ru-RU" sz="900" dirty="0">
              <a:solidFill>
                <a:srgbClr val="990099"/>
              </a:solidFill>
              <a:latin typeface="Tahoma" charset="0"/>
              <a:cs typeface="Arial" charset="0"/>
            </a:endParaRPr>
          </a:p>
          <a:p>
            <a:pPr>
              <a:lnSpc>
                <a:spcPct val="80000"/>
              </a:lnSpc>
              <a:buFont typeface="Wingdings" pitchFamily="2" charset="2"/>
              <a:buNone/>
            </a:pPr>
            <a:endParaRPr lang="ru-RU" sz="900" dirty="0">
              <a:solidFill>
                <a:srgbClr val="990099"/>
              </a:solidFill>
              <a:latin typeface="Tahoma" charset="0"/>
              <a:cs typeface="Arial" charset="0"/>
            </a:endParaRPr>
          </a:p>
        </p:txBody>
      </p:sp>
      <p:pic>
        <p:nvPicPr>
          <p:cNvPr id="334851" name="Picture 3" descr="AG00154_"/>
          <p:cNvPicPr>
            <a:picLocks noChangeAspect="1" noChangeArrowheads="1" noCrop="1"/>
          </p:cNvPicPr>
          <p:nvPr/>
        </p:nvPicPr>
        <p:blipFill>
          <a:blip r:embed="rId3" cstate="print"/>
          <a:srcRect/>
          <a:stretch>
            <a:fillRect/>
          </a:stretch>
        </p:blipFill>
        <p:spPr bwMode="auto">
          <a:xfrm>
            <a:off x="4953000" y="4343400"/>
            <a:ext cx="2378075" cy="2092325"/>
          </a:xfrm>
          <a:prstGeom prst="rect">
            <a:avLst/>
          </a:prstGeom>
          <a:noFill/>
        </p:spPr>
      </p:pic>
      <p:pic>
        <p:nvPicPr>
          <p:cNvPr id="334853" name="Picture 5" descr="EXPENSES"/>
          <p:cNvPicPr>
            <a:picLocks noChangeAspect="1" noChangeArrowheads="1"/>
          </p:cNvPicPr>
          <p:nvPr/>
        </p:nvPicPr>
        <p:blipFill>
          <a:blip r:embed="rId4" cstate="print"/>
          <a:srcRect/>
          <a:stretch>
            <a:fillRect/>
          </a:stretch>
        </p:blipFill>
        <p:spPr bwMode="auto">
          <a:xfrm>
            <a:off x="5257800" y="381000"/>
            <a:ext cx="2376488" cy="2130425"/>
          </a:xfrm>
          <a:prstGeom prst="rect">
            <a:avLst/>
          </a:prstGeom>
          <a:noFill/>
        </p:spPr>
      </p:pic>
      <p:pic>
        <p:nvPicPr>
          <p:cNvPr id="334860" name="MOV00626.MPG">
            <a:hlinkClick r:id="" action="ppaction://media"/>
          </p:cNvPr>
          <p:cNvPicPr>
            <a:picLocks noGrp="1" noRot="1" noChangeAspect="1" noChangeArrowheads="1"/>
          </p:cNvPicPr>
          <p:nvPr>
            <p:ph sz="quarter" idx="3"/>
            <a:videoFile r:link="rId1"/>
          </p:nvPr>
        </p:nvPicPr>
        <p:blipFill>
          <a:blip r:embed="rId5" cstate="print"/>
          <a:srcRect/>
          <a:stretch>
            <a:fillRect/>
          </a:stretch>
        </p:blipFill>
        <p:spPr>
          <a:xfrm>
            <a:off x="457200" y="3429000"/>
            <a:ext cx="3657600" cy="2743200"/>
          </a:xfrm>
          <a:ln/>
        </p:spPr>
      </p:pic>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34852">
                                            <p:txEl>
                                              <p:pRg st="1" end="1"/>
                                            </p:txEl>
                                          </p:spTgt>
                                        </p:tgtEl>
                                        <p:attrNameLst>
                                          <p:attrName>style.visibility</p:attrName>
                                        </p:attrNameLst>
                                      </p:cBhvr>
                                      <p:to>
                                        <p:strVal val="visible"/>
                                      </p:to>
                                    </p:set>
                                    <p:animEffect transition="in" filter="fade">
                                      <p:cBhvr>
                                        <p:cTn id="7" dur="500">
                                          <p:stCondLst>
                                            <p:cond delay="0"/>
                                          </p:stCondLst>
                                        </p:cTn>
                                        <p:tgtEl>
                                          <p:spTgt spid="33485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34852">
                                            <p:txEl>
                                              <p:pRg st="2" end="2"/>
                                            </p:txEl>
                                          </p:spTgt>
                                        </p:tgtEl>
                                        <p:attrNameLst>
                                          <p:attrName>style.visibility</p:attrName>
                                        </p:attrNameLst>
                                      </p:cBhvr>
                                      <p:to>
                                        <p:strVal val="visible"/>
                                      </p:to>
                                    </p:set>
                                    <p:animEffect transition="in" filter="fade">
                                      <p:cBhvr>
                                        <p:cTn id="12" dur="500">
                                          <p:stCondLst>
                                            <p:cond delay="0"/>
                                          </p:stCondLst>
                                        </p:cTn>
                                        <p:tgtEl>
                                          <p:spTgt spid="33485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34852">
                                            <p:txEl>
                                              <p:pRg st="7" end="7"/>
                                            </p:txEl>
                                          </p:spTgt>
                                        </p:tgtEl>
                                        <p:attrNameLst>
                                          <p:attrName>style.visibility</p:attrName>
                                        </p:attrNameLst>
                                      </p:cBhvr>
                                      <p:to>
                                        <p:strVal val="visible"/>
                                      </p:to>
                                    </p:set>
                                    <p:animEffect transition="in" filter="fade">
                                      <p:cBhvr>
                                        <p:cTn id="17" dur="500">
                                          <p:stCondLst>
                                            <p:cond delay="0"/>
                                          </p:stCondLst>
                                        </p:cTn>
                                        <p:tgtEl>
                                          <p:spTgt spid="33485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334852">
                                            <p:txEl>
                                              <p:pRg st="8" end="8"/>
                                            </p:txEl>
                                          </p:spTgt>
                                        </p:tgtEl>
                                        <p:attrNameLst>
                                          <p:attrName>style.visibility</p:attrName>
                                        </p:attrNameLst>
                                      </p:cBhvr>
                                      <p:to>
                                        <p:strVal val="visible"/>
                                      </p:to>
                                    </p:set>
                                    <p:animEffect transition="in" filter="fade">
                                      <p:cBhvr>
                                        <p:cTn id="22" dur="500">
                                          <p:stCondLst>
                                            <p:cond delay="0"/>
                                          </p:stCondLst>
                                        </p:cTn>
                                        <p:tgtEl>
                                          <p:spTgt spid="33485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334852">
                                            <p:txEl>
                                              <p:pRg st="9" end="9"/>
                                            </p:txEl>
                                          </p:spTgt>
                                        </p:tgtEl>
                                        <p:attrNameLst>
                                          <p:attrName>style.visibility</p:attrName>
                                        </p:attrNameLst>
                                      </p:cBhvr>
                                      <p:to>
                                        <p:strVal val="visible"/>
                                      </p:to>
                                    </p:set>
                                    <p:animEffect transition="in" filter="fade">
                                      <p:cBhvr>
                                        <p:cTn id="27" dur="500">
                                          <p:stCondLst>
                                            <p:cond delay="0"/>
                                          </p:stCondLst>
                                        </p:cTn>
                                        <p:tgtEl>
                                          <p:spTgt spid="33485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334852">
                                            <p:txEl>
                                              <p:pRg st="10" end="10"/>
                                            </p:txEl>
                                          </p:spTgt>
                                        </p:tgtEl>
                                        <p:attrNameLst>
                                          <p:attrName>style.visibility</p:attrName>
                                        </p:attrNameLst>
                                      </p:cBhvr>
                                      <p:to>
                                        <p:strVal val="visible"/>
                                      </p:to>
                                    </p:set>
                                    <p:animEffect transition="in" filter="fade">
                                      <p:cBhvr>
                                        <p:cTn id="32" dur="500">
                                          <p:stCondLst>
                                            <p:cond delay="0"/>
                                          </p:stCondLst>
                                        </p:cTn>
                                        <p:tgtEl>
                                          <p:spTgt spid="33485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334852">
                                            <p:txEl>
                                              <p:pRg st="11" end="11"/>
                                            </p:txEl>
                                          </p:spTgt>
                                        </p:tgtEl>
                                        <p:attrNameLst>
                                          <p:attrName>style.visibility</p:attrName>
                                        </p:attrNameLst>
                                      </p:cBhvr>
                                      <p:to>
                                        <p:strVal val="visible"/>
                                      </p:to>
                                    </p:set>
                                    <p:animEffect transition="in" filter="fade">
                                      <p:cBhvr>
                                        <p:cTn id="37" dur="500">
                                          <p:stCondLst>
                                            <p:cond delay="0"/>
                                          </p:stCondLst>
                                        </p:cTn>
                                        <p:tgtEl>
                                          <p:spTgt spid="334852">
                                            <p:txEl>
                                              <p:pRg st="11" end="11"/>
                                            </p:txEl>
                                          </p:spTgt>
                                        </p:tgtEl>
                                      </p:cBhvr>
                                    </p:animEffect>
                                  </p:childTnLst>
                                </p:cTn>
                              </p:par>
                              <p:par>
                                <p:cTn id="38" presetID="29" presetClass="entr" presetSubtype="0" fill="hold" nodeType="withEffect">
                                  <p:stCondLst>
                                    <p:cond delay="0"/>
                                  </p:stCondLst>
                                  <p:childTnLst>
                                    <p:set>
                                      <p:cBhvr>
                                        <p:cTn id="39" dur="1" fill="hold">
                                          <p:stCondLst>
                                            <p:cond delay="0"/>
                                          </p:stCondLst>
                                        </p:cTn>
                                        <p:tgtEl>
                                          <p:spTgt spid="334853"/>
                                        </p:tgtEl>
                                        <p:attrNameLst>
                                          <p:attrName>style.visibility</p:attrName>
                                        </p:attrNameLst>
                                      </p:cBhvr>
                                      <p:to>
                                        <p:strVal val="visible"/>
                                      </p:to>
                                    </p:set>
                                    <p:anim calcmode="lin" valueType="num">
                                      <p:cBhvr>
                                        <p:cTn id="40" dur="1000" fill="hold"/>
                                        <p:tgtEl>
                                          <p:spTgt spid="334853"/>
                                        </p:tgtEl>
                                        <p:attrNameLst>
                                          <p:attrName>ppt_x</p:attrName>
                                        </p:attrNameLst>
                                      </p:cBhvr>
                                      <p:tavLst>
                                        <p:tav tm="0">
                                          <p:val>
                                            <p:strVal val="#ppt_x-.2"/>
                                          </p:val>
                                        </p:tav>
                                        <p:tav tm="100000">
                                          <p:val>
                                            <p:strVal val="#ppt_x"/>
                                          </p:val>
                                        </p:tav>
                                      </p:tavLst>
                                    </p:anim>
                                    <p:anim calcmode="lin" valueType="num">
                                      <p:cBhvr>
                                        <p:cTn id="41" dur="1000" fill="hold"/>
                                        <p:tgtEl>
                                          <p:spTgt spid="334853"/>
                                        </p:tgtEl>
                                        <p:attrNameLst>
                                          <p:attrName>ppt_y</p:attrName>
                                        </p:attrNameLst>
                                      </p:cBhvr>
                                      <p:tavLst>
                                        <p:tav tm="0">
                                          <p:val>
                                            <p:strVal val="#ppt_y"/>
                                          </p:val>
                                        </p:tav>
                                        <p:tav tm="100000">
                                          <p:val>
                                            <p:strVal val="#ppt_y"/>
                                          </p:val>
                                        </p:tav>
                                      </p:tavLst>
                                    </p:anim>
                                    <p:animEffect transition="in" filter="wipe(right)" prLst="gradientSize: 0.1">
                                      <p:cBhvr>
                                        <p:cTn id="42" dur="1000"/>
                                        <p:tgtEl>
                                          <p:spTgt spid="334853"/>
                                        </p:tgtEl>
                                      </p:cBhvr>
                                    </p:animEffect>
                                  </p:childTnLst>
                                </p:cTn>
                              </p:par>
                            </p:childTnLst>
                          </p:cTn>
                        </p:par>
                        <p:par>
                          <p:cTn id="43" fill="hold">
                            <p:stCondLst>
                              <p:cond delay="1000"/>
                            </p:stCondLst>
                            <p:childTnLst>
                              <p:par>
                                <p:cTn id="44" presetID="29" presetClass="entr" presetSubtype="0" fill="hold" nodeType="afterEffect">
                                  <p:stCondLst>
                                    <p:cond delay="0"/>
                                  </p:stCondLst>
                                  <p:childTnLst>
                                    <p:set>
                                      <p:cBhvr>
                                        <p:cTn id="45" dur="1" fill="hold">
                                          <p:stCondLst>
                                            <p:cond delay="0"/>
                                          </p:stCondLst>
                                        </p:cTn>
                                        <p:tgtEl>
                                          <p:spTgt spid="334851"/>
                                        </p:tgtEl>
                                        <p:attrNameLst>
                                          <p:attrName>style.visibility</p:attrName>
                                        </p:attrNameLst>
                                      </p:cBhvr>
                                      <p:to>
                                        <p:strVal val="visible"/>
                                      </p:to>
                                    </p:set>
                                    <p:anim calcmode="lin" valueType="num">
                                      <p:cBhvr>
                                        <p:cTn id="46" dur="1000" fill="hold"/>
                                        <p:tgtEl>
                                          <p:spTgt spid="334851"/>
                                        </p:tgtEl>
                                        <p:attrNameLst>
                                          <p:attrName>ppt_x</p:attrName>
                                        </p:attrNameLst>
                                      </p:cBhvr>
                                      <p:tavLst>
                                        <p:tav tm="0">
                                          <p:val>
                                            <p:strVal val="#ppt_x-.2"/>
                                          </p:val>
                                        </p:tav>
                                        <p:tav tm="100000">
                                          <p:val>
                                            <p:strVal val="#ppt_x"/>
                                          </p:val>
                                        </p:tav>
                                      </p:tavLst>
                                    </p:anim>
                                    <p:anim calcmode="lin" valueType="num">
                                      <p:cBhvr>
                                        <p:cTn id="47" dur="1000" fill="hold"/>
                                        <p:tgtEl>
                                          <p:spTgt spid="334851"/>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34851"/>
                                        </p:tgtEl>
                                      </p:cBhvr>
                                    </p:animEffect>
                                  </p:childTnLst>
                                </p:cTn>
                              </p:par>
                            </p:childTnLst>
                          </p:cTn>
                        </p:par>
                        <p:par>
                          <p:cTn id="49" fill="hold">
                            <p:stCondLst>
                              <p:cond delay="2000"/>
                            </p:stCondLst>
                            <p:childTnLst>
                              <p:par>
                                <p:cTn id="50" presetID="1" presetClass="mediacall" presetSubtype="0" fill="hold" nodeType="afterEffect">
                                  <p:stCondLst>
                                    <p:cond delay="0"/>
                                  </p:stCondLst>
                                  <p:childTnLst>
                                    <p:cmd type="call" cmd="playFrom(0.0)">
                                      <p:cBhvr>
                                        <p:cTn id="51" dur="19441" fill="hold"/>
                                        <p:tgtEl>
                                          <p:spTgt spid="33486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52" fill="hold" display="0">
                  <p:stCondLst>
                    <p:cond delay="indefinite"/>
                  </p:stCondLst>
                  <p:endCondLst>
                    <p:cond evt="onNext" delay="0">
                      <p:tgtEl>
                        <p:sldTgt/>
                      </p:tgtEl>
                    </p:cond>
                    <p:cond evt="onPrev" delay="0">
                      <p:tgtEl>
                        <p:sldTgt/>
                      </p:tgtEl>
                    </p:cond>
                  </p:endCondLst>
                </p:cTn>
                <p:tgtEl>
                  <p:spTgt spid="334860"/>
                </p:tgtEl>
              </p:cMediaNode>
            </p:video>
            <p:seq concurrent="1" nextAc="seek">
              <p:cTn id="53" restart="whenNotActive" fill="hold" evtFilter="cancelBubble" nodeType="interactiveSeq">
                <p:stCondLst>
                  <p:cond evt="onClick" delay="0">
                    <p:tgtEl>
                      <p:spTgt spid="334860"/>
                    </p:tgtEl>
                  </p:cond>
                </p:stCondLst>
                <p:endSync evt="end" delay="0">
                  <p:rtn val="all"/>
                </p:endSync>
                <p:childTnLst>
                  <p:par>
                    <p:cTn id="54" fill="hold">
                      <p:stCondLst>
                        <p:cond delay="0"/>
                      </p:stCondLst>
                      <p:childTnLst>
                        <p:par>
                          <p:cTn id="55" fill="hold">
                            <p:stCondLst>
                              <p:cond delay="0"/>
                            </p:stCondLst>
                            <p:childTnLst>
                              <p:par>
                                <p:cTn id="56" presetID="2" presetClass="mediacall" presetSubtype="0" fill="hold" nodeType="clickEffect">
                                  <p:stCondLst>
                                    <p:cond delay="0"/>
                                  </p:stCondLst>
                                  <p:childTnLst>
                                    <p:cmd type="call" cmd="togglePause">
                                      <p:cBhvr>
                                        <p:cTn id="57" dur="1" fill="hold"/>
                                        <p:tgtEl>
                                          <p:spTgt spid="334860"/>
                                        </p:tgtEl>
                                      </p:cBhvr>
                                    </p:cmd>
                                  </p:childTnLst>
                                </p:cTn>
                              </p:par>
                            </p:childTnLst>
                          </p:cTn>
                        </p:par>
                      </p:childTnLst>
                    </p:cTn>
                  </p:par>
                </p:childTnLst>
              </p:cTn>
              <p:nextCondLst>
                <p:cond evt="onClick" delay="0">
                  <p:tgtEl>
                    <p:spTgt spid="334860"/>
                  </p:tgtEl>
                </p:cond>
              </p:nextCondLst>
            </p:seq>
          </p:childTnLst>
        </p:cTn>
      </p:par>
    </p:tnLst>
    <p:bldLst>
      <p:bldP spid="33485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6" name="Rectangle 4"/>
          <p:cNvSpPr>
            <a:spLocks noChangeArrowheads="1"/>
          </p:cNvSpPr>
          <p:nvPr/>
        </p:nvSpPr>
        <p:spPr bwMode="auto">
          <a:xfrm>
            <a:off x="467544" y="548680"/>
            <a:ext cx="8382000" cy="5632311"/>
          </a:xfrm>
          <a:prstGeom prst="rect">
            <a:avLst/>
          </a:prstGeom>
          <a:noFill/>
          <a:ln w="9525">
            <a:noFill/>
            <a:miter lim="800000"/>
            <a:headEnd/>
            <a:tailEnd/>
          </a:ln>
          <a:effectLst/>
        </p:spPr>
        <p:txBody>
          <a:bodyPr>
            <a:spAutoFit/>
          </a:bodyPr>
          <a:lstStyle/>
          <a:p>
            <a:pPr indent="358775" algn="just">
              <a:lnSpc>
                <a:spcPct val="120000"/>
              </a:lnSpc>
            </a:pPr>
            <a:r>
              <a:rPr lang="ru-RU" sz="2000" dirty="0" smtClean="0">
                <a:solidFill>
                  <a:schemeClr val="tx2"/>
                </a:solidFill>
                <a:latin typeface="Times New Roman" pitchFamily="18" charset="0"/>
                <a:cs typeface="Times New Roman" pitchFamily="18" charset="0"/>
              </a:rPr>
              <a:t>Работает Научно-методический центр, в структуру которого вошли и Центр занятости и трудоустройства студентов РСК, Клуб рационализаторов-изобретателей РСК.</a:t>
            </a:r>
          </a:p>
          <a:p>
            <a:pPr indent="358775" algn="just">
              <a:lnSpc>
                <a:spcPct val="120000"/>
              </a:lnSpc>
            </a:pPr>
            <a:r>
              <a:rPr lang="ru-RU" sz="2000" dirty="0" smtClean="0">
                <a:solidFill>
                  <a:schemeClr val="tx2"/>
                </a:solidFill>
                <a:latin typeface="Times New Roman" pitchFamily="18" charset="0"/>
                <a:cs typeface="Times New Roman" pitchFamily="18" charset="0"/>
              </a:rPr>
              <a:t>В </a:t>
            </a:r>
            <a:r>
              <a:rPr lang="ru-RU" sz="2000" dirty="0">
                <a:solidFill>
                  <a:schemeClr val="tx2"/>
                </a:solidFill>
                <a:latin typeface="Times New Roman" pitchFamily="18" charset="0"/>
                <a:cs typeface="Times New Roman" pitchFamily="18" charset="0"/>
              </a:rPr>
              <a:t>целях расширения информационного поля открыт сайт колледжа - </a:t>
            </a:r>
            <a:r>
              <a:rPr lang="en-US" sz="2000" dirty="0">
                <a:solidFill>
                  <a:schemeClr val="tx2"/>
                </a:solidFill>
                <a:latin typeface="Times New Roman" pitchFamily="18" charset="0"/>
                <a:cs typeface="Times New Roman" pitchFamily="18" charset="0"/>
              </a:rPr>
              <a:t>www</a:t>
            </a:r>
            <a:r>
              <a:rPr lang="ru-RU" sz="2000" dirty="0">
                <a:solidFill>
                  <a:schemeClr val="tx2"/>
                </a:solidFill>
                <a:latin typeface="Times New Roman" pitchFamily="18" charset="0"/>
                <a:cs typeface="Times New Roman" pitchFamily="18" charset="0"/>
              </a:rPr>
              <a:t>.</a:t>
            </a:r>
            <a:r>
              <a:rPr lang="en-US" sz="2000" dirty="0" err="1">
                <a:solidFill>
                  <a:schemeClr val="tx2"/>
                </a:solidFill>
                <a:latin typeface="Times New Roman" pitchFamily="18" charset="0"/>
                <a:cs typeface="Times New Roman" pitchFamily="18" charset="0"/>
              </a:rPr>
              <a:t>rndsk</a:t>
            </a:r>
            <a:r>
              <a:rPr lang="ru-RU" sz="2000" dirty="0">
                <a:solidFill>
                  <a:schemeClr val="tx2"/>
                </a:solidFill>
                <a:latin typeface="Times New Roman" pitchFamily="18" charset="0"/>
                <a:cs typeface="Times New Roman" pitchFamily="18" charset="0"/>
              </a:rPr>
              <a:t>.</a:t>
            </a:r>
            <a:r>
              <a:rPr lang="en-US" sz="2000" dirty="0" err="1">
                <a:solidFill>
                  <a:schemeClr val="tx2"/>
                </a:solidFill>
                <a:latin typeface="Times New Roman" pitchFamily="18" charset="0"/>
                <a:cs typeface="Times New Roman" pitchFamily="18" charset="0"/>
              </a:rPr>
              <a:t>ru</a:t>
            </a:r>
            <a:r>
              <a:rPr lang="ru-RU" sz="2000" dirty="0">
                <a:solidFill>
                  <a:schemeClr val="tx2"/>
                </a:solidFill>
                <a:latin typeface="Times New Roman" pitchFamily="18" charset="0"/>
                <a:cs typeface="Times New Roman" pitchFamily="18" charset="0"/>
              </a:rPr>
              <a:t>, издается собственная газета, отражающая все направления работы колледжа.</a:t>
            </a:r>
          </a:p>
          <a:p>
            <a:pPr indent="358775" algn="just">
              <a:lnSpc>
                <a:spcPct val="120000"/>
              </a:lnSpc>
            </a:pPr>
            <a:r>
              <a:rPr lang="ru-RU" sz="2000" dirty="0">
                <a:solidFill>
                  <a:schemeClr val="tx2"/>
                </a:solidFill>
                <a:latin typeface="Times New Roman" pitchFamily="18" charset="0"/>
                <a:cs typeface="Times New Roman" pitchFamily="18" charset="0"/>
              </a:rPr>
              <a:t>В колледже проводится работа по совершенствованию учебного процесса и укреплению учебно-материальной базы. На сегодняшний день колледж располагает двумя корпусами с аудиториями и лабораториями, оснащенными современным оборудованием. К услугам студентов два спортивных и тренажерный залы, стрелковый тир, механические мастерские и строительный полигон, сварочная лаборатория, столовая, актовый зал на 500 мест, общежитие на 300 человек.</a:t>
            </a:r>
          </a:p>
          <a:p>
            <a:pPr indent="358775" algn="just">
              <a:lnSpc>
                <a:spcPct val="120000"/>
              </a:lnSpc>
            </a:pPr>
            <a:r>
              <a:rPr lang="ru-RU" sz="2000" dirty="0">
                <a:solidFill>
                  <a:schemeClr val="tx2"/>
                </a:solidFill>
                <a:latin typeface="Times New Roman" pitchFamily="18" charset="0"/>
                <a:cs typeface="Times New Roman" pitchFamily="18" charset="0"/>
              </a:rPr>
              <a:t>27 ноября </a:t>
            </a:r>
            <a:r>
              <a:rPr lang="ru-RU" sz="2000" dirty="0" smtClean="0">
                <a:solidFill>
                  <a:schemeClr val="tx2"/>
                </a:solidFill>
                <a:latin typeface="Times New Roman" pitchFamily="18" charset="0"/>
                <a:cs typeface="Times New Roman" pitchFamily="18" charset="0"/>
              </a:rPr>
              <a:t>20</a:t>
            </a:r>
            <a:r>
              <a:rPr lang="en-US" sz="2000" dirty="0" smtClean="0">
                <a:solidFill>
                  <a:schemeClr val="tx2"/>
                </a:solidFill>
                <a:latin typeface="Times New Roman" pitchFamily="18" charset="0"/>
                <a:cs typeface="Times New Roman" pitchFamily="18" charset="0"/>
              </a:rPr>
              <a:t>14</a:t>
            </a:r>
            <a:r>
              <a:rPr lang="ru-RU" sz="2000" dirty="0" smtClean="0">
                <a:solidFill>
                  <a:schemeClr val="tx2"/>
                </a:solidFill>
                <a:latin typeface="Times New Roman" pitchFamily="18" charset="0"/>
                <a:cs typeface="Times New Roman" pitchFamily="18" charset="0"/>
              </a:rPr>
              <a:t> </a:t>
            </a:r>
            <a:r>
              <a:rPr lang="ru-RU" sz="2000" dirty="0">
                <a:solidFill>
                  <a:schemeClr val="tx2"/>
                </a:solidFill>
                <a:latin typeface="Times New Roman" pitchFamily="18" charset="0"/>
                <a:cs typeface="Times New Roman" pitchFamily="18" charset="0"/>
              </a:rPr>
              <a:t>года Ростовскому – на - Дону строительному колледжу исполнилось </a:t>
            </a:r>
            <a:r>
              <a:rPr lang="en-US" sz="2000" dirty="0" smtClean="0">
                <a:solidFill>
                  <a:schemeClr val="tx2"/>
                </a:solidFill>
                <a:latin typeface="Times New Roman" pitchFamily="18" charset="0"/>
                <a:cs typeface="Times New Roman" pitchFamily="18" charset="0"/>
              </a:rPr>
              <a:t>90</a:t>
            </a:r>
            <a:r>
              <a:rPr lang="ru-RU" sz="2000" dirty="0" smtClean="0">
                <a:solidFill>
                  <a:schemeClr val="tx2"/>
                </a:solidFill>
                <a:latin typeface="Times New Roman" pitchFamily="18" charset="0"/>
                <a:cs typeface="Times New Roman" pitchFamily="18" charset="0"/>
              </a:rPr>
              <a:t> </a:t>
            </a:r>
            <a:r>
              <a:rPr lang="ru-RU" sz="2000" dirty="0">
                <a:solidFill>
                  <a:schemeClr val="tx2"/>
                </a:solidFill>
                <a:latin typeface="Times New Roman" pitchFamily="18" charset="0"/>
                <a:cs typeface="Times New Roman" pitchFamily="18" charset="0"/>
              </a:rPr>
              <a:t>лет.</a:t>
            </a:r>
            <a:endParaRPr lang="ru-RU" sz="2000" dirty="0">
              <a:solidFill>
                <a:schemeClr val="tx2"/>
              </a:solidFill>
              <a:latin typeface="Times New Roman" pitchFamily="18" charset="0"/>
              <a:cs typeface="Times New Roman" pitchFamily="18" charset="0"/>
            </a:endParaRPr>
          </a:p>
        </p:txBody>
      </p:sp>
    </p:spTree>
  </p:cSld>
  <p:clrMapOvr>
    <a:masterClrMapping/>
  </p:clrMapOvr>
  <p:transition spd="slow" advClick="0" advTm="10000">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6" name="Rectangle 4"/>
          <p:cNvSpPr>
            <a:spLocks noChangeArrowheads="1"/>
          </p:cNvSpPr>
          <p:nvPr/>
        </p:nvSpPr>
        <p:spPr bwMode="auto">
          <a:xfrm>
            <a:off x="395536" y="548680"/>
            <a:ext cx="8382000" cy="5447645"/>
          </a:xfrm>
          <a:prstGeom prst="rect">
            <a:avLst/>
          </a:prstGeom>
          <a:noFill/>
          <a:ln w="9525">
            <a:noFill/>
            <a:miter lim="800000"/>
            <a:headEnd/>
            <a:tailEnd/>
          </a:ln>
          <a:effectLst/>
        </p:spPr>
        <p:txBody>
          <a:bodyPr>
            <a:spAutoFit/>
          </a:bodyPr>
          <a:lstStyle/>
          <a:p>
            <a:pPr indent="358775" algn="just">
              <a:lnSpc>
                <a:spcPct val="120000"/>
              </a:lnSpc>
            </a:pPr>
            <a:r>
              <a:rPr lang="ru-RU" sz="2000" dirty="0" smtClean="0">
                <a:solidFill>
                  <a:schemeClr val="tx2"/>
                </a:solidFill>
                <a:latin typeface="Times New Roman" pitchFamily="18" charset="0"/>
                <a:cs typeface="Times New Roman" pitchFamily="18" charset="0"/>
              </a:rPr>
              <a:t>Ростовский </a:t>
            </a:r>
            <a:r>
              <a:rPr lang="ru-RU" sz="2000" dirty="0">
                <a:solidFill>
                  <a:schemeClr val="tx2"/>
                </a:solidFill>
                <a:latin typeface="Times New Roman" pitchFamily="18" charset="0"/>
                <a:cs typeface="Times New Roman" pitchFamily="18" charset="0"/>
              </a:rPr>
              <a:t>– на - Дону </a:t>
            </a:r>
            <a:r>
              <a:rPr lang="ru-RU" sz="2000" dirty="0" smtClean="0">
                <a:solidFill>
                  <a:schemeClr val="tx2"/>
                </a:solidFill>
                <a:latin typeface="Times New Roman" pitchFamily="18" charset="0"/>
                <a:cs typeface="Times New Roman" pitchFamily="18" charset="0"/>
              </a:rPr>
              <a:t>строительный колледж находится в одном из красивейших городов России, в городе Ростов-на-Дону.</a:t>
            </a:r>
          </a:p>
          <a:p>
            <a:pPr indent="358775" algn="just"/>
            <a:r>
              <a:rPr lang="ru-RU" sz="2000" dirty="0" smtClean="0">
                <a:solidFill>
                  <a:schemeClr val="tx2"/>
                </a:solidFill>
                <a:latin typeface="Times New Roman" pitchFamily="18" charset="0"/>
                <a:cs typeface="Times New Roman" pitchFamily="18" charset="0"/>
              </a:rPr>
              <a:t>Ростов-на-Дону — </a:t>
            </a:r>
            <a:r>
              <a:rPr lang="ru-RU" sz="2000" dirty="0" smtClean="0">
                <a:solidFill>
                  <a:schemeClr val="tx2"/>
                </a:solidFill>
                <a:latin typeface="Times New Roman" pitchFamily="18" charset="0"/>
                <a:cs typeface="Times New Roman" pitchFamily="18" charset="0"/>
              </a:rPr>
              <a:t>крупнейший город на </a:t>
            </a:r>
            <a:r>
              <a:rPr lang="ru-RU" sz="2000" dirty="0" smtClean="0">
                <a:solidFill>
                  <a:schemeClr val="tx2"/>
                </a:solidFill>
                <a:latin typeface="Times New Roman" pitchFamily="18" charset="0"/>
                <a:cs typeface="Times New Roman" pitchFamily="18" charset="0"/>
              </a:rPr>
              <a:t>юге России, </a:t>
            </a:r>
            <a:r>
              <a:rPr lang="ru-RU" sz="2000" dirty="0" smtClean="0">
                <a:solidFill>
                  <a:schemeClr val="tx2"/>
                </a:solidFill>
                <a:latin typeface="Times New Roman" pitchFamily="18" charset="0"/>
                <a:cs typeface="Times New Roman" pitchFamily="18" charset="0"/>
              </a:rPr>
              <a:t>административный центр Ростовской области и Южного федерального округа. Город воинской </a:t>
            </a:r>
            <a:r>
              <a:rPr lang="ru-RU" sz="2000" dirty="0" smtClean="0">
                <a:solidFill>
                  <a:schemeClr val="tx2"/>
                </a:solidFill>
                <a:latin typeface="Times New Roman" pitchFamily="18" charset="0"/>
                <a:cs typeface="Times New Roman" pitchFamily="18" charset="0"/>
              </a:rPr>
              <a:t>славы,  в</a:t>
            </a:r>
            <a:r>
              <a:rPr lang="ru-RU" sz="2000" dirty="0" smtClean="0">
                <a:latin typeface="Times New Roman" pitchFamily="18" charset="0"/>
                <a:cs typeface="Times New Roman" pitchFamily="18" charset="0"/>
              </a:rPr>
              <a:t>  </a:t>
            </a:r>
            <a:r>
              <a:rPr lang="ru-RU" sz="2000" dirty="0" smtClean="0">
                <a:solidFill>
                  <a:schemeClr val="tx2"/>
                </a:solidFill>
                <a:latin typeface="Times New Roman" pitchFamily="18" charset="0"/>
                <a:cs typeface="Times New Roman" pitchFamily="18" charset="0"/>
              </a:rPr>
              <a:t>2008  году Ростову-на-Дону заслуженно присвоили звание города-Героя Воинской славы</a:t>
            </a:r>
            <a:r>
              <a:rPr lang="ru-RU" sz="2000" dirty="0" smtClean="0">
                <a:solidFill>
                  <a:schemeClr val="tx2"/>
                </a:solidFill>
                <a:latin typeface="Times New Roman" pitchFamily="18" charset="0"/>
                <a:cs typeface="Times New Roman" pitchFamily="18" charset="0"/>
              </a:rPr>
              <a:t>. В </a:t>
            </a:r>
            <a:r>
              <a:rPr lang="ru-RU" sz="2000" dirty="0" smtClean="0">
                <a:solidFill>
                  <a:schemeClr val="tx2"/>
                </a:solidFill>
                <a:latin typeface="Times New Roman" pitchFamily="18" charset="0"/>
                <a:cs typeface="Times New Roman" pitchFamily="18" charset="0"/>
              </a:rPr>
              <a:t>этом заслуга наших защитников, тех кто пал в бою, защищая Ростов.</a:t>
            </a:r>
            <a:endParaRPr lang="ru-RU" sz="2000" dirty="0" smtClean="0">
              <a:solidFill>
                <a:schemeClr val="tx2"/>
              </a:solidFill>
              <a:latin typeface="Times New Roman" pitchFamily="18" charset="0"/>
              <a:cs typeface="Times New Roman" pitchFamily="18" charset="0"/>
            </a:endParaRPr>
          </a:p>
          <a:p>
            <a:pPr indent="358775" algn="just"/>
            <a:r>
              <a:rPr lang="ru-RU" sz="2000" dirty="0" smtClean="0">
                <a:solidFill>
                  <a:schemeClr val="tx2"/>
                </a:solidFill>
                <a:latin typeface="Times New Roman" pitchFamily="18" charset="0"/>
                <a:cs typeface="Times New Roman" pitchFamily="18" charset="0"/>
              </a:rPr>
              <a:t>Память </a:t>
            </a:r>
            <a:r>
              <a:rPr lang="ru-RU" sz="2000" dirty="0" smtClean="0">
                <a:solidFill>
                  <a:schemeClr val="tx2"/>
                </a:solidFill>
                <a:latin typeface="Times New Roman" pitchFamily="18" charset="0"/>
                <a:cs typeface="Times New Roman" pitchFamily="18" charset="0"/>
              </a:rPr>
              <a:t>о них навсегда останется в наших сердцах…</a:t>
            </a:r>
          </a:p>
          <a:p>
            <a:pPr algn="just"/>
            <a:r>
              <a:rPr lang="ru-RU" sz="2000" dirty="0" smtClean="0">
                <a:solidFill>
                  <a:schemeClr val="tx2"/>
                </a:solidFill>
                <a:latin typeface="Times New Roman" pitchFamily="18" charset="0"/>
                <a:cs typeface="Times New Roman" pitchFamily="18" charset="0"/>
              </a:rPr>
              <a:t>Ростов-на-Дону основан </a:t>
            </a:r>
            <a:r>
              <a:rPr lang="ru-RU" sz="2000" dirty="0" smtClean="0">
                <a:solidFill>
                  <a:schemeClr val="tx2"/>
                </a:solidFill>
                <a:latin typeface="Times New Roman" pitchFamily="18" charset="0"/>
                <a:cs typeface="Times New Roman" pitchFamily="18" charset="0"/>
              </a:rPr>
              <a:t>грамотой императрицы Елизаветы Петровны от 15 декабря 1749 </a:t>
            </a:r>
            <a:r>
              <a:rPr lang="ru-RU" sz="2000" dirty="0" smtClean="0">
                <a:solidFill>
                  <a:schemeClr val="tx2"/>
                </a:solidFill>
                <a:latin typeface="Times New Roman" pitchFamily="18" charset="0"/>
                <a:cs typeface="Times New Roman" pitchFamily="18" charset="0"/>
              </a:rPr>
              <a:t>года. </a:t>
            </a:r>
            <a:r>
              <a:rPr lang="ru-RU" sz="2000" dirty="0" smtClean="0">
                <a:solidFill>
                  <a:schemeClr val="tx2"/>
                </a:solidFill>
                <a:latin typeface="Times New Roman" pitchFamily="18" charset="0"/>
                <a:cs typeface="Times New Roman" pitchFamily="18" charset="0"/>
              </a:rPr>
              <a:t>Расположен на юго-востоке Восточно-Европейской равнины, на берегах реки Дон, в 46 километрах от места её впадения в Азовское </a:t>
            </a:r>
            <a:r>
              <a:rPr lang="ru-RU" sz="2000" dirty="0" smtClean="0">
                <a:solidFill>
                  <a:schemeClr val="tx2"/>
                </a:solidFill>
                <a:latin typeface="Times New Roman" pitchFamily="18" charset="0"/>
                <a:cs typeface="Times New Roman" pitchFamily="18" charset="0"/>
              </a:rPr>
              <a:t>море, расположен </a:t>
            </a:r>
            <a:r>
              <a:rPr lang="ru-RU" sz="2000" dirty="0" smtClean="0">
                <a:solidFill>
                  <a:schemeClr val="tx2"/>
                </a:solidFill>
                <a:latin typeface="Times New Roman" pitchFamily="18" charset="0"/>
                <a:cs typeface="Times New Roman" pitchFamily="18" charset="0"/>
              </a:rPr>
              <a:t>на границе Европы и </a:t>
            </a:r>
            <a:r>
              <a:rPr lang="ru-RU" sz="2000" dirty="0" smtClean="0">
                <a:solidFill>
                  <a:schemeClr val="tx2"/>
                </a:solidFill>
                <a:latin typeface="Times New Roman" pitchFamily="18" charset="0"/>
                <a:cs typeface="Times New Roman" pitchFamily="18" charset="0"/>
              </a:rPr>
              <a:t>Азии.</a:t>
            </a:r>
            <a:endParaRPr lang="ru-RU" sz="2000" dirty="0" smtClean="0">
              <a:solidFill>
                <a:schemeClr val="tx2"/>
              </a:solidFill>
              <a:latin typeface="Times New Roman" pitchFamily="18" charset="0"/>
              <a:cs typeface="Times New Roman" pitchFamily="18" charset="0"/>
            </a:endParaRPr>
          </a:p>
          <a:p>
            <a:pPr indent="358775" algn="just"/>
            <a:r>
              <a:rPr lang="ru-RU" sz="2000" dirty="0" smtClean="0">
                <a:solidFill>
                  <a:schemeClr val="tx2"/>
                </a:solidFill>
                <a:latin typeface="Times New Roman" pitchFamily="18" charset="0"/>
                <a:cs typeface="Times New Roman" pitchFamily="18" charset="0"/>
              </a:rPr>
              <a:t>Занимает </a:t>
            </a:r>
            <a:r>
              <a:rPr lang="ru-RU" sz="2000" dirty="0" smtClean="0">
                <a:solidFill>
                  <a:schemeClr val="tx2"/>
                </a:solidFill>
                <a:latin typeface="Times New Roman" pitchFamily="18" charset="0"/>
                <a:cs typeface="Times New Roman" pitchFamily="18" charset="0"/>
              </a:rPr>
              <a:t>1-е место среди городов Южного федерального округа. </a:t>
            </a:r>
            <a:endParaRPr lang="ru-RU" sz="2000" dirty="0" smtClean="0">
              <a:solidFill>
                <a:schemeClr val="tx2"/>
              </a:solidFill>
              <a:latin typeface="Times New Roman" pitchFamily="18" charset="0"/>
              <a:cs typeface="Times New Roman" pitchFamily="18" charset="0"/>
            </a:endParaRPr>
          </a:p>
          <a:p>
            <a:pPr algn="just"/>
            <a:r>
              <a:rPr lang="ru-RU" sz="2000" dirty="0" smtClean="0">
                <a:solidFill>
                  <a:schemeClr val="tx2"/>
                </a:solidFill>
                <a:latin typeface="Times New Roman" pitchFamily="18" charset="0"/>
                <a:cs typeface="Times New Roman" pitchFamily="18" charset="0"/>
              </a:rPr>
              <a:t>Город является крупным административным, культурным, научно-образовательным, промышленным центром и важнейшим транспортным узлом Юга России. </a:t>
            </a:r>
            <a:r>
              <a:rPr lang="ru-RU" sz="2000" dirty="0" smtClean="0">
                <a:solidFill>
                  <a:schemeClr val="tx2"/>
                </a:solidFill>
                <a:latin typeface="Times New Roman" pitchFamily="18" charset="0"/>
                <a:cs typeface="Times New Roman" pitchFamily="18" charset="0"/>
              </a:rPr>
              <a:t>Неофициально Ростов именуют «Воротами </a:t>
            </a:r>
            <a:r>
              <a:rPr lang="ru-RU" sz="2000" dirty="0" smtClean="0">
                <a:solidFill>
                  <a:schemeClr val="tx2"/>
                </a:solidFill>
                <a:latin typeface="Times New Roman" pitchFamily="18" charset="0"/>
                <a:cs typeface="Times New Roman" pitchFamily="18" charset="0"/>
              </a:rPr>
              <a:t>Кавказа» </a:t>
            </a:r>
            <a:r>
              <a:rPr lang="ru-RU" sz="2000" dirty="0" smtClean="0">
                <a:solidFill>
                  <a:schemeClr val="tx2"/>
                </a:solidFill>
                <a:latin typeface="Times New Roman" pitchFamily="18" charset="0"/>
                <a:cs typeface="Times New Roman" pitchFamily="18" charset="0"/>
              </a:rPr>
              <a:t>и южной столицей </a:t>
            </a:r>
            <a:r>
              <a:rPr lang="ru-RU" sz="2000" dirty="0" smtClean="0">
                <a:solidFill>
                  <a:schemeClr val="tx2"/>
                </a:solidFill>
                <a:latin typeface="Times New Roman" pitchFamily="18" charset="0"/>
                <a:cs typeface="Times New Roman" pitchFamily="18" charset="0"/>
              </a:rPr>
              <a:t>России, </a:t>
            </a:r>
            <a:r>
              <a:rPr lang="ru-RU" sz="2000" dirty="0" smtClean="0">
                <a:solidFill>
                  <a:schemeClr val="tx2"/>
                </a:solidFill>
                <a:latin typeface="Times New Roman" pitchFamily="18" charset="0"/>
                <a:cs typeface="Times New Roman" pitchFamily="18" charset="0"/>
              </a:rPr>
              <a:t>а также донской и </a:t>
            </a:r>
            <a:r>
              <a:rPr lang="ru-RU" sz="2000" dirty="0" smtClean="0">
                <a:solidFill>
                  <a:schemeClr val="tx2"/>
                </a:solidFill>
                <a:latin typeface="Times New Roman" pitchFamily="18" charset="0"/>
                <a:cs typeface="Times New Roman" pitchFamily="18" charset="0"/>
              </a:rPr>
              <a:t>комбайновой </a:t>
            </a:r>
            <a:r>
              <a:rPr lang="ru-RU" sz="2000" dirty="0" smtClean="0">
                <a:solidFill>
                  <a:schemeClr val="tx2"/>
                </a:solidFill>
                <a:latin typeface="Times New Roman" pitchFamily="18" charset="0"/>
                <a:cs typeface="Times New Roman" pitchFamily="18" charset="0"/>
              </a:rPr>
              <a:t>столицей. </a:t>
            </a:r>
            <a:endParaRPr lang="ru-RU" sz="2000" dirty="0">
              <a:solidFill>
                <a:schemeClr val="tx2"/>
              </a:solidFill>
              <a:latin typeface="Times New Roman" pitchFamily="18" charset="0"/>
              <a:cs typeface="Times New Roman" pitchFamily="18" charset="0"/>
            </a:endParaRPr>
          </a:p>
        </p:txBody>
      </p:sp>
    </p:spTree>
  </p:cSld>
  <p:clrMapOvr>
    <a:masterClrMapping/>
  </p:clrMapOvr>
  <p:transition spd="slow" advClick="0" advTm="8000">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04665"/>
            <a:ext cx="8064896" cy="6217087"/>
          </a:xfrm>
          <a:prstGeom prst="rect">
            <a:avLst/>
          </a:prstGeom>
        </p:spPr>
        <p:txBody>
          <a:bodyPr wrap="square">
            <a:spAutoFit/>
          </a:bodyPr>
          <a:lstStyle/>
          <a:p>
            <a:pPr indent="358775" algn="just"/>
            <a:r>
              <a:rPr lang="ru-RU" sz="2000" dirty="0" smtClean="0">
                <a:solidFill>
                  <a:schemeClr val="tx2"/>
                </a:solidFill>
                <a:latin typeface="Times New Roman" pitchFamily="18" charset="0"/>
                <a:cs typeface="Times New Roman" pitchFamily="18" charset="0"/>
              </a:rPr>
              <a:t>Через Ростов-на-Дону протекает самая крупная река области — Дон. Также по городу проходят другие реки, среди которых </a:t>
            </a:r>
            <a:r>
              <a:rPr lang="ru-RU" sz="2000" dirty="0" err="1" smtClean="0">
                <a:solidFill>
                  <a:schemeClr val="tx2"/>
                </a:solidFill>
                <a:latin typeface="Times New Roman" pitchFamily="18" charset="0"/>
                <a:cs typeface="Times New Roman" pitchFamily="18" charset="0"/>
              </a:rPr>
              <a:t>Темерник</a:t>
            </a:r>
            <a:r>
              <a:rPr lang="ru-RU" sz="2000" dirty="0" smtClean="0">
                <a:solidFill>
                  <a:schemeClr val="tx2"/>
                </a:solidFill>
                <a:latin typeface="Times New Roman" pitchFamily="18" charset="0"/>
                <a:cs typeface="Times New Roman" pitchFamily="18" charset="0"/>
              </a:rPr>
              <a:t> и Мёртвый Донец.</a:t>
            </a:r>
          </a:p>
          <a:p>
            <a:pPr indent="358775" algn="just"/>
            <a:r>
              <a:rPr lang="ru-RU" sz="2000" dirty="0" smtClean="0">
                <a:solidFill>
                  <a:schemeClr val="tx2"/>
                </a:solidFill>
                <a:latin typeface="Times New Roman" pitchFamily="18" charset="0"/>
                <a:cs typeface="Times New Roman" pitchFamily="18" charset="0"/>
              </a:rPr>
              <a:t>На территории города находятся другие водоёмы: родники, небольшие реки, озёра и водохранилища, среди которых самые крупные: Северное водохранилище, Ростовское море.</a:t>
            </a:r>
          </a:p>
          <a:p>
            <a:pPr indent="358775" algn="just"/>
            <a:r>
              <a:rPr lang="ru-RU" sz="2000" dirty="0" smtClean="0">
                <a:solidFill>
                  <a:schemeClr val="tx2"/>
                </a:solidFill>
                <a:latin typeface="Times New Roman" pitchFamily="18" charset="0"/>
                <a:cs typeface="Times New Roman" pitchFamily="18" charset="0"/>
              </a:rPr>
              <a:t> На территории города имеются развалины древних поселений, постройка которых датируется разными эпохами — вплоть до III тысячелетия до н. э., но современная история города начинается со времён Азовских походов Петра Великого (1695—1696). Во время Азовских походов армия будущего императора проходила по донским землям, припасы были практически на исходе. Пётр I испил воды из родника, впоследствии названного Богатым Колодезем, как и назвали поселение около родника. Пётр I хотел создать здесь крепость для защиты южных границ Российской империи от набегов турок и крымских татар из-за удобного расположения в низовье реки Дон. Однако из-за </a:t>
            </a:r>
            <a:r>
              <a:rPr lang="ru-RU" sz="2000" dirty="0" err="1" smtClean="0">
                <a:solidFill>
                  <a:schemeClr val="tx2"/>
                </a:solidFill>
                <a:latin typeface="Times New Roman" pitchFamily="18" charset="0"/>
                <a:cs typeface="Times New Roman" pitchFamily="18" charset="0"/>
              </a:rPr>
              <a:t>Прутского</a:t>
            </a:r>
            <a:r>
              <a:rPr lang="ru-RU" sz="2000" dirty="0" smtClean="0">
                <a:solidFill>
                  <a:schemeClr val="tx2"/>
                </a:solidFill>
                <a:latin typeface="Times New Roman" pitchFamily="18" charset="0"/>
                <a:cs typeface="Times New Roman" pitchFamily="18" charset="0"/>
              </a:rPr>
              <a:t> договора строительство крепости стало невозможным.</a:t>
            </a:r>
          </a:p>
          <a:p>
            <a:pPr indent="358775" algn="just"/>
            <a:endParaRPr lang="ru-RU" sz="2000" dirty="0" smtClean="0">
              <a:solidFill>
                <a:schemeClr val="tx2"/>
              </a:solidFill>
              <a:latin typeface="Times New Roman" pitchFamily="18" charset="0"/>
              <a:cs typeface="Times New Roman" pitchFamily="18" charset="0"/>
            </a:endParaRPr>
          </a:p>
          <a:p>
            <a:pPr indent="358775" algn="just"/>
            <a:endParaRPr lang="ru-RU" dirty="0"/>
          </a:p>
        </p:txBody>
      </p:sp>
    </p:spTree>
  </p:cSld>
  <p:clrMapOvr>
    <a:masterClrMapping/>
  </p:clrMapOvr>
  <p:transition advClick="0" advTm="8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04665"/>
            <a:ext cx="8064896" cy="6247864"/>
          </a:xfrm>
          <a:prstGeom prst="rect">
            <a:avLst/>
          </a:prstGeom>
        </p:spPr>
        <p:txBody>
          <a:bodyPr wrap="square">
            <a:spAutoFit/>
          </a:bodyPr>
          <a:lstStyle/>
          <a:p>
            <a:pPr indent="358775" algn="just"/>
            <a:r>
              <a:rPr lang="ru-RU" sz="2000" dirty="0" smtClean="0">
                <a:solidFill>
                  <a:schemeClr val="tx2"/>
                </a:solidFill>
                <a:latin typeface="Times New Roman" pitchFamily="18" charset="0"/>
                <a:cs typeface="Times New Roman" pitchFamily="18" charset="0"/>
              </a:rPr>
              <a:t>Со временем здесь возвели дома для купечества и духовных лиц, торговые лавки, харчевни, питейные дома, тюрьму и другие строения. Кроме постоянных жителей, на работы в порт регулярно приходило до трёх тысяч человек, выходцев из Украины, селившихся по хуторам и станицам рядом с крепостью. Ростовский порт быстро стал известен в России и за границей, привлекая всё больше русских и иностранных купцов. </a:t>
            </a:r>
            <a:r>
              <a:rPr lang="ru-RU" sz="2000" dirty="0" smtClean="0">
                <a:solidFill>
                  <a:schemeClr val="tx2"/>
                </a:solidFill>
                <a:latin typeface="Times New Roman" pitchFamily="18" charset="0"/>
                <a:cs typeface="Times New Roman" pitchFamily="18" charset="0"/>
              </a:rPr>
              <a:t>Из </a:t>
            </a:r>
            <a:r>
              <a:rPr lang="ru-RU" sz="2000" dirty="0" smtClean="0">
                <a:solidFill>
                  <a:schemeClr val="tx2"/>
                </a:solidFill>
                <a:latin typeface="Times New Roman" pitchFamily="18" charset="0"/>
                <a:cs typeface="Times New Roman" pitchFamily="18" charset="0"/>
              </a:rPr>
              <a:t>Греции и Турции сюда везли вина, сок, апельсины, лимоны, финики, изюм, сушёные фрукты, кофе, жемчуг, сафьян, подзорные трубы, дорогие ткани, предметы роскоши. </a:t>
            </a:r>
            <a:r>
              <a:rPr lang="ru-RU" sz="2000" dirty="0" smtClean="0">
                <a:solidFill>
                  <a:schemeClr val="tx2"/>
                </a:solidFill>
                <a:latin typeface="Times New Roman" pitchFamily="18" charset="0"/>
                <a:cs typeface="Times New Roman" pitchFamily="18" charset="0"/>
              </a:rPr>
              <a:t>В обмен вывозились дешёвые продукты сельского хозяйства, хлеб, рыба, металл и другие товары. Заграничные товары шли отсюда в глубь России: в Москву, Смоленск, Казань, Оренбург, Вятку и на многочисленные ярмарки.</a:t>
            </a:r>
          </a:p>
          <a:p>
            <a:pPr indent="358775" algn="just"/>
            <a:r>
              <a:rPr lang="ru-RU" sz="2000" dirty="0" smtClean="0">
                <a:solidFill>
                  <a:schemeClr val="tx2"/>
                </a:solidFill>
                <a:latin typeface="Times New Roman" pitchFamily="18" charset="0"/>
                <a:cs typeface="Times New Roman" pitchFamily="18" charset="0"/>
              </a:rPr>
              <a:t>С историей крепости связаны имена выдающихся русских военачальников. В 1768 году сюда приезжал адмирал А. Н. </a:t>
            </a:r>
            <a:r>
              <a:rPr lang="ru-RU" sz="2000" dirty="0" err="1" smtClean="0">
                <a:solidFill>
                  <a:schemeClr val="tx2"/>
                </a:solidFill>
                <a:latin typeface="Times New Roman" pitchFamily="18" charset="0"/>
                <a:cs typeface="Times New Roman" pitchFamily="18" charset="0"/>
              </a:rPr>
              <a:t>Синявин</a:t>
            </a:r>
            <a:r>
              <a:rPr lang="ru-RU" sz="2000" dirty="0" smtClean="0">
                <a:solidFill>
                  <a:schemeClr val="tx2"/>
                </a:solidFill>
                <a:latin typeface="Times New Roman" pitchFamily="18" charset="0"/>
                <a:cs typeface="Times New Roman" pitchFamily="18" charset="0"/>
              </a:rPr>
              <a:t> для руководства строительством верфи, в 1783—1784 годах комендантом крепости был полководец А. В. Суворов, здесь начал военную службу адмирал Ф. Ф. Ушаков.</a:t>
            </a:r>
          </a:p>
          <a:p>
            <a:pPr indent="358775" algn="just"/>
            <a:r>
              <a:rPr lang="ru-RU" sz="2000" dirty="0" smtClean="0">
                <a:solidFill>
                  <a:schemeClr val="tx2"/>
                </a:solidFill>
                <a:latin typeface="Times New Roman" pitchFamily="18" charset="0"/>
                <a:cs typeface="Times New Roman" pitchFamily="18" charset="0"/>
              </a:rPr>
              <a:t>К концу XVIII века в связи с присоединением Причерноморья к России крепость утратила своё стратегическое значение, укрепления срыли, а территория крепости отошла к городу. </a:t>
            </a:r>
            <a:endParaRPr lang="ru-RU" sz="2000" dirty="0" smtClean="0">
              <a:solidFill>
                <a:schemeClr val="tx2"/>
              </a:solidFill>
              <a:latin typeface="Times New Roman" pitchFamily="18" charset="0"/>
              <a:cs typeface="Times New Roman" pitchFamily="18" charset="0"/>
            </a:endParaRPr>
          </a:p>
        </p:txBody>
      </p:sp>
    </p:spTree>
  </p:cSld>
  <p:clrMapOvr>
    <a:masterClrMapping/>
  </p:clrMapOvr>
  <p:transition advClick="0" advTm="8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76672"/>
            <a:ext cx="8136904" cy="4093428"/>
          </a:xfrm>
          <a:prstGeom prst="rect">
            <a:avLst/>
          </a:prstGeom>
        </p:spPr>
        <p:txBody>
          <a:bodyPr wrap="square">
            <a:spAutoFit/>
          </a:bodyPr>
          <a:lstStyle/>
          <a:p>
            <a:pPr indent="358775" algn="just"/>
            <a:r>
              <a:rPr lang="ru-RU" sz="2000" dirty="0" smtClean="0">
                <a:solidFill>
                  <a:schemeClr val="tx2"/>
                </a:solidFill>
                <a:latin typeface="Times New Roman" pitchFamily="18" charset="0"/>
                <a:cs typeface="Times New Roman" pitchFamily="18" charset="0"/>
              </a:rPr>
              <a:t>В 1797 году Ростов становится уездным городом Новороссийской, а с 1802 года — Екатеринославской губернии. Крепость не сделала ни единого выстрела.</a:t>
            </a:r>
          </a:p>
          <a:p>
            <a:pPr indent="358775" algn="just"/>
            <a:r>
              <a:rPr lang="ru-RU" sz="2000" dirty="0" smtClean="0">
                <a:solidFill>
                  <a:schemeClr val="tx2"/>
                </a:solidFill>
                <a:latin typeface="Times New Roman" pitchFamily="18" charset="0"/>
                <a:cs typeface="Times New Roman" pitchFamily="18" charset="0"/>
              </a:rPr>
              <a:t>В настоящее время город является крупнейшим центром деловой активности, что подтверждает наличие в городе большого количества региональных офисов крупнейших российских банков и компаний. Все это обусловливает высокую инвестиционную привлекательность донской столицы.</a:t>
            </a:r>
          </a:p>
          <a:p>
            <a:pPr indent="358775" algn="just"/>
            <a:r>
              <a:rPr lang="ru-RU" sz="2000" dirty="0" smtClean="0">
                <a:solidFill>
                  <a:schemeClr val="tx2"/>
                </a:solidFill>
                <a:latin typeface="Times New Roman" pitchFamily="18" charset="0"/>
                <a:cs typeface="Times New Roman" pitchFamily="18" charset="0"/>
              </a:rPr>
              <a:t>Ростов-на-Дону</a:t>
            </a:r>
            <a:r>
              <a:rPr lang="ru-RU" sz="2000" dirty="0" smtClean="0">
                <a:solidFill>
                  <a:schemeClr val="tx2"/>
                </a:solidFill>
                <a:latin typeface="Times New Roman" pitchFamily="18" charset="0"/>
                <a:cs typeface="Times New Roman" pitchFamily="18" charset="0"/>
              </a:rPr>
              <a:t> — один из крупнейших экономически развитых городов юга </a:t>
            </a:r>
            <a:r>
              <a:rPr lang="ru-RU" sz="2000" dirty="0" smtClean="0">
                <a:solidFill>
                  <a:schemeClr val="tx2"/>
                </a:solidFill>
                <a:latin typeface="Times New Roman" pitchFamily="18" charset="0"/>
                <a:cs typeface="Times New Roman" pitchFamily="18" charset="0"/>
              </a:rPr>
              <a:t>России.</a:t>
            </a:r>
          </a:p>
          <a:p>
            <a:pPr indent="358775" algn="just"/>
            <a:r>
              <a:rPr lang="ru-RU" sz="2000" dirty="0" smtClean="0">
                <a:solidFill>
                  <a:schemeClr val="tx2"/>
                </a:solidFill>
                <a:latin typeface="Times New Roman" pitchFamily="18" charset="0"/>
                <a:cs typeface="Times New Roman" pitchFamily="18" charset="0"/>
              </a:rPr>
              <a:t>Ростов-на-Дону строится, расцветает, современные дома, парки, скверы украшают наш город. </a:t>
            </a:r>
          </a:p>
          <a:p>
            <a:pPr indent="358775" algn="just"/>
            <a:endParaRPr lang="ru-RU" sz="2000" dirty="0" smtClean="0">
              <a:solidFill>
                <a:schemeClr val="tx2"/>
              </a:solidFill>
              <a:latin typeface="Times New Roman" pitchFamily="18" charset="0"/>
              <a:cs typeface="Times New Roman" pitchFamily="18" charset="0"/>
            </a:endParaRPr>
          </a:p>
        </p:txBody>
      </p:sp>
      <p:pic>
        <p:nvPicPr>
          <p:cNvPr id="4" name="Rostov-on-Don!!!!!!!!!!!.wmv">
            <a:hlinkClick r:id="" action="ppaction://media"/>
          </p:cNvPr>
          <p:cNvPicPr>
            <a:picLocks noRot="1" noChangeAspect="1"/>
          </p:cNvPicPr>
          <p:nvPr>
            <a:videoFile r:link="rId1"/>
          </p:nvPr>
        </p:nvPicPr>
        <p:blipFill>
          <a:blip r:embed="rId3" cstate="print"/>
          <a:stretch>
            <a:fillRect/>
          </a:stretch>
        </p:blipFill>
        <p:spPr>
          <a:xfrm flipH="1" flipV="1">
            <a:off x="827584" y="6525344"/>
            <a:ext cx="90266" cy="67699"/>
          </a:xfrm>
          <a:prstGeom prst="rect">
            <a:avLst/>
          </a:prstGeom>
        </p:spPr>
      </p:pic>
    </p:spTree>
  </p:cSld>
  <p:clrMapOvr>
    <a:masterClrMapping/>
  </p:clrMapOvr>
  <p:transition advClick="0" advTm="6000"/>
  <p:timing>
    <p:tnLst>
      <p:par>
        <p:cTn id="1" dur="indefinite" restart="never" nodeType="tmRoot">
          <p:childTnLst>
            <p:video>
              <p:cMediaNode showWhenStopped="0">
                <p:cTn id="2"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0"/>
            <a:ext cx="7920000" cy="900113"/>
          </a:xfrm>
        </p:spPr>
        <p:txBody>
          <a:bodyPr/>
          <a:lstStyle/>
          <a:p>
            <a:r>
              <a:rPr lang="ru-RU" dirty="0" smtClean="0">
                <a:latin typeface="Times New Roman" pitchFamily="18" charset="0"/>
                <a:cs typeface="Times New Roman" pitchFamily="18" charset="0"/>
              </a:rPr>
              <a:t>Ростов-на-Дону</a:t>
            </a:r>
            <a:endParaRPr lang="ru-RU" dirty="0">
              <a:latin typeface="Times New Roman" pitchFamily="18" charset="0"/>
              <a:cs typeface="Times New Roman" pitchFamily="18" charset="0"/>
            </a:endParaRPr>
          </a:p>
        </p:txBody>
      </p:sp>
      <p:pic>
        <p:nvPicPr>
          <p:cNvPr id="5" name="Содержимое 4" descr="http://im2-tub-ru.yandex.net/i?id=16cf60861e98cbdfca9f3e20fded7edf-94-144&amp;n=21"/>
          <p:cNvPicPr>
            <a:picLocks noGrp="1"/>
          </p:cNvPicPr>
          <p:nvPr>
            <p:ph sz="half" idx="1"/>
          </p:nvPr>
        </p:nvPicPr>
        <p:blipFill>
          <a:blip r:embed="rId2" cstate="print"/>
          <a:srcRect/>
          <a:stretch>
            <a:fillRect/>
          </a:stretch>
        </p:blipFill>
        <p:spPr bwMode="auto">
          <a:xfrm>
            <a:off x="971600" y="980728"/>
            <a:ext cx="7632848" cy="5400600"/>
          </a:xfrm>
          <a:prstGeom prst="rect">
            <a:avLst/>
          </a:prstGeom>
          <a:noFill/>
          <a:ln w="9525">
            <a:noFill/>
            <a:miter lim="800000"/>
            <a:headEnd/>
            <a:tailEnd/>
          </a:ln>
          <a:effectLst>
            <a:softEdge rad="63500"/>
          </a:effectLst>
          <a:scene3d>
            <a:camera prst="orthographicFront"/>
            <a:lightRig rig="threePt" dir="t"/>
          </a:scene3d>
          <a:sp3d>
            <a:bevelT/>
          </a:sp3d>
        </p:spPr>
      </p:pic>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Ростов-на-Дону</a:t>
            </a:r>
            <a:endParaRPr lang="ru-RU" dirty="0">
              <a:latin typeface="Times New Roman" pitchFamily="18" charset="0"/>
              <a:cs typeface="Times New Roman" pitchFamily="18" charset="0"/>
            </a:endParaRPr>
          </a:p>
        </p:txBody>
      </p:sp>
      <p:pic>
        <p:nvPicPr>
          <p:cNvPr id="6" name="Рисунок 5" descr="http://im1-tub-ru.yandex.net/i?id=2976d5a7ebff4e97a4050575e659d688-41-144&amp;n=21"/>
          <p:cNvPicPr/>
          <p:nvPr/>
        </p:nvPicPr>
        <p:blipFill>
          <a:blip r:embed="rId2" cstate="print"/>
          <a:srcRect/>
          <a:stretch>
            <a:fillRect/>
          </a:stretch>
        </p:blipFill>
        <p:spPr bwMode="auto">
          <a:xfrm>
            <a:off x="1043608" y="1268760"/>
            <a:ext cx="7200800" cy="5184576"/>
          </a:xfrm>
          <a:prstGeom prst="rect">
            <a:avLst/>
          </a:prstGeom>
          <a:noFill/>
          <a:ln w="9525">
            <a:noFill/>
            <a:miter lim="800000"/>
            <a:headEnd/>
            <a:tailEnd/>
          </a:ln>
          <a:scene3d>
            <a:camera prst="orthographicFront"/>
            <a:lightRig rig="threePt" dir="t"/>
          </a:scene3d>
          <a:sp3d>
            <a:bevelT/>
          </a:sp3d>
        </p:spPr>
      </p:pic>
    </p:spTree>
  </p:cSld>
  <p:clrMapOvr>
    <a:masterClrMapping/>
  </p:clrMapOvr>
  <p:transition advClick="0"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Ростов-на-Дону</a:t>
            </a:r>
            <a:endParaRPr lang="ru-RU" dirty="0">
              <a:latin typeface="Times New Roman" pitchFamily="18" charset="0"/>
              <a:cs typeface="Times New Roman" pitchFamily="18" charset="0"/>
            </a:endParaRPr>
          </a:p>
        </p:txBody>
      </p:sp>
      <p:pic>
        <p:nvPicPr>
          <p:cNvPr id="7" name="Рисунок 6" descr="http://im2-tub-ru.yandex.net/i?id=55f6815d5fd8bc3f5f60c021e50b9a7b-85-144&amp;n=21"/>
          <p:cNvPicPr/>
          <p:nvPr/>
        </p:nvPicPr>
        <p:blipFill>
          <a:blip r:embed="rId2" cstate="print"/>
          <a:srcRect/>
          <a:stretch>
            <a:fillRect/>
          </a:stretch>
        </p:blipFill>
        <p:spPr bwMode="auto">
          <a:xfrm>
            <a:off x="1331640" y="1124744"/>
            <a:ext cx="6696744" cy="5328592"/>
          </a:xfrm>
          <a:prstGeom prst="rect">
            <a:avLst/>
          </a:prstGeom>
          <a:noFill/>
          <a:ln w="9525">
            <a:noFill/>
            <a:miter lim="800000"/>
            <a:headEnd/>
            <a:tailEnd/>
          </a:ln>
        </p:spPr>
      </p:pic>
    </p:spTree>
  </p:cSld>
  <p:clrMapOvr>
    <a:masterClrMapping/>
  </p:clrMapOvr>
  <p:transition advClick="0"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Ростов-на-Дону</a:t>
            </a:r>
            <a:endParaRPr lang="ru-RU" dirty="0">
              <a:latin typeface="Times New Roman" pitchFamily="18" charset="0"/>
              <a:cs typeface="Times New Roman" pitchFamily="18" charset="0"/>
            </a:endParaRPr>
          </a:p>
        </p:txBody>
      </p:sp>
      <p:pic>
        <p:nvPicPr>
          <p:cNvPr id="8" name="Рисунок 7" descr="http://im2-tub-ru.yandex.net/i?id=5c0512ca41a767dc2dd176877fe3811f-60-144&amp;n=21"/>
          <p:cNvPicPr/>
          <p:nvPr/>
        </p:nvPicPr>
        <p:blipFill>
          <a:blip r:embed="rId2" cstate="print"/>
          <a:srcRect/>
          <a:stretch>
            <a:fillRect/>
          </a:stretch>
        </p:blipFill>
        <p:spPr bwMode="auto">
          <a:xfrm>
            <a:off x="1403648" y="1196752"/>
            <a:ext cx="6480720" cy="5256584"/>
          </a:xfrm>
          <a:prstGeom prst="rect">
            <a:avLst/>
          </a:prstGeom>
          <a:noFill/>
          <a:ln w="9525">
            <a:noFill/>
            <a:miter lim="800000"/>
            <a:headEnd/>
            <a:tailEnd/>
          </a:ln>
        </p:spPr>
      </p:pic>
    </p:spTree>
  </p:cSld>
  <p:clrMapOvr>
    <a:masterClrMapping/>
  </p:clrMapOvr>
  <p:transition advClick="0"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Участники</a:t>
            </a:r>
            <a:endParaRPr lang="ru-RU" dirty="0"/>
          </a:p>
        </p:txBody>
      </p:sp>
      <p:sp>
        <p:nvSpPr>
          <p:cNvPr id="3" name="Текст 2"/>
          <p:cNvSpPr>
            <a:spLocks noGrp="1"/>
          </p:cNvSpPr>
          <p:nvPr>
            <p:ph type="body" sz="quarter" idx="10"/>
          </p:nvPr>
        </p:nvSpPr>
        <p:spPr>
          <a:xfrm>
            <a:off x="2411760" y="1700808"/>
            <a:ext cx="6048672" cy="4428000"/>
          </a:xfrm>
        </p:spPr>
        <p:txBody>
          <a:bodyPr/>
          <a:lstStyle/>
          <a:p>
            <a:pPr>
              <a:buNone/>
            </a:pPr>
            <a:r>
              <a:rPr lang="ru-RU" dirty="0" smtClean="0"/>
              <a:t>преподаватели колледжа:</a:t>
            </a:r>
          </a:p>
          <a:p>
            <a:r>
              <a:rPr lang="ru-RU" dirty="0" err="1" smtClean="0">
                <a:hlinkClick r:id="rId2"/>
              </a:rPr>
              <a:t>Кутепова</a:t>
            </a:r>
            <a:r>
              <a:rPr lang="ru-RU" dirty="0" smtClean="0">
                <a:hlinkClick r:id="rId2"/>
              </a:rPr>
              <a:t> Елена Александровна</a:t>
            </a:r>
            <a:endParaRPr lang="ru-RU" dirty="0" smtClean="0"/>
          </a:p>
          <a:p>
            <a:r>
              <a:rPr lang="ru-RU" dirty="0" smtClean="0">
                <a:hlinkClick r:id="rId3"/>
              </a:rPr>
              <a:t>Чкадуа Любовь </a:t>
            </a:r>
            <a:r>
              <a:rPr lang="ru-RU" dirty="0" err="1" smtClean="0">
                <a:hlinkClick r:id="rId3"/>
              </a:rPr>
              <a:t>Калтевна</a:t>
            </a:r>
            <a:endParaRPr lang="ru-RU" dirty="0" smtClean="0"/>
          </a:p>
          <a:p>
            <a:r>
              <a:rPr lang="ru-RU" dirty="0" smtClean="0">
                <a:hlinkClick r:id="rId4"/>
              </a:rPr>
              <a:t>Шатохина Наталья Ивановна</a:t>
            </a:r>
            <a:endParaRPr lang="ru-RU"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Ростов-на-Дону</a:t>
            </a:r>
            <a:endParaRPr lang="ru-RU" dirty="0">
              <a:latin typeface="Times New Roman" pitchFamily="18" charset="0"/>
              <a:cs typeface="Times New Roman" pitchFamily="18" charset="0"/>
            </a:endParaRPr>
          </a:p>
        </p:txBody>
      </p:sp>
      <p:pic>
        <p:nvPicPr>
          <p:cNvPr id="10" name="Рисунок 9" descr="http://im0-tub-ru.yandex.net/i?id=c57fb4ed4c74d0ff3d586a07a311ed2e-44-144&amp;n=21"/>
          <p:cNvPicPr/>
          <p:nvPr/>
        </p:nvPicPr>
        <p:blipFill>
          <a:blip r:embed="rId2" cstate="print"/>
          <a:srcRect/>
          <a:stretch>
            <a:fillRect/>
          </a:stretch>
        </p:blipFill>
        <p:spPr bwMode="auto">
          <a:xfrm>
            <a:off x="1547664" y="1196752"/>
            <a:ext cx="6408712" cy="4896544"/>
          </a:xfrm>
          <a:prstGeom prst="rect">
            <a:avLst/>
          </a:prstGeom>
          <a:noFill/>
          <a:ln w="9525">
            <a:noFill/>
            <a:miter lim="800000"/>
            <a:headEnd/>
            <a:tailEnd/>
          </a:ln>
          <a:scene3d>
            <a:camera prst="orthographicFront"/>
            <a:lightRig rig="threePt" dir="t"/>
          </a:scene3d>
          <a:sp3d>
            <a:bevelT/>
          </a:sp3d>
        </p:spPr>
      </p:pic>
    </p:spTree>
  </p:cSld>
  <p:clrMapOvr>
    <a:masterClrMapping/>
  </p:clrMapOvr>
  <p:transition advClick="0"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Ростов-на-Дону</a:t>
            </a:r>
            <a:endParaRPr lang="ru-RU" dirty="0">
              <a:latin typeface="Times New Roman" pitchFamily="18" charset="0"/>
              <a:cs typeface="Times New Roman" pitchFamily="18" charset="0"/>
            </a:endParaRPr>
          </a:p>
        </p:txBody>
      </p:sp>
      <p:pic>
        <p:nvPicPr>
          <p:cNvPr id="11" name="Рисунок 10" descr="http://im0-tub-ru.yandex.net/i?id=e3e7cd09fcdc8dbe573c602404d3e0c7-124-144&amp;n=24"/>
          <p:cNvPicPr/>
          <p:nvPr/>
        </p:nvPicPr>
        <p:blipFill>
          <a:blip r:embed="rId2" cstate="print"/>
          <a:srcRect/>
          <a:stretch>
            <a:fillRect/>
          </a:stretch>
        </p:blipFill>
        <p:spPr bwMode="auto">
          <a:xfrm>
            <a:off x="1403648" y="1412776"/>
            <a:ext cx="6552728" cy="4824536"/>
          </a:xfrm>
          <a:prstGeom prst="rect">
            <a:avLst/>
          </a:prstGeom>
          <a:noFill/>
          <a:ln w="9525">
            <a:noFill/>
            <a:miter lim="800000"/>
            <a:headEnd/>
            <a:tailEnd/>
          </a:ln>
          <a:scene3d>
            <a:camera prst="orthographicFront"/>
            <a:lightRig rig="threePt" dir="t"/>
          </a:scene3d>
          <a:sp3d>
            <a:bevelT/>
          </a:sp3d>
        </p:spPr>
      </p:pic>
    </p:spTree>
  </p:cSld>
  <p:clrMapOvr>
    <a:masterClrMapping/>
  </p:clrMapOvr>
  <p:transition advClick="0"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ppt_x"/>
                                          </p:val>
                                        </p:tav>
                                        <p:tav tm="100000">
                                          <p:val>
                                            <p:strVal val="#ppt_x"/>
                                          </p:val>
                                        </p:tav>
                                      </p:tavLst>
                                    </p:anim>
                                    <p:anim calcmode="lin" valueType="num">
                                      <p:cBhvr additive="base">
                                        <p:cTn id="8"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0" y="0"/>
            <a:ext cx="9144000" cy="6934200"/>
          </a:xfrm>
        </p:spPr>
        <p:txBody>
          <a:bodyPr/>
          <a:lstStyle/>
          <a:p>
            <a:pPr marL="0" indent="0" algn="ctr">
              <a:lnSpc>
                <a:spcPct val="80000"/>
              </a:lnSpc>
              <a:buFont typeface="Wingdings" pitchFamily="2" charset="2"/>
              <a:buNone/>
            </a:pPr>
            <a:r>
              <a:rPr lang="ru-RU" sz="2000" b="1" dirty="0" smtClean="0">
                <a:solidFill>
                  <a:schemeClr val="tx2"/>
                </a:solidFill>
                <a:latin typeface="Times New Roman" pitchFamily="18" charset="0"/>
                <a:cs typeface="Times New Roman" pitchFamily="18" charset="0"/>
              </a:rPr>
              <a:t>ГБОУ </a:t>
            </a:r>
            <a:r>
              <a:rPr lang="ru-RU" sz="2000" b="1" dirty="0">
                <a:solidFill>
                  <a:schemeClr val="tx2"/>
                </a:solidFill>
                <a:latin typeface="Times New Roman" pitchFamily="18" charset="0"/>
                <a:cs typeface="Times New Roman" pitchFamily="18" charset="0"/>
              </a:rPr>
              <a:t>СПО </a:t>
            </a:r>
            <a:r>
              <a:rPr lang="ru-RU" sz="2000" b="1" dirty="0" smtClean="0">
                <a:solidFill>
                  <a:schemeClr val="tx2"/>
                </a:solidFill>
                <a:latin typeface="Times New Roman" pitchFamily="18" charset="0"/>
                <a:cs typeface="Times New Roman" pitchFamily="18" charset="0"/>
              </a:rPr>
              <a:t>РО</a:t>
            </a:r>
            <a:endParaRPr lang="ru-RU" sz="2000" b="1" dirty="0">
              <a:solidFill>
                <a:schemeClr val="tx2"/>
              </a:solidFill>
              <a:latin typeface="Times New Roman" pitchFamily="18" charset="0"/>
              <a:cs typeface="Times New Roman" pitchFamily="18" charset="0"/>
            </a:endParaRPr>
          </a:p>
          <a:p>
            <a:pPr marL="0" indent="0" algn="ctr">
              <a:lnSpc>
                <a:spcPct val="80000"/>
              </a:lnSpc>
              <a:buFont typeface="Wingdings" pitchFamily="2" charset="2"/>
              <a:buNone/>
            </a:pPr>
            <a:r>
              <a:rPr lang="ru-RU" sz="2000" b="1" dirty="0">
                <a:solidFill>
                  <a:schemeClr val="tx2"/>
                </a:solidFill>
                <a:latin typeface="Times New Roman" pitchFamily="18" charset="0"/>
                <a:cs typeface="Times New Roman" pitchFamily="18" charset="0"/>
              </a:rPr>
              <a:t>Ростовский - на – Дону строительный  колледж –</a:t>
            </a:r>
            <a:r>
              <a:rPr lang="ru-RU" sz="2000" dirty="0">
                <a:solidFill>
                  <a:schemeClr val="tx2"/>
                </a:solidFill>
                <a:latin typeface="Times New Roman" pitchFamily="18" charset="0"/>
                <a:cs typeface="Times New Roman" pitchFamily="18" charset="0"/>
              </a:rPr>
              <a:t> </a:t>
            </a:r>
          </a:p>
          <a:p>
            <a:pPr marL="0" indent="0" algn="just">
              <a:lnSpc>
                <a:spcPct val="120000"/>
              </a:lnSpc>
              <a:buFont typeface="Wingdings" pitchFamily="2" charset="2"/>
              <a:buNone/>
            </a:pPr>
            <a:r>
              <a:rPr lang="ru-RU" sz="2000" dirty="0">
                <a:solidFill>
                  <a:schemeClr val="tx2"/>
                </a:solidFill>
                <a:latin typeface="Times New Roman" pitchFamily="18" charset="0"/>
                <a:cs typeface="Times New Roman" pitchFamily="18" charset="0"/>
              </a:rPr>
              <a:t>крупнейшее учебное заведение среднего специального, профессионального образования Ростовской области, основанное в 1924г. </a:t>
            </a:r>
          </a:p>
          <a:p>
            <a:pPr marL="0" indent="0" algn="just">
              <a:lnSpc>
                <a:spcPct val="120000"/>
              </a:lnSpc>
              <a:buFont typeface="Wingdings" pitchFamily="2" charset="2"/>
              <a:buNone/>
            </a:pPr>
            <a:r>
              <a:rPr lang="ru-RU" sz="2000" dirty="0">
                <a:solidFill>
                  <a:schemeClr val="tx2"/>
                </a:solidFill>
                <a:latin typeface="Times New Roman" pitchFamily="18" charset="0"/>
                <a:cs typeface="Times New Roman" pitchFamily="18" charset="0"/>
              </a:rPr>
              <a:t>    В </a:t>
            </a:r>
            <a:r>
              <a:rPr lang="ru-RU" sz="2000" dirty="0" smtClean="0">
                <a:solidFill>
                  <a:schemeClr val="tx2"/>
                </a:solidFill>
                <a:latin typeface="Times New Roman" pitchFamily="18" charset="0"/>
                <a:cs typeface="Times New Roman" pitchFamily="18" charset="0"/>
              </a:rPr>
              <a:t>2014г</a:t>
            </a:r>
            <a:r>
              <a:rPr lang="ru-RU" sz="2000" dirty="0">
                <a:solidFill>
                  <a:schemeClr val="tx2"/>
                </a:solidFill>
                <a:latin typeface="Times New Roman" pitchFamily="18" charset="0"/>
                <a:cs typeface="Times New Roman" pitchFamily="18" charset="0"/>
              </a:rPr>
              <a:t>. Ростовский- на </a:t>
            </a:r>
            <a:r>
              <a:rPr lang="ru-RU" sz="2000" dirty="0" smtClean="0">
                <a:solidFill>
                  <a:schemeClr val="tx2"/>
                </a:solidFill>
                <a:latin typeface="Times New Roman" pitchFamily="18" charset="0"/>
                <a:cs typeface="Times New Roman" pitchFamily="18" charset="0"/>
              </a:rPr>
              <a:t>-</a:t>
            </a:r>
            <a:r>
              <a:rPr lang="ru-RU" sz="2000" dirty="0" smtClean="0">
                <a:solidFill>
                  <a:schemeClr val="tx2"/>
                </a:solidFill>
                <a:latin typeface="Times New Roman" pitchFamily="18" charset="0"/>
                <a:cs typeface="Times New Roman" pitchFamily="18" charset="0"/>
              </a:rPr>
              <a:t> </a:t>
            </a:r>
            <a:r>
              <a:rPr lang="ru-RU" sz="2000" dirty="0">
                <a:solidFill>
                  <a:schemeClr val="tx2"/>
                </a:solidFill>
                <a:latin typeface="Times New Roman" pitchFamily="18" charset="0"/>
                <a:cs typeface="Times New Roman" pitchFamily="18" charset="0"/>
              </a:rPr>
              <a:t>Дону строительный колледж успешно прошел Государственную аттестацию, лицензирование и аккредитацию.</a:t>
            </a:r>
          </a:p>
          <a:p>
            <a:pPr marL="0" indent="0" algn="just">
              <a:lnSpc>
                <a:spcPct val="80000"/>
              </a:lnSpc>
              <a:buFont typeface="Wingdings" pitchFamily="2" charset="2"/>
              <a:buNone/>
            </a:pPr>
            <a:r>
              <a:rPr lang="ru-RU" sz="2000" b="1" dirty="0">
                <a:solidFill>
                  <a:schemeClr val="tx2"/>
                </a:solidFill>
                <a:latin typeface="Times New Roman" pitchFamily="18" charset="0"/>
                <a:cs typeface="Times New Roman" pitchFamily="18" charset="0"/>
              </a:rPr>
              <a:t>                     </a:t>
            </a:r>
            <a:endParaRPr lang="ru-RU" sz="2000" dirty="0" smtClean="0">
              <a:solidFill>
                <a:schemeClr val="tx2"/>
              </a:solidFill>
            </a:endParaRPr>
          </a:p>
          <a:p>
            <a:pPr marL="269875" indent="0" algn="ctr">
              <a:lnSpc>
                <a:spcPct val="120000"/>
              </a:lnSpc>
              <a:buFont typeface="Wingdings" pitchFamily="2" charset="2"/>
              <a:buNone/>
            </a:pPr>
            <a:endParaRPr lang="ru-RU" sz="2000" b="1" dirty="0">
              <a:solidFill>
                <a:schemeClr val="tx2"/>
              </a:solidFill>
            </a:endParaRPr>
          </a:p>
        </p:txBody>
      </p:sp>
      <p:pic>
        <p:nvPicPr>
          <p:cNvPr id="3" name="Picture 2" descr="Безымянный"/>
          <p:cNvPicPr>
            <a:picLocks noChangeAspect="1" noChangeArrowheads="1"/>
          </p:cNvPicPr>
          <p:nvPr/>
        </p:nvPicPr>
        <p:blipFill>
          <a:blip r:embed="rId3" cstate="print">
            <a:lum bright="6000" contrast="-6000"/>
          </a:blip>
          <a:srcRect/>
          <a:stretch>
            <a:fillRect/>
          </a:stretch>
        </p:blipFill>
        <p:spPr bwMode="auto">
          <a:xfrm>
            <a:off x="1907705" y="2404992"/>
            <a:ext cx="5371574" cy="3976336"/>
          </a:xfrm>
          <a:prstGeom prst="rect">
            <a:avLst/>
          </a:prstGeom>
          <a:noFill/>
        </p:spPr>
      </p:pic>
      <p:pic>
        <p:nvPicPr>
          <p:cNvPr id="4" name="Rostov-on-Don!!!!!!!!!!!.wmv">
            <a:hlinkClick r:id="" action="ppaction://media"/>
          </p:cNvPr>
          <p:cNvPicPr>
            <a:picLocks noRot="1" noChangeAspect="1"/>
          </p:cNvPicPr>
          <p:nvPr>
            <a:videoFile r:link="rId1"/>
          </p:nvPr>
        </p:nvPicPr>
        <p:blipFill>
          <a:blip r:embed="rId4" cstate="print"/>
          <a:stretch>
            <a:fillRect/>
          </a:stretch>
        </p:blipFill>
        <p:spPr>
          <a:xfrm>
            <a:off x="827584" y="6525344"/>
            <a:ext cx="197768" cy="148326"/>
          </a:xfrm>
          <a:prstGeom prst="rect">
            <a:avLst/>
          </a:prstGeom>
        </p:spPr>
      </p:pic>
    </p:spTree>
  </p:cSld>
  <p:clrMapOvr>
    <a:masterClrMapping/>
  </p:clrMapOvr>
  <p:transition spd="slow" advClick="0" advTm="1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 presetClass="mediacall" presetSubtype="0" fill="hold" nodeType="withEffect">
                                  <p:stCondLst>
                                    <p:cond delay="0"/>
                                  </p:stCondLst>
                                  <p:childTnLst>
                                    <p:cmd type="call" cmd="playFrom(0.0)">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withEffect">
                                  <p:stCondLst>
                                    <p:cond delay="0"/>
                                  </p:stCondLst>
                                  <p:childTnLst>
                                    <p:cmd type="call" cmd="togglePause">
                                      <p:cBhvr>
                                        <p:cTn id="14" dur="1" fill="hold"/>
                                        <p:tgtEl>
                                          <p:spTgt spid="4"/>
                                        </p:tgtEl>
                                      </p:cBhvr>
                                    </p:cmd>
                                  </p:childTnLst>
                                </p:cTn>
                              </p:par>
                            </p:childTnLst>
                          </p:cTn>
                        </p:par>
                      </p:childTnLst>
                    </p:cTn>
                  </p:par>
                </p:childTnLst>
              </p:cTn>
              <p:nextCondLst>
                <p:cond evt="onClick" delay="0">
                  <p:tgtEl>
                    <p:spTgt spid="4"/>
                  </p:tgtEl>
                </p:cond>
              </p:nextCondLst>
            </p:seq>
            <p:video>
              <p:cMediaNode numSld="21" showWhenStopped="0">
                <p:cTn id="15" fill="hold" display="0">
                  <p:stCondLst>
                    <p:cond delay="indefinite"/>
                  </p:stCondLst>
                  <p:endCondLst>
                    <p:cond evt="onPrev" delay="0">
                      <p:tgtEl>
                        <p:sldTgt/>
                      </p:tgtEl>
                    </p:cond>
                  </p:end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0" y="0"/>
            <a:ext cx="9144000" cy="6934200"/>
          </a:xfrm>
        </p:spPr>
        <p:txBody>
          <a:bodyPr/>
          <a:lstStyle/>
          <a:p>
            <a:pPr marL="0" indent="0" algn="ctr">
              <a:lnSpc>
                <a:spcPct val="80000"/>
              </a:lnSpc>
              <a:buFont typeface="Wingdings" pitchFamily="2" charset="2"/>
              <a:buNone/>
            </a:pPr>
            <a:r>
              <a:rPr lang="ru-RU" sz="2000" b="1" dirty="0" smtClean="0">
                <a:solidFill>
                  <a:schemeClr val="tx2"/>
                </a:solidFill>
                <a:latin typeface="Times New Roman" pitchFamily="18" charset="0"/>
                <a:cs typeface="Times New Roman" pitchFamily="18" charset="0"/>
              </a:rPr>
              <a:t>Ростовский - на – Дону строительный  колледж –</a:t>
            </a:r>
          </a:p>
          <a:p>
            <a:pPr marL="0" indent="0" algn="just">
              <a:lnSpc>
                <a:spcPct val="120000"/>
              </a:lnSpc>
              <a:buFont typeface="Wingdings" pitchFamily="2" charset="2"/>
              <a:buNone/>
            </a:pPr>
            <a:r>
              <a:rPr lang="ru-RU" sz="2000" dirty="0" smtClean="0">
                <a:solidFill>
                  <a:schemeClr val="tx2"/>
                </a:solidFill>
                <a:latin typeface="Times New Roman" pitchFamily="18" charset="0"/>
                <a:cs typeface="Times New Roman" pitchFamily="18" charset="0"/>
              </a:rPr>
              <a:t>является одним из старейших учебных заведений юга России. Вот уже много лет он готовит и выпускает высококвалифицированных специалистов в области строительства и архитектуры.</a:t>
            </a:r>
          </a:p>
          <a:p>
            <a:pPr marL="0" indent="0" algn="just">
              <a:lnSpc>
                <a:spcPct val="120000"/>
              </a:lnSpc>
              <a:buFont typeface="Wingdings" pitchFamily="2" charset="2"/>
              <a:buNone/>
            </a:pPr>
            <a:r>
              <a:rPr lang="ru-RU" sz="2000" dirty="0" smtClean="0">
                <a:solidFill>
                  <a:schemeClr val="tx2"/>
                </a:solidFill>
                <a:latin typeface="Times New Roman" pitchFamily="18" charset="0"/>
                <a:cs typeface="Times New Roman" pitchFamily="18" charset="0"/>
              </a:rPr>
              <a:t>   Основан колледж 27 ноября 1924 года на базе курсов строительных десятников и имел название «Ростовский – на - Дону строительный техникум».</a:t>
            </a:r>
          </a:p>
          <a:p>
            <a:pPr marL="0" indent="0" algn="just">
              <a:lnSpc>
                <a:spcPct val="120000"/>
              </a:lnSpc>
              <a:buFont typeface="Wingdings" pitchFamily="2" charset="2"/>
              <a:buNone/>
            </a:pPr>
            <a:r>
              <a:rPr lang="ru-RU" sz="2000" dirty="0" smtClean="0">
                <a:solidFill>
                  <a:schemeClr val="tx2"/>
                </a:solidFill>
                <a:latin typeface="Times New Roman" pitchFamily="18" charset="0"/>
                <a:cs typeface="Times New Roman" pitchFamily="18" charset="0"/>
              </a:rPr>
              <a:t>    Вехи его истории созвучны с историей страны. В годы довоенных пятилеток техникум готовил свыше 2000 специалистов - строителей, участвовавших в создании экономической мощи страны.</a:t>
            </a:r>
          </a:p>
          <a:p>
            <a:pPr marL="0" indent="0" algn="just">
              <a:lnSpc>
                <a:spcPct val="120000"/>
              </a:lnSpc>
              <a:buFont typeface="Wingdings" pitchFamily="2" charset="2"/>
              <a:buNone/>
            </a:pPr>
            <a:r>
              <a:rPr lang="ru-RU" sz="2000" dirty="0" smtClean="0">
                <a:solidFill>
                  <a:schemeClr val="tx2"/>
                </a:solidFill>
                <a:latin typeface="Times New Roman" pitchFamily="18" charset="0"/>
                <a:cs typeface="Times New Roman" pitchFamily="18" charset="0"/>
              </a:rPr>
              <a:t> Во время Великой Отечественной </a:t>
            </a:r>
          </a:p>
          <a:p>
            <a:pPr marL="0" indent="0" algn="just">
              <a:lnSpc>
                <a:spcPct val="120000"/>
              </a:lnSpc>
              <a:buFont typeface="Wingdings" pitchFamily="2" charset="2"/>
              <a:buNone/>
            </a:pPr>
            <a:r>
              <a:rPr lang="ru-RU" sz="2000" dirty="0" smtClean="0">
                <a:solidFill>
                  <a:schemeClr val="tx2"/>
                </a:solidFill>
                <a:latin typeface="Times New Roman" pitchFamily="18" charset="0"/>
                <a:cs typeface="Times New Roman" pitchFamily="18" charset="0"/>
              </a:rPr>
              <a:t>войны преподаватели и студенты</a:t>
            </a:r>
          </a:p>
          <a:p>
            <a:pPr marL="0" indent="0" algn="just">
              <a:lnSpc>
                <a:spcPct val="120000"/>
              </a:lnSpc>
              <a:buFont typeface="Wingdings" pitchFamily="2" charset="2"/>
              <a:buNone/>
            </a:pPr>
            <a:r>
              <a:rPr lang="ru-RU" sz="2000" dirty="0" smtClean="0">
                <a:solidFill>
                  <a:schemeClr val="tx2"/>
                </a:solidFill>
                <a:latin typeface="Times New Roman" pitchFamily="18" charset="0"/>
                <a:cs typeface="Times New Roman" pitchFamily="18" charset="0"/>
              </a:rPr>
              <a:t> техникума стали в строй </a:t>
            </a:r>
          </a:p>
          <a:p>
            <a:pPr marL="0" indent="0" algn="just">
              <a:lnSpc>
                <a:spcPct val="120000"/>
              </a:lnSpc>
              <a:buFont typeface="Wingdings" pitchFamily="2" charset="2"/>
              <a:buNone/>
            </a:pPr>
            <a:r>
              <a:rPr lang="ru-RU" sz="2000" dirty="0" smtClean="0">
                <a:solidFill>
                  <a:schemeClr val="tx2"/>
                </a:solidFill>
                <a:latin typeface="Times New Roman" pitchFamily="18" charset="0"/>
                <a:cs typeface="Times New Roman" pitchFamily="18" charset="0"/>
              </a:rPr>
              <a:t>защитников </a:t>
            </a:r>
            <a:r>
              <a:rPr lang="ru-RU" sz="2000" dirty="0" smtClean="0">
                <a:solidFill>
                  <a:schemeClr val="tx2"/>
                </a:solidFill>
                <a:latin typeface="Times New Roman" pitchFamily="18" charset="0"/>
                <a:cs typeface="Times New Roman" pitchFamily="18" charset="0"/>
              </a:rPr>
              <a:t>Отечества</a:t>
            </a:r>
            <a:r>
              <a:rPr lang="ru-RU" sz="2000" dirty="0" smtClean="0">
                <a:solidFill>
                  <a:schemeClr val="tx2"/>
                </a:solidFill>
              </a:rPr>
              <a:t>.</a:t>
            </a:r>
          </a:p>
          <a:p>
            <a:pPr marL="269875" indent="0" algn="ctr">
              <a:lnSpc>
                <a:spcPct val="120000"/>
              </a:lnSpc>
              <a:buFont typeface="Wingdings" pitchFamily="2" charset="2"/>
              <a:buNone/>
            </a:pPr>
            <a:endParaRPr lang="ru-RU" sz="2000" dirty="0" smtClean="0">
              <a:solidFill>
                <a:schemeClr val="tx2"/>
              </a:solidFill>
            </a:endParaRPr>
          </a:p>
          <a:p>
            <a:pPr marL="269875" indent="0" algn="ctr">
              <a:lnSpc>
                <a:spcPct val="120000"/>
              </a:lnSpc>
              <a:buFont typeface="Wingdings" pitchFamily="2" charset="2"/>
              <a:buNone/>
            </a:pPr>
            <a:endParaRPr lang="ru-RU" sz="2000" b="1" dirty="0">
              <a:solidFill>
                <a:schemeClr val="tx2"/>
              </a:solidFill>
            </a:endParaRPr>
          </a:p>
        </p:txBody>
      </p:sp>
      <p:pic>
        <p:nvPicPr>
          <p:cNvPr id="4" name="Picture 7" descr="Фасад"/>
          <p:cNvPicPr>
            <a:picLocks noChangeAspect="1" noChangeArrowheads="1"/>
          </p:cNvPicPr>
          <p:nvPr/>
        </p:nvPicPr>
        <p:blipFill>
          <a:blip r:embed="rId2" cstate="print"/>
          <a:srcRect/>
          <a:stretch>
            <a:fillRect/>
          </a:stretch>
        </p:blipFill>
        <p:spPr bwMode="auto">
          <a:xfrm>
            <a:off x="4308781" y="3231586"/>
            <a:ext cx="4835219" cy="3626414"/>
          </a:xfrm>
          <a:prstGeom prst="rect">
            <a:avLst/>
          </a:prstGeom>
          <a:noFill/>
        </p:spPr>
      </p:pic>
    </p:spTree>
  </p:cSld>
  <p:clrMapOvr>
    <a:masterClrMapping/>
  </p:clrMapOvr>
  <p:transition spd="slow" advClick="0" advTm="8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54308" name="Rectangle 4"/>
          <p:cNvSpPr>
            <a:spLocks noChangeArrowheads="1"/>
          </p:cNvSpPr>
          <p:nvPr/>
        </p:nvSpPr>
        <p:spPr bwMode="auto">
          <a:xfrm>
            <a:off x="228600" y="0"/>
            <a:ext cx="8610600" cy="6664325"/>
          </a:xfrm>
          <a:prstGeom prst="rect">
            <a:avLst/>
          </a:prstGeom>
          <a:noFill/>
          <a:ln w="9525">
            <a:noFill/>
            <a:miter lim="800000"/>
            <a:headEnd/>
            <a:tailEnd/>
          </a:ln>
          <a:effectLst/>
        </p:spPr>
        <p:txBody>
          <a:bodyPr>
            <a:spAutoFit/>
          </a:bodyPr>
          <a:lstStyle/>
          <a:p>
            <a:pPr indent="447675" algn="just">
              <a:lnSpc>
                <a:spcPct val="120000"/>
              </a:lnSpc>
            </a:pPr>
            <a:r>
              <a:rPr lang="ru-RU" sz="2000" dirty="0">
                <a:solidFill>
                  <a:schemeClr val="tx2"/>
                </a:solidFill>
                <a:latin typeface="Times New Roman" pitchFamily="18" charset="0"/>
                <a:cs typeface="Times New Roman" pitchFamily="18" charset="0"/>
              </a:rPr>
              <a:t>В 1943 году, сразу после освобождения Ростова-на-Дону, преподаватели и студенты своими силами начали восстановление разрушенного здания техникума, мастерских и возобновили занятия.</a:t>
            </a:r>
          </a:p>
          <a:p>
            <a:pPr indent="447675" algn="just">
              <a:lnSpc>
                <a:spcPct val="120000"/>
              </a:lnSpc>
            </a:pPr>
            <a:r>
              <a:rPr lang="ru-RU" sz="2000" dirty="0">
                <a:solidFill>
                  <a:schemeClr val="tx2"/>
                </a:solidFill>
                <a:latin typeface="Times New Roman" pitchFamily="18" charset="0"/>
                <a:cs typeface="Times New Roman" pitchFamily="18" charset="0"/>
              </a:rPr>
              <a:t>В 1944 году на базе строительного техникума был открыт Ростовский – на - Дону инженерно-строительный институт.</a:t>
            </a:r>
          </a:p>
          <a:p>
            <a:pPr indent="447675" algn="just">
              <a:lnSpc>
                <a:spcPct val="120000"/>
              </a:lnSpc>
            </a:pPr>
            <a:r>
              <a:rPr lang="ru-RU" sz="2000" dirty="0">
                <a:solidFill>
                  <a:schemeClr val="tx2"/>
                </a:solidFill>
                <a:latin typeface="Times New Roman" pitchFamily="18" charset="0"/>
                <a:cs typeface="Times New Roman" pitchFamily="18" charset="0"/>
              </a:rPr>
              <a:t>Послевоенные трудности, испытываемые страной, повлияли и на изменение профиля техникума. В 1948 году техникум был переименован в Ростовский – на - Дону горный техникум, где готовились специалисты по отделениям «Шахтное строительство», «Санитарно-технические устройства зданий», «Планирование в строительстве», «Архитектура». Были открыты заочное и вечернее отделения. К этому времени построено общежитие на 300 мест.</a:t>
            </a:r>
          </a:p>
          <a:p>
            <a:pPr indent="447675" algn="just">
              <a:lnSpc>
                <a:spcPct val="120000"/>
              </a:lnSpc>
            </a:pPr>
            <a:r>
              <a:rPr lang="ru-RU" sz="2000" dirty="0">
                <a:solidFill>
                  <a:schemeClr val="tx2"/>
                </a:solidFill>
                <a:latin typeface="Times New Roman" pitchFamily="18" charset="0"/>
                <a:cs typeface="Times New Roman" pitchFamily="18" charset="0"/>
              </a:rPr>
              <a:t>В конце 50-х годов техникум вновь был переименован в горно-строительный, в 60-х ему возвратили первоначальное название – Ростовский – на - Дону строительный техникум.</a:t>
            </a:r>
          </a:p>
          <a:p>
            <a:pPr indent="447675" algn="just">
              <a:lnSpc>
                <a:spcPct val="120000"/>
              </a:lnSpc>
            </a:pPr>
            <a:r>
              <a:rPr lang="ru-RU" sz="2000" dirty="0">
                <a:solidFill>
                  <a:schemeClr val="tx2"/>
                </a:solidFill>
                <a:latin typeface="Times New Roman" pitchFamily="18" charset="0"/>
                <a:cs typeface="Times New Roman" pitchFamily="18" charset="0"/>
              </a:rPr>
              <a:t>В 60-70-е годы завершено строительство нового корпуса, второго спортзала, учебных мастерских.</a:t>
            </a:r>
          </a:p>
          <a:p>
            <a:pPr indent="447675" algn="just">
              <a:lnSpc>
                <a:spcPct val="120000"/>
              </a:lnSpc>
            </a:pPr>
            <a:r>
              <a:rPr lang="ru-RU" sz="2000" dirty="0">
                <a:solidFill>
                  <a:schemeClr val="tx2"/>
                </a:solidFill>
                <a:latin typeface="Times New Roman" pitchFamily="18" charset="0"/>
                <a:cs typeface="Times New Roman" pitchFamily="18" charset="0"/>
              </a:rPr>
              <a:t>С 1965 года началось сотрудничество с высшей строительной школой</a:t>
            </a:r>
          </a:p>
        </p:txBody>
      </p:sp>
    </p:spTree>
  </p:cSld>
  <p:clrMapOvr>
    <a:overrideClrMapping bg1="lt1" tx1="dk1" bg2="lt2" tx2="dk2" accent1="accent1" accent2="accent2" accent3="accent3" accent4="accent4" accent5="accent5" accent6="accent6" hlink="hlink" folHlink="folHlink"/>
  </p:clrMapOvr>
  <p:transition spd="slow" advClick="0" advTm="15000">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2" name="Rectangle 4"/>
          <p:cNvSpPr>
            <a:spLocks noChangeArrowheads="1"/>
          </p:cNvSpPr>
          <p:nvPr/>
        </p:nvSpPr>
        <p:spPr bwMode="auto">
          <a:xfrm>
            <a:off x="304800" y="228600"/>
            <a:ext cx="8458200" cy="6001643"/>
          </a:xfrm>
          <a:prstGeom prst="rect">
            <a:avLst/>
          </a:prstGeom>
          <a:noFill/>
          <a:ln w="9525">
            <a:noFill/>
            <a:miter lim="800000"/>
            <a:headEnd/>
            <a:tailEnd/>
          </a:ln>
          <a:effectLst/>
        </p:spPr>
        <p:txBody>
          <a:bodyPr>
            <a:spAutoFit/>
          </a:bodyPr>
          <a:lstStyle/>
          <a:p>
            <a:pPr indent="358775" algn="just">
              <a:lnSpc>
                <a:spcPct val="120000"/>
              </a:lnSpc>
            </a:pPr>
            <a:r>
              <a:rPr lang="ru-RU" sz="2000" dirty="0">
                <a:solidFill>
                  <a:schemeClr val="tx2"/>
                </a:solidFill>
                <a:latin typeface="Times New Roman" pitchFamily="18" charset="0"/>
                <a:cs typeface="Times New Roman" pitchFamily="18" charset="0"/>
              </a:rPr>
              <a:t>чехословацкого города </a:t>
            </a:r>
            <a:r>
              <a:rPr lang="ru-RU" sz="2000" dirty="0" err="1">
                <a:solidFill>
                  <a:schemeClr val="tx2"/>
                </a:solidFill>
                <a:latin typeface="Times New Roman" pitchFamily="18" charset="0"/>
                <a:cs typeface="Times New Roman" pitchFamily="18" charset="0"/>
              </a:rPr>
              <a:t>Будейовицы</a:t>
            </a:r>
            <a:r>
              <a:rPr lang="ru-RU" sz="2000" dirty="0">
                <a:solidFill>
                  <a:schemeClr val="tx2"/>
                </a:solidFill>
                <a:latin typeface="Times New Roman" pitchFamily="18" charset="0"/>
                <a:cs typeface="Times New Roman" pitchFamily="18" charset="0"/>
              </a:rPr>
              <a:t>, благодаря которому начала работать</a:t>
            </a:r>
            <a:r>
              <a:rPr lang="ru-RU" sz="2000" dirty="0">
                <a:latin typeface="Times New Roman" pitchFamily="18" charset="0"/>
                <a:cs typeface="Times New Roman" pitchFamily="18" charset="0"/>
              </a:rPr>
              <a:t> </a:t>
            </a:r>
            <a:r>
              <a:rPr lang="ru-RU" sz="2000" dirty="0">
                <a:solidFill>
                  <a:schemeClr val="tx2"/>
                </a:solidFill>
                <a:latin typeface="Times New Roman" pitchFamily="18" charset="0"/>
                <a:cs typeface="Times New Roman" pitchFamily="18" charset="0"/>
              </a:rPr>
              <a:t>программа по обмену студенческих групп в рамках производственной практики.</a:t>
            </a:r>
          </a:p>
          <a:p>
            <a:pPr indent="358775" algn="just">
              <a:lnSpc>
                <a:spcPct val="120000"/>
              </a:lnSpc>
            </a:pPr>
            <a:r>
              <a:rPr lang="ru-RU" sz="2000" dirty="0">
                <a:solidFill>
                  <a:schemeClr val="tx2"/>
                </a:solidFill>
                <a:latin typeface="Times New Roman" pitchFamily="18" charset="0"/>
                <a:cs typeface="Times New Roman" pitchFamily="18" charset="0"/>
              </a:rPr>
              <a:t>В 1992 году техникум был передан в ведение Министерства архитектуры, строительства и жилищно-коммунального комплекса Российской Федерации и получил статус колледжа.</a:t>
            </a:r>
          </a:p>
          <a:p>
            <a:pPr indent="358775" algn="just">
              <a:lnSpc>
                <a:spcPct val="120000"/>
              </a:lnSpc>
            </a:pPr>
            <a:r>
              <a:rPr lang="ru-RU" sz="2000" dirty="0">
                <a:solidFill>
                  <a:schemeClr val="tx2"/>
                </a:solidFill>
                <a:latin typeface="Times New Roman" pitchFamily="18" charset="0"/>
                <a:cs typeface="Times New Roman" pitchFamily="18" charset="0"/>
              </a:rPr>
              <a:t>За годы  работы в стенах колледжа подготовлено свыше 30000 специалистов строительных профессий, из них около 2000 иностранных граждан.</a:t>
            </a:r>
          </a:p>
          <a:p>
            <a:pPr indent="358775" algn="just">
              <a:lnSpc>
                <a:spcPct val="120000"/>
              </a:lnSpc>
            </a:pPr>
            <a:r>
              <a:rPr lang="ru-RU" sz="2000" dirty="0">
                <a:solidFill>
                  <a:schemeClr val="tx2"/>
                </a:solidFill>
                <a:latin typeface="Times New Roman" pitchFamily="18" charset="0"/>
                <a:cs typeface="Times New Roman" pitchFamily="18" charset="0"/>
              </a:rPr>
              <a:t>В настоящее время колледж играет важную роль в развитии современной социальной и профессиональной инфраструктуры Ростовской области.</a:t>
            </a:r>
          </a:p>
          <a:p>
            <a:pPr indent="358775" algn="just">
              <a:lnSpc>
                <a:spcPct val="120000"/>
              </a:lnSpc>
            </a:pPr>
            <a:r>
              <a:rPr lang="ru-RU" sz="2000" dirty="0">
                <a:solidFill>
                  <a:schemeClr val="tx2"/>
                </a:solidFill>
                <a:latin typeface="Times New Roman" pitchFamily="18" charset="0"/>
                <a:cs typeface="Times New Roman" pitchFamily="18" charset="0"/>
              </a:rPr>
              <a:t>Сегодня в колледже обучаются более 1500 студентов на дневной и заочной формах обучения. Готовятся кадры по 11 специальностям и специализациям, осуществляется подготовка по учебным планам повышенного уровня</a:t>
            </a:r>
            <a:r>
              <a:rPr lang="ru-RU" sz="2000" dirty="0" smtClean="0">
                <a:solidFill>
                  <a:schemeClr val="tx2"/>
                </a:solidFill>
                <a:latin typeface="Times New Roman" pitchFamily="18" charset="0"/>
                <a:cs typeface="Times New Roman" pitchFamily="18" charset="0"/>
              </a:rPr>
              <a:t>.</a:t>
            </a:r>
            <a:endParaRPr lang="ru-RU" sz="2000" dirty="0">
              <a:solidFill>
                <a:schemeClr val="tx2"/>
              </a:solidFill>
              <a:latin typeface="Times New Roman" pitchFamily="18" charset="0"/>
              <a:cs typeface="Times New Roman" pitchFamily="18" charset="0"/>
            </a:endParaRPr>
          </a:p>
        </p:txBody>
      </p:sp>
    </p:spTree>
  </p:cSld>
  <p:clrMapOvr>
    <a:masterClrMapping/>
  </p:clrMapOvr>
  <p:transition spd="slow" advClick="0" advTm="15000">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9744" name="AutoShape 16"/>
          <p:cNvSpPr>
            <a:spLocks noChangeArrowheads="1"/>
          </p:cNvSpPr>
          <p:nvPr/>
        </p:nvSpPr>
        <p:spPr bwMode="auto">
          <a:xfrm>
            <a:off x="1187624" y="1916832"/>
            <a:ext cx="6768752" cy="4464496"/>
          </a:xfrm>
          <a:prstGeom prst="bevel">
            <a:avLst>
              <a:gd name="adj" fmla="val 12500"/>
            </a:avLst>
          </a:prstGeom>
          <a:solidFill>
            <a:schemeClr val="accent1"/>
          </a:solidFill>
          <a:ln w="9525">
            <a:solidFill>
              <a:schemeClr val="tx1"/>
            </a:solidFill>
            <a:miter lim="800000"/>
            <a:headEnd/>
            <a:tailEnd/>
          </a:ln>
          <a:effectLst/>
        </p:spPr>
        <p:txBody>
          <a:bodyPr wrap="none" anchor="ctr"/>
          <a:lstStyle/>
          <a:p>
            <a:endParaRPr lang="ru-RU"/>
          </a:p>
        </p:txBody>
      </p:sp>
      <p:sp>
        <p:nvSpPr>
          <p:cNvPr id="329730" name="Rectangle 2"/>
          <p:cNvSpPr>
            <a:spLocks noGrp="1" noChangeArrowheads="1"/>
          </p:cNvSpPr>
          <p:nvPr>
            <p:ph type="title"/>
          </p:nvPr>
        </p:nvSpPr>
        <p:spPr>
          <a:xfrm>
            <a:off x="228600" y="0"/>
            <a:ext cx="8458200" cy="1420813"/>
          </a:xfrm>
        </p:spPr>
        <p:txBody>
          <a:bodyPr/>
          <a:lstStyle/>
          <a:p>
            <a:pPr algn="just"/>
            <a:r>
              <a:rPr lang="ru-RU" sz="2000" dirty="0">
                <a:solidFill>
                  <a:schemeClr val="tx2"/>
                </a:solidFill>
                <a:latin typeface="Times New Roman" pitchFamily="18" charset="0"/>
                <a:ea typeface="+mn-ea"/>
                <a:cs typeface="Times New Roman" pitchFamily="18" charset="0"/>
              </a:rPr>
              <a:t>В колледже есть библиотека и читальный зал, где студенты могут подготовиться к занятиям, почитать газеты, журналы. Библиотечный фонд постоянно пополняется новой учебной и художественной литературой. Библиотека колледжа — одна из лучших библиотек среди профессиональных учебных заведений Ростовской области.</a:t>
            </a:r>
          </a:p>
        </p:txBody>
      </p:sp>
      <p:pic>
        <p:nvPicPr>
          <p:cNvPr id="329742" name="MOV00629.MPG">
            <a:hlinkClick r:id="" action="ppaction://media"/>
          </p:cNvPr>
          <p:cNvPicPr>
            <a:picLocks noGrp="1" noRot="1" noChangeAspect="1" noChangeArrowheads="1"/>
          </p:cNvPicPr>
          <p:nvPr>
            <p:ph sz="quarter" idx="3"/>
            <a:videoFile r:link="rId1"/>
          </p:nvPr>
        </p:nvPicPr>
        <p:blipFill>
          <a:blip r:embed="rId3" cstate="print"/>
          <a:srcRect/>
          <a:stretch>
            <a:fillRect/>
          </a:stretch>
        </p:blipFill>
        <p:spPr>
          <a:xfrm>
            <a:off x="1447800" y="2209800"/>
            <a:ext cx="6172200" cy="3962400"/>
          </a:xfrm>
        </p:spPr>
      </p:pic>
    </p:spTree>
  </p:cSld>
  <p:clrMapOvr>
    <a:masterClrMapping/>
  </p:clrMapOvr>
  <p:transition advClick="0" advTm="10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29730"/>
                                        </p:tgtEl>
                                        <p:attrNameLst>
                                          <p:attrName>style.visibility</p:attrName>
                                        </p:attrNameLst>
                                      </p:cBhvr>
                                      <p:to>
                                        <p:strVal val="visible"/>
                                      </p:to>
                                    </p:set>
                                    <p:anim calcmode="lin" valueType="num">
                                      <p:cBhvr>
                                        <p:cTn id="7" dur="1000" fill="hold"/>
                                        <p:tgtEl>
                                          <p:spTgt spid="329730"/>
                                        </p:tgtEl>
                                        <p:attrNameLst>
                                          <p:attrName>ppt_x</p:attrName>
                                        </p:attrNameLst>
                                      </p:cBhvr>
                                      <p:tavLst>
                                        <p:tav tm="0">
                                          <p:val>
                                            <p:strVal val="#ppt_x-.2"/>
                                          </p:val>
                                        </p:tav>
                                        <p:tav tm="100000">
                                          <p:val>
                                            <p:strVal val="#ppt_x"/>
                                          </p:val>
                                        </p:tav>
                                      </p:tavLst>
                                    </p:anim>
                                    <p:anim calcmode="lin" valueType="num">
                                      <p:cBhvr>
                                        <p:cTn id="8" dur="1000" fill="hold"/>
                                        <p:tgtEl>
                                          <p:spTgt spid="3297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9730"/>
                                        </p:tgtEl>
                                      </p:cBhvr>
                                    </p:animEffect>
                                  </p:childTnLst>
                                </p:cTn>
                              </p:par>
                              <p:par>
                                <p:cTn id="10" presetID="1" presetClass="mediacall" presetSubtype="0" fill="hold" nodeType="withEffect">
                                  <p:stCondLst>
                                    <p:cond delay="0"/>
                                  </p:stCondLst>
                                  <p:childTnLst>
                                    <p:cmd type="call" cmd="playFrom(0.0)">
                                      <p:cBhvr>
                                        <p:cTn id="11" dur="18721" fill="hold"/>
                                        <p:tgtEl>
                                          <p:spTgt spid="32974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2" fill="hold" display="0">
                  <p:stCondLst>
                    <p:cond delay="indefinite"/>
                  </p:stCondLst>
                  <p:endCondLst>
                    <p:cond evt="onPrev" delay="0">
                      <p:tgtEl>
                        <p:sldTgt/>
                      </p:tgtEl>
                    </p:cond>
                    <p:cond evt="onNext" delay="0">
                      <p:tgtEl>
                        <p:sldTgt/>
                      </p:tgtEl>
                    </p:cond>
                  </p:endCondLst>
                </p:cTn>
                <p:tgtEl>
                  <p:spTgt spid="329742"/>
                </p:tgtEl>
              </p:cMediaNode>
            </p:video>
          </p:childTnLst>
        </p:cTn>
      </p:par>
    </p:tnLst>
    <p:bldLst>
      <p:bldP spid="329730"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304800" y="1196975"/>
            <a:ext cx="8588375" cy="1063625"/>
          </a:xfrm>
        </p:spPr>
        <p:txBody>
          <a:bodyPr/>
          <a:lstStyle/>
          <a:p>
            <a:pPr algn="l"/>
            <a:r>
              <a:rPr lang="ru-RU" sz="2000" dirty="0">
                <a:solidFill>
                  <a:schemeClr val="tx2"/>
                </a:solidFill>
                <a:latin typeface="Times New Roman" pitchFamily="18" charset="0"/>
                <a:ea typeface="+mn-ea"/>
                <a:cs typeface="Times New Roman" pitchFamily="18" charset="0"/>
              </a:rPr>
              <a:t>За весь период</a:t>
            </a:r>
            <a:br>
              <a:rPr lang="ru-RU" sz="2000" dirty="0">
                <a:solidFill>
                  <a:schemeClr val="tx2"/>
                </a:solidFill>
                <a:latin typeface="Times New Roman" pitchFamily="18" charset="0"/>
                <a:ea typeface="+mn-ea"/>
                <a:cs typeface="Times New Roman" pitchFamily="18" charset="0"/>
              </a:rPr>
            </a:br>
            <a:r>
              <a:rPr lang="ru-RU" sz="2000" dirty="0">
                <a:solidFill>
                  <a:schemeClr val="tx2"/>
                </a:solidFill>
                <a:latin typeface="Times New Roman" pitchFamily="18" charset="0"/>
                <a:ea typeface="+mn-ea"/>
                <a:cs typeface="Times New Roman" pitchFamily="18" charset="0"/>
              </a:rPr>
              <a:t/>
            </a:r>
            <a:br>
              <a:rPr lang="ru-RU" sz="2000" dirty="0">
                <a:solidFill>
                  <a:schemeClr val="tx2"/>
                </a:solidFill>
                <a:latin typeface="Times New Roman" pitchFamily="18" charset="0"/>
                <a:ea typeface="+mn-ea"/>
                <a:cs typeface="Times New Roman" pitchFamily="18" charset="0"/>
              </a:rPr>
            </a:br>
            <a:r>
              <a:rPr lang="ru-RU" sz="2000" dirty="0" smtClean="0">
                <a:solidFill>
                  <a:schemeClr val="tx2"/>
                </a:solidFill>
                <a:latin typeface="Times New Roman" pitchFamily="18" charset="0"/>
                <a:ea typeface="+mn-ea"/>
                <a:cs typeface="Times New Roman" pitchFamily="18" charset="0"/>
              </a:rPr>
              <a:t>            </a:t>
            </a:r>
            <a:r>
              <a:rPr lang="ru-RU" sz="2000" dirty="0">
                <a:solidFill>
                  <a:schemeClr val="tx2"/>
                </a:solidFill>
                <a:latin typeface="Times New Roman" pitchFamily="18" charset="0"/>
                <a:ea typeface="+mn-ea"/>
                <a:cs typeface="Times New Roman" pitchFamily="18" charset="0"/>
              </a:rPr>
              <a:t/>
            </a:r>
            <a:br>
              <a:rPr lang="ru-RU" sz="2000" dirty="0">
                <a:solidFill>
                  <a:schemeClr val="tx2"/>
                </a:solidFill>
                <a:latin typeface="Times New Roman" pitchFamily="18" charset="0"/>
                <a:ea typeface="+mn-ea"/>
                <a:cs typeface="Times New Roman" pitchFamily="18" charset="0"/>
              </a:rPr>
            </a:br>
            <a:r>
              <a:rPr lang="ru-RU" sz="2000" dirty="0" smtClean="0">
                <a:solidFill>
                  <a:schemeClr val="tx2"/>
                </a:solidFill>
                <a:latin typeface="Times New Roman" pitchFamily="18" charset="0"/>
                <a:ea typeface="+mn-ea"/>
                <a:cs typeface="Times New Roman" pitchFamily="18" charset="0"/>
              </a:rPr>
              <a:t>     </a:t>
            </a:r>
            <a:r>
              <a:rPr lang="ru-RU" sz="2000" dirty="0">
                <a:solidFill>
                  <a:schemeClr val="tx2"/>
                </a:solidFill>
                <a:latin typeface="Times New Roman" pitchFamily="18" charset="0"/>
                <a:ea typeface="+mn-ea"/>
                <a:cs typeface="Times New Roman" pitchFamily="18" charset="0"/>
              </a:rPr>
              <a:t/>
            </a:r>
            <a:br>
              <a:rPr lang="ru-RU" sz="2000" dirty="0">
                <a:solidFill>
                  <a:schemeClr val="tx2"/>
                </a:solidFill>
                <a:latin typeface="Times New Roman" pitchFamily="18" charset="0"/>
                <a:ea typeface="+mn-ea"/>
                <a:cs typeface="Times New Roman" pitchFamily="18" charset="0"/>
              </a:rPr>
            </a:br>
            <a:r>
              <a:rPr lang="ru-RU" sz="2000" dirty="0">
                <a:solidFill>
                  <a:schemeClr val="tx2"/>
                </a:solidFill>
                <a:latin typeface="Times New Roman" pitchFamily="18" charset="0"/>
                <a:ea typeface="+mn-ea"/>
                <a:cs typeface="Times New Roman" pitchFamily="18" charset="0"/>
              </a:rPr>
              <a:t>                                         </a:t>
            </a:r>
            <a:r>
              <a:rPr lang="ru-RU" sz="2000" dirty="0" smtClean="0">
                <a:solidFill>
                  <a:schemeClr val="tx2"/>
                </a:solidFill>
                <a:latin typeface="Times New Roman" pitchFamily="18" charset="0"/>
                <a:ea typeface="+mn-ea"/>
                <a:cs typeface="Times New Roman" pitchFamily="18" charset="0"/>
              </a:rPr>
              <a:t>                                       </a:t>
            </a:r>
            <a:r>
              <a:rPr lang="ru-RU" sz="2000" dirty="0">
                <a:solidFill>
                  <a:schemeClr val="tx2"/>
                </a:solidFill>
                <a:latin typeface="Times New Roman" pitchFamily="18" charset="0"/>
                <a:ea typeface="+mn-ea"/>
                <a:cs typeface="Times New Roman" pitchFamily="18" charset="0"/>
              </a:rPr>
              <a:t>обучения в колледже</a:t>
            </a:r>
          </a:p>
        </p:txBody>
      </p:sp>
      <p:sp>
        <p:nvSpPr>
          <p:cNvPr id="332803" name="Rectangle 3"/>
          <p:cNvSpPr>
            <a:spLocks noChangeArrowheads="1"/>
          </p:cNvSpPr>
          <p:nvPr/>
        </p:nvSpPr>
        <p:spPr bwMode="auto">
          <a:xfrm>
            <a:off x="971550" y="4292600"/>
            <a:ext cx="7772400" cy="1063625"/>
          </a:xfrm>
          <a:prstGeom prst="rect">
            <a:avLst/>
          </a:prstGeom>
          <a:noFill/>
          <a:ln w="9525">
            <a:noFill/>
            <a:miter lim="800000"/>
            <a:headEnd/>
            <a:tailEnd/>
          </a:ln>
          <a:effectLst/>
        </p:spPr>
        <p:txBody>
          <a:bodyPr anchor="ctr"/>
          <a:lstStyle/>
          <a:p>
            <a:r>
              <a:rPr lang="ru-RU" sz="2000" dirty="0">
                <a:solidFill>
                  <a:schemeClr val="tx2"/>
                </a:solidFill>
                <a:latin typeface="Times New Roman" pitchFamily="18" charset="0"/>
                <a:cs typeface="Times New Roman" pitchFamily="18" charset="0"/>
              </a:rPr>
              <a:t>студенты изучают много предметов, например:</a:t>
            </a:r>
            <a:br>
              <a:rPr lang="ru-RU" sz="2000" dirty="0">
                <a:solidFill>
                  <a:schemeClr val="tx2"/>
                </a:solidFill>
                <a:latin typeface="Times New Roman" pitchFamily="18" charset="0"/>
                <a:cs typeface="Times New Roman" pitchFamily="18" charset="0"/>
              </a:rPr>
            </a:br>
            <a:r>
              <a:rPr lang="ru-RU" sz="2000" dirty="0">
                <a:solidFill>
                  <a:schemeClr val="tx2"/>
                </a:solidFill>
                <a:latin typeface="Times New Roman" pitchFamily="18" charset="0"/>
                <a:cs typeface="Times New Roman" pitchFamily="18" charset="0"/>
              </a:rPr>
              <a:t/>
            </a:r>
            <a:br>
              <a:rPr lang="ru-RU" sz="2000" dirty="0">
                <a:solidFill>
                  <a:schemeClr val="tx2"/>
                </a:solidFill>
                <a:latin typeface="Times New Roman" pitchFamily="18" charset="0"/>
                <a:cs typeface="Times New Roman" pitchFamily="18" charset="0"/>
              </a:rPr>
            </a:br>
            <a:r>
              <a:rPr lang="ru-RU" sz="2000" dirty="0">
                <a:solidFill>
                  <a:schemeClr val="tx2"/>
                </a:solidFill>
                <a:latin typeface="Times New Roman" pitchFamily="18" charset="0"/>
                <a:cs typeface="Times New Roman" pitchFamily="18" charset="0"/>
              </a:rPr>
              <a:t>инженерная  графика →   </a:t>
            </a:r>
            <a:r>
              <a:rPr lang="ru-RU" sz="2400" b="1" dirty="0">
                <a:solidFill>
                  <a:schemeClr val="tx2"/>
                </a:solidFill>
                <a:effectLst>
                  <a:outerShdw blurRad="38100" dist="38100" dir="2700000" algn="tl">
                    <a:srgbClr val="000000"/>
                  </a:outerShdw>
                </a:effectLst>
                <a:cs typeface="Arial" charset="0"/>
              </a:rPr>
              <a:t/>
            </a:r>
            <a:br>
              <a:rPr lang="ru-RU" sz="2400" b="1" dirty="0">
                <a:solidFill>
                  <a:schemeClr val="tx2"/>
                </a:solidFill>
                <a:effectLst>
                  <a:outerShdw blurRad="38100" dist="38100" dir="2700000" algn="tl">
                    <a:srgbClr val="000000"/>
                  </a:outerShdw>
                </a:effectLst>
                <a:cs typeface="Arial" charset="0"/>
              </a:rPr>
            </a:br>
            <a:r>
              <a:rPr lang="ru-RU" sz="2400" b="1" dirty="0">
                <a:solidFill>
                  <a:schemeClr val="tx2"/>
                </a:solidFill>
                <a:effectLst>
                  <a:outerShdw blurRad="38100" dist="38100" dir="2700000" algn="tl">
                    <a:srgbClr val="000000"/>
                  </a:outerShdw>
                </a:effectLst>
              </a:rPr>
              <a:t/>
            </a:r>
            <a:br>
              <a:rPr lang="ru-RU" sz="2400" b="1" dirty="0">
                <a:solidFill>
                  <a:schemeClr val="tx2"/>
                </a:solidFill>
                <a:effectLst>
                  <a:outerShdw blurRad="38100" dist="38100" dir="2700000" algn="tl">
                    <a:srgbClr val="000000"/>
                  </a:outerShdw>
                </a:effectLst>
              </a:rPr>
            </a:br>
            <a:endParaRPr lang="ru-RU" sz="2400" b="1" dirty="0">
              <a:solidFill>
                <a:schemeClr val="tx2"/>
              </a:solidFill>
              <a:effectLst>
                <a:outerShdw blurRad="38100" dist="38100" dir="2700000" algn="tl">
                  <a:srgbClr val="000000"/>
                </a:outerShdw>
              </a:effectLst>
            </a:endParaRPr>
          </a:p>
        </p:txBody>
      </p:sp>
      <p:pic>
        <p:nvPicPr>
          <p:cNvPr id="332804" name="Picture 4" descr="AG00011_"/>
          <p:cNvPicPr>
            <a:picLocks noChangeAspect="1" noChangeArrowheads="1" noCrop="1"/>
          </p:cNvPicPr>
          <p:nvPr/>
        </p:nvPicPr>
        <p:blipFill>
          <a:blip r:embed="rId2" cstate="print"/>
          <a:srcRect/>
          <a:stretch>
            <a:fillRect/>
          </a:stretch>
        </p:blipFill>
        <p:spPr bwMode="auto">
          <a:xfrm>
            <a:off x="5435600" y="4292600"/>
            <a:ext cx="1912938" cy="2160588"/>
          </a:xfrm>
          <a:prstGeom prst="rect">
            <a:avLst/>
          </a:prstGeom>
          <a:noFill/>
        </p:spPr>
      </p:pic>
      <p:pic>
        <p:nvPicPr>
          <p:cNvPr id="332805" name="Picture 5" descr="AG00037_"/>
          <p:cNvPicPr>
            <a:picLocks noChangeAspect="1" noChangeArrowheads="1" noCrop="1"/>
          </p:cNvPicPr>
          <p:nvPr/>
        </p:nvPicPr>
        <p:blipFill>
          <a:blip r:embed="rId3" cstate="print"/>
          <a:srcRect/>
          <a:stretch>
            <a:fillRect/>
          </a:stretch>
        </p:blipFill>
        <p:spPr bwMode="auto">
          <a:xfrm>
            <a:off x="3251200" y="765175"/>
            <a:ext cx="2241550" cy="2951163"/>
          </a:xfrm>
          <a:prstGeom prst="rect">
            <a:avLst/>
          </a:prstGeom>
          <a:noFill/>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32802"/>
                                        </p:tgtEl>
                                        <p:attrNameLst>
                                          <p:attrName>style.visibility</p:attrName>
                                        </p:attrNameLst>
                                      </p:cBhvr>
                                      <p:to>
                                        <p:strVal val="visible"/>
                                      </p:to>
                                    </p:set>
                                    <p:animEffect transition="in" filter="fade">
                                      <p:cBhvr>
                                        <p:cTn id="7" dur="1000">
                                          <p:stCondLst>
                                            <p:cond delay="0"/>
                                          </p:stCondLst>
                                        </p:cTn>
                                        <p:tgtEl>
                                          <p:spTgt spid="332802"/>
                                        </p:tgtEl>
                                      </p:cBhvr>
                                    </p:animEffect>
                                  </p:childTnLst>
                                </p:cTn>
                              </p:par>
                            </p:childTnLst>
                          </p:cTn>
                        </p:par>
                        <p:par>
                          <p:cTn id="8" fill="hold">
                            <p:stCondLst>
                              <p:cond delay="38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32803"/>
                                        </p:tgtEl>
                                        <p:attrNameLst>
                                          <p:attrName>style.visibility</p:attrName>
                                        </p:attrNameLst>
                                      </p:cBhvr>
                                      <p:to>
                                        <p:strVal val="visible"/>
                                      </p:to>
                                    </p:set>
                                    <p:anim calcmode="discrete" valueType="clr">
                                      <p:cBhvr override="childStyle">
                                        <p:cTn id="11" dur="80"/>
                                        <p:tgtEl>
                                          <p:spTgt spid="332803"/>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32803"/>
                                        </p:tgtEl>
                                        <p:attrNameLst>
                                          <p:attrName>fillcolor</p:attrName>
                                        </p:attrNameLst>
                                      </p:cBhvr>
                                      <p:tavLst>
                                        <p:tav tm="0">
                                          <p:val>
                                            <p:clrVal>
                                              <a:schemeClr val="accent2"/>
                                            </p:clrVal>
                                          </p:val>
                                        </p:tav>
                                        <p:tav tm="50000">
                                          <p:val>
                                            <p:clrVal>
                                              <a:schemeClr val="hlink"/>
                                            </p:clrVal>
                                          </p:val>
                                        </p:tav>
                                      </p:tavLst>
                                    </p:anim>
                                    <p:set>
                                      <p:cBhvr>
                                        <p:cTn id="13" dur="80"/>
                                        <p:tgtEl>
                                          <p:spTgt spid="332803"/>
                                        </p:tgtEl>
                                        <p:attrNameLst>
                                          <p:attrName>fill.type</p:attrName>
                                        </p:attrNameLst>
                                      </p:cBhvr>
                                      <p:to>
                                        <p:strVal val="solid"/>
                                      </p:to>
                                    </p:set>
                                  </p:childTnLst>
                                </p:cTn>
                              </p:par>
                            </p:childTnLst>
                          </p:cTn>
                        </p:par>
                        <p:par>
                          <p:cTn id="14" fill="hold">
                            <p:stCondLst>
                              <p:cond delay="6120"/>
                            </p:stCondLst>
                            <p:childTnLst>
                              <p:par>
                                <p:cTn id="15" presetID="29" presetClass="entr" presetSubtype="0" fill="hold" nodeType="afterEffect">
                                  <p:stCondLst>
                                    <p:cond delay="0"/>
                                  </p:stCondLst>
                                  <p:childTnLst>
                                    <p:set>
                                      <p:cBhvr>
                                        <p:cTn id="16" dur="1" fill="hold">
                                          <p:stCondLst>
                                            <p:cond delay="0"/>
                                          </p:stCondLst>
                                        </p:cTn>
                                        <p:tgtEl>
                                          <p:spTgt spid="332804"/>
                                        </p:tgtEl>
                                        <p:attrNameLst>
                                          <p:attrName>style.visibility</p:attrName>
                                        </p:attrNameLst>
                                      </p:cBhvr>
                                      <p:to>
                                        <p:strVal val="visible"/>
                                      </p:to>
                                    </p:set>
                                    <p:anim calcmode="lin" valueType="num">
                                      <p:cBhvr>
                                        <p:cTn id="17" dur="1000" fill="hold"/>
                                        <p:tgtEl>
                                          <p:spTgt spid="332804"/>
                                        </p:tgtEl>
                                        <p:attrNameLst>
                                          <p:attrName>ppt_x</p:attrName>
                                        </p:attrNameLst>
                                      </p:cBhvr>
                                      <p:tavLst>
                                        <p:tav tm="0">
                                          <p:val>
                                            <p:strVal val="#ppt_x-.2"/>
                                          </p:val>
                                        </p:tav>
                                        <p:tav tm="100000">
                                          <p:val>
                                            <p:strVal val="#ppt_x"/>
                                          </p:val>
                                        </p:tav>
                                      </p:tavLst>
                                    </p:anim>
                                    <p:anim calcmode="lin" valueType="num">
                                      <p:cBhvr>
                                        <p:cTn id="18" dur="1000" fill="hold"/>
                                        <p:tgtEl>
                                          <p:spTgt spid="33280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32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2" grpId="0"/>
      <p:bldP spid="33280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body" sz="half" idx="1"/>
          </p:nvPr>
        </p:nvSpPr>
        <p:spPr>
          <a:xfrm>
            <a:off x="457200" y="228600"/>
            <a:ext cx="4038600" cy="4495800"/>
          </a:xfrm>
          <a:noFill/>
          <a:ln/>
        </p:spPr>
        <p:txBody>
          <a:bodyPr/>
          <a:lstStyle/>
          <a:p>
            <a:pPr>
              <a:buFont typeface="Wingdings" pitchFamily="2" charset="2"/>
              <a:buNone/>
            </a:pPr>
            <a:r>
              <a:rPr lang="ru-RU" sz="2000" b="1" u="sng" dirty="0">
                <a:solidFill>
                  <a:schemeClr val="tx2"/>
                </a:solidFill>
                <a:latin typeface="Times New Roman" pitchFamily="18" charset="0"/>
                <a:cs typeface="Times New Roman" pitchFamily="18" charset="0"/>
              </a:rPr>
              <a:t>а также</a:t>
            </a:r>
            <a:r>
              <a:rPr lang="ru-RU" sz="2000" dirty="0">
                <a:solidFill>
                  <a:schemeClr val="tx2"/>
                </a:solidFill>
                <a:latin typeface="Times New Roman" pitchFamily="18" charset="0"/>
                <a:cs typeface="Times New Roman" pitchFamily="18" charset="0"/>
              </a:rPr>
              <a:t> ….</a:t>
            </a:r>
          </a:p>
        </p:txBody>
      </p:sp>
      <p:sp>
        <p:nvSpPr>
          <p:cNvPr id="333827" name="Rectangle 3"/>
          <p:cNvSpPr>
            <a:spLocks noChangeArrowheads="1"/>
          </p:cNvSpPr>
          <p:nvPr/>
        </p:nvSpPr>
        <p:spPr bwMode="auto">
          <a:xfrm>
            <a:off x="762000" y="1524000"/>
            <a:ext cx="4314825" cy="2808288"/>
          </a:xfrm>
          <a:prstGeom prst="rect">
            <a:avLst/>
          </a:prstGeom>
          <a:noFill/>
          <a:ln w="9525">
            <a:noFill/>
            <a:miter lim="800000"/>
            <a:headEnd/>
            <a:tailEnd/>
          </a:ln>
          <a:effectLst/>
        </p:spPr>
        <p:txBody>
          <a:bodyPr/>
          <a:lstStyle/>
          <a:p>
            <a:pPr marL="342900" indent="-342900">
              <a:spcBef>
                <a:spcPct val="20000"/>
              </a:spcBef>
              <a:buClr>
                <a:schemeClr val="hlink"/>
              </a:buClr>
              <a:buSzPct val="60000"/>
              <a:buFont typeface="Wingdings" pitchFamily="2" charset="2"/>
              <a:buNone/>
            </a:pPr>
            <a:r>
              <a:rPr lang="ru-RU" sz="2000" b="1" dirty="0">
                <a:solidFill>
                  <a:schemeClr val="tx2"/>
                </a:solidFill>
                <a:latin typeface="Times New Roman" pitchFamily="18" charset="0"/>
                <a:cs typeface="Times New Roman" pitchFamily="18" charset="0"/>
              </a:rPr>
              <a:t>математику</a:t>
            </a:r>
            <a:r>
              <a:rPr lang="ru-RU" sz="2000" dirty="0">
                <a:solidFill>
                  <a:schemeClr val="tx2"/>
                </a:solidFill>
                <a:latin typeface="Times New Roman" pitchFamily="18" charset="0"/>
                <a:cs typeface="Times New Roman" pitchFamily="18" charset="0"/>
              </a:rPr>
              <a:t> →</a:t>
            </a:r>
          </a:p>
          <a:p>
            <a:pPr marL="342900" indent="-342900">
              <a:spcBef>
                <a:spcPct val="20000"/>
              </a:spcBef>
              <a:buClr>
                <a:schemeClr val="hlink"/>
              </a:buClr>
              <a:buSzPct val="60000"/>
              <a:buFont typeface="Wingdings" pitchFamily="2" charset="2"/>
              <a:buNone/>
            </a:pPr>
            <a:endParaRPr lang="ru-RU" sz="2000" dirty="0">
              <a:solidFill>
                <a:schemeClr val="tx2"/>
              </a:solidFill>
              <a:latin typeface="Times New Roman" pitchFamily="18" charset="0"/>
              <a:cs typeface="Times New Roman" pitchFamily="18" charset="0"/>
            </a:endParaRPr>
          </a:p>
          <a:p>
            <a:pPr marL="342900" indent="-342900">
              <a:spcBef>
                <a:spcPct val="20000"/>
              </a:spcBef>
              <a:buClr>
                <a:schemeClr val="hlink"/>
              </a:buClr>
              <a:buSzPct val="60000"/>
              <a:buFont typeface="Wingdings" pitchFamily="2" charset="2"/>
              <a:buNone/>
            </a:pPr>
            <a:r>
              <a:rPr lang="ru-RU" sz="2000" b="1" dirty="0">
                <a:solidFill>
                  <a:schemeClr val="tx2"/>
                </a:solidFill>
                <a:latin typeface="Times New Roman" pitchFamily="18" charset="0"/>
                <a:cs typeface="Times New Roman" pitchFamily="18" charset="0"/>
              </a:rPr>
              <a:t>философию → </a:t>
            </a:r>
          </a:p>
          <a:p>
            <a:pPr marL="342900" indent="-342900">
              <a:spcBef>
                <a:spcPct val="20000"/>
              </a:spcBef>
              <a:buClr>
                <a:schemeClr val="hlink"/>
              </a:buClr>
              <a:buSzPct val="60000"/>
              <a:buFont typeface="Wingdings" pitchFamily="2" charset="2"/>
              <a:buNone/>
            </a:pPr>
            <a:endParaRPr lang="ru-RU" sz="2000" b="1" dirty="0">
              <a:solidFill>
                <a:schemeClr val="tx2"/>
              </a:solidFill>
              <a:latin typeface="Times New Roman" pitchFamily="18" charset="0"/>
              <a:cs typeface="Times New Roman" pitchFamily="18" charset="0"/>
            </a:endParaRPr>
          </a:p>
          <a:p>
            <a:pPr marL="342900" indent="-342900">
              <a:spcBef>
                <a:spcPct val="20000"/>
              </a:spcBef>
              <a:buClr>
                <a:schemeClr val="hlink"/>
              </a:buClr>
              <a:buSzPct val="60000"/>
              <a:buFont typeface="Wingdings" pitchFamily="2" charset="2"/>
              <a:buNone/>
            </a:pPr>
            <a:r>
              <a:rPr lang="ru-RU" sz="2000" b="1" dirty="0">
                <a:solidFill>
                  <a:schemeClr val="tx2"/>
                </a:solidFill>
                <a:latin typeface="Times New Roman" pitchFamily="18" charset="0"/>
                <a:cs typeface="Times New Roman" pitchFamily="18" charset="0"/>
              </a:rPr>
              <a:t>техническую механику→</a:t>
            </a:r>
          </a:p>
          <a:p>
            <a:pPr marL="342900" indent="-342900">
              <a:spcBef>
                <a:spcPct val="20000"/>
              </a:spcBef>
              <a:buClr>
                <a:schemeClr val="hlink"/>
              </a:buClr>
              <a:buSzPct val="60000"/>
              <a:buFont typeface="Wingdings" pitchFamily="2" charset="2"/>
              <a:buNone/>
            </a:pPr>
            <a:endParaRPr lang="ru-RU" sz="2000" b="1" dirty="0">
              <a:solidFill>
                <a:schemeClr val="tx2"/>
              </a:solidFill>
              <a:latin typeface="Times New Roman" pitchFamily="18" charset="0"/>
              <a:cs typeface="Times New Roman" pitchFamily="18" charset="0"/>
            </a:endParaRPr>
          </a:p>
          <a:p>
            <a:pPr marL="342900" indent="-342900">
              <a:spcBef>
                <a:spcPct val="20000"/>
              </a:spcBef>
              <a:buClr>
                <a:schemeClr val="hlink"/>
              </a:buClr>
              <a:buSzPct val="60000"/>
              <a:buFont typeface="Wingdings" pitchFamily="2" charset="2"/>
              <a:buNone/>
            </a:pPr>
            <a:r>
              <a:rPr lang="ru-RU" sz="2000" b="1" dirty="0">
                <a:solidFill>
                  <a:schemeClr val="tx2"/>
                </a:solidFill>
                <a:latin typeface="Times New Roman" pitchFamily="18" charset="0"/>
                <a:cs typeface="Times New Roman" pitchFamily="18" charset="0"/>
              </a:rPr>
              <a:t>электротехнику →</a:t>
            </a:r>
          </a:p>
          <a:p>
            <a:pPr marL="342900" indent="-342900">
              <a:spcBef>
                <a:spcPct val="20000"/>
              </a:spcBef>
              <a:buClr>
                <a:schemeClr val="hlink"/>
              </a:buClr>
              <a:buSzPct val="60000"/>
              <a:buFont typeface="Wingdings" pitchFamily="2" charset="2"/>
              <a:buNone/>
            </a:pPr>
            <a:endParaRPr lang="ru-RU" sz="2000" b="1" dirty="0">
              <a:solidFill>
                <a:schemeClr val="tx2"/>
              </a:solidFill>
              <a:latin typeface="Times New Roman" pitchFamily="18" charset="0"/>
              <a:cs typeface="Times New Roman" pitchFamily="18" charset="0"/>
            </a:endParaRPr>
          </a:p>
          <a:p>
            <a:pPr marL="342900" indent="-342900">
              <a:spcBef>
                <a:spcPct val="20000"/>
              </a:spcBef>
              <a:buClr>
                <a:schemeClr val="hlink"/>
              </a:buClr>
              <a:buSzPct val="60000"/>
              <a:buFont typeface="Wingdings" pitchFamily="2" charset="2"/>
              <a:buNone/>
            </a:pPr>
            <a:r>
              <a:rPr lang="ru-RU" sz="2000" b="1" dirty="0">
                <a:solidFill>
                  <a:schemeClr val="tx2"/>
                </a:solidFill>
                <a:latin typeface="Times New Roman" pitchFamily="18" charset="0"/>
                <a:cs typeface="Times New Roman" pitchFamily="18" charset="0"/>
              </a:rPr>
              <a:t>геодезию →</a:t>
            </a:r>
          </a:p>
          <a:p>
            <a:pPr marL="342900" indent="-342900">
              <a:spcBef>
                <a:spcPct val="20000"/>
              </a:spcBef>
              <a:buClr>
                <a:schemeClr val="hlink"/>
              </a:buClr>
              <a:buSzPct val="60000"/>
              <a:buFont typeface="Wingdings" pitchFamily="2" charset="2"/>
              <a:buNone/>
            </a:pPr>
            <a:endParaRPr lang="ru-RU" sz="2000" b="1" dirty="0">
              <a:solidFill>
                <a:schemeClr val="tx2"/>
              </a:solidFill>
              <a:latin typeface="Times New Roman" pitchFamily="18" charset="0"/>
              <a:cs typeface="Times New Roman" pitchFamily="18" charset="0"/>
            </a:endParaRPr>
          </a:p>
          <a:p>
            <a:pPr marL="342900" indent="-342900">
              <a:spcBef>
                <a:spcPct val="20000"/>
              </a:spcBef>
              <a:buClr>
                <a:schemeClr val="hlink"/>
              </a:buClr>
              <a:buSzPct val="60000"/>
              <a:buFont typeface="Wingdings" pitchFamily="2" charset="2"/>
              <a:buNone/>
            </a:pPr>
            <a:r>
              <a:rPr lang="ru-RU" sz="2000" b="1" dirty="0" smtClean="0">
                <a:solidFill>
                  <a:schemeClr val="tx2"/>
                </a:solidFill>
                <a:latin typeface="Times New Roman" pitchFamily="18" charset="0"/>
                <a:cs typeface="Times New Roman" pitchFamily="18" charset="0"/>
              </a:rPr>
              <a:t>строительные материалы →</a:t>
            </a:r>
            <a:endParaRPr lang="ru-RU" sz="2000" b="1" dirty="0">
              <a:solidFill>
                <a:schemeClr val="tx2"/>
              </a:solidFill>
              <a:latin typeface="Times New Roman" pitchFamily="18" charset="0"/>
              <a:cs typeface="Times New Roman" pitchFamily="18" charset="0"/>
            </a:endParaRPr>
          </a:p>
          <a:p>
            <a:pPr marL="342900" indent="-342900">
              <a:spcBef>
                <a:spcPct val="20000"/>
              </a:spcBef>
              <a:buClr>
                <a:schemeClr val="hlink"/>
              </a:buClr>
              <a:buSzPct val="60000"/>
              <a:buFont typeface="Wingdings" pitchFamily="2" charset="2"/>
              <a:buNone/>
            </a:pPr>
            <a:endParaRPr lang="ru-RU" sz="2000" b="1" dirty="0">
              <a:solidFill>
                <a:schemeClr val="tx2"/>
              </a:solidFill>
              <a:latin typeface="Times New Roman" pitchFamily="18" charset="0"/>
              <a:cs typeface="Times New Roman" pitchFamily="18" charset="0"/>
            </a:endParaRPr>
          </a:p>
          <a:p>
            <a:pPr marL="342900" indent="-342900">
              <a:spcBef>
                <a:spcPct val="20000"/>
              </a:spcBef>
              <a:buClr>
                <a:schemeClr val="hlink"/>
              </a:buClr>
              <a:buSzPct val="60000"/>
              <a:buFont typeface="Wingdings" pitchFamily="2" charset="2"/>
              <a:buNone/>
            </a:pPr>
            <a:r>
              <a:rPr lang="ru-RU" sz="2000" b="1" dirty="0">
                <a:solidFill>
                  <a:schemeClr val="tx2"/>
                </a:solidFill>
                <a:latin typeface="Times New Roman" pitchFamily="18" charset="0"/>
                <a:cs typeface="Times New Roman" pitchFamily="18" charset="0"/>
              </a:rPr>
              <a:t>деловое общение →</a:t>
            </a:r>
          </a:p>
          <a:p>
            <a:pPr marL="342900" indent="-342900">
              <a:spcBef>
                <a:spcPct val="20000"/>
              </a:spcBef>
              <a:buClr>
                <a:schemeClr val="hlink"/>
              </a:buClr>
              <a:buSzPct val="60000"/>
              <a:buFont typeface="Wingdings" pitchFamily="2" charset="2"/>
              <a:buNone/>
            </a:pPr>
            <a:endParaRPr lang="ru-RU" sz="2400" b="1" dirty="0">
              <a:solidFill>
                <a:schemeClr val="tx2"/>
              </a:solidFill>
              <a:effectLst>
                <a:outerShdw blurRad="38100" dist="38100" dir="2700000" algn="tl">
                  <a:srgbClr val="000000"/>
                </a:outerShdw>
              </a:effectLst>
              <a:cs typeface="Arial" charset="0"/>
            </a:endParaRPr>
          </a:p>
          <a:p>
            <a:pPr marL="342900" indent="-342900">
              <a:spcBef>
                <a:spcPct val="20000"/>
              </a:spcBef>
              <a:buClr>
                <a:schemeClr val="hlink"/>
              </a:buClr>
              <a:buSzPct val="60000"/>
              <a:buFont typeface="Wingdings" pitchFamily="2" charset="2"/>
              <a:buNone/>
            </a:pPr>
            <a:endParaRPr lang="ru-RU" sz="2400" dirty="0">
              <a:solidFill>
                <a:srgbClr val="990099"/>
              </a:solidFill>
              <a:effectLst>
                <a:outerShdw blurRad="38100" dist="38100" dir="2700000" algn="tl">
                  <a:srgbClr val="000000"/>
                </a:outerShdw>
              </a:effectLst>
              <a:latin typeface="Tahoma" charset="0"/>
              <a:cs typeface="Arial" charset="0"/>
            </a:endParaRPr>
          </a:p>
        </p:txBody>
      </p:sp>
      <p:pic>
        <p:nvPicPr>
          <p:cNvPr id="333828" name="Picture 4" descr="DDA_1_315_TRI_S_250_315"/>
          <p:cNvPicPr>
            <a:picLocks noChangeAspect="1" noChangeArrowheads="1"/>
          </p:cNvPicPr>
          <p:nvPr/>
        </p:nvPicPr>
        <p:blipFill>
          <a:blip r:embed="rId2" cstate="print"/>
          <a:srcRect/>
          <a:stretch>
            <a:fillRect/>
          </a:stretch>
        </p:blipFill>
        <p:spPr bwMode="auto">
          <a:xfrm>
            <a:off x="5364163" y="1989138"/>
            <a:ext cx="3240087" cy="3240087"/>
          </a:xfrm>
          <a:prstGeom prst="rect">
            <a:avLst/>
          </a:prstGeom>
          <a:noFill/>
        </p:spPr>
      </p:pic>
      <p:pic>
        <p:nvPicPr>
          <p:cNvPr id="333829" name="Picture 5" descr="BD08208_"/>
          <p:cNvPicPr>
            <a:picLocks noChangeAspect="1" noChangeArrowheads="1"/>
          </p:cNvPicPr>
          <p:nvPr/>
        </p:nvPicPr>
        <p:blipFill>
          <a:blip r:embed="rId3" cstate="print"/>
          <a:srcRect/>
          <a:stretch>
            <a:fillRect/>
          </a:stretch>
        </p:blipFill>
        <p:spPr bwMode="auto">
          <a:xfrm>
            <a:off x="5292725" y="1989138"/>
            <a:ext cx="3282950" cy="3508375"/>
          </a:xfrm>
          <a:prstGeom prst="rect">
            <a:avLst/>
          </a:prstGeom>
          <a:noFill/>
          <a:ln w="9525">
            <a:noFill/>
            <a:miter lim="800000"/>
            <a:headEnd/>
            <a:tailEnd/>
          </a:ln>
        </p:spPr>
      </p:pic>
      <p:pic>
        <p:nvPicPr>
          <p:cNvPr id="333830" name="Picture 6" descr="j0205462"/>
          <p:cNvPicPr>
            <a:picLocks noChangeAspect="1" noChangeArrowheads="1"/>
          </p:cNvPicPr>
          <p:nvPr/>
        </p:nvPicPr>
        <p:blipFill>
          <a:blip r:embed="rId4" cstate="print"/>
          <a:srcRect/>
          <a:stretch>
            <a:fillRect/>
          </a:stretch>
        </p:blipFill>
        <p:spPr bwMode="auto">
          <a:xfrm>
            <a:off x="5292725" y="1989138"/>
            <a:ext cx="3455988" cy="3438525"/>
          </a:xfrm>
          <a:prstGeom prst="rect">
            <a:avLst/>
          </a:prstGeom>
          <a:noFill/>
        </p:spPr>
      </p:pic>
      <p:sp>
        <p:nvSpPr>
          <p:cNvPr id="333831" name="Litebulb"/>
          <p:cNvSpPr>
            <a:spLocks noEditPoints="1" noChangeArrowheads="1"/>
          </p:cNvSpPr>
          <p:nvPr/>
        </p:nvSpPr>
        <p:spPr bwMode="auto">
          <a:xfrm>
            <a:off x="5724525" y="1916113"/>
            <a:ext cx="2305050" cy="3678237"/>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00"/>
          </a:solidFill>
          <a:ln w="57150">
            <a:solidFill>
              <a:srgbClr val="000000"/>
            </a:solidFill>
            <a:miter lim="800000"/>
            <a:headEnd/>
            <a:tailEnd/>
          </a:ln>
        </p:spPr>
        <p:txBody>
          <a:bodyPr/>
          <a:lstStyle/>
          <a:p>
            <a:endParaRPr lang="ru-RU"/>
          </a:p>
        </p:txBody>
      </p:sp>
      <p:pic>
        <p:nvPicPr>
          <p:cNvPr id="333832" name="Picture 8" descr="j0233018"/>
          <p:cNvPicPr>
            <a:picLocks noChangeAspect="1" noChangeArrowheads="1"/>
          </p:cNvPicPr>
          <p:nvPr/>
        </p:nvPicPr>
        <p:blipFill>
          <a:blip r:embed="rId5" cstate="print"/>
          <a:srcRect/>
          <a:stretch>
            <a:fillRect/>
          </a:stretch>
        </p:blipFill>
        <p:spPr bwMode="auto">
          <a:xfrm>
            <a:off x="5580063" y="2060575"/>
            <a:ext cx="3333750" cy="3384550"/>
          </a:xfrm>
          <a:prstGeom prst="rect">
            <a:avLst/>
          </a:prstGeom>
          <a:noFill/>
        </p:spPr>
      </p:pic>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33826">
                                            <p:txEl>
                                              <p:pRg st="0" end="0"/>
                                            </p:txEl>
                                          </p:spTgt>
                                        </p:tgtEl>
                                        <p:attrNameLst>
                                          <p:attrName>style.visibility</p:attrName>
                                        </p:attrNameLst>
                                      </p:cBhvr>
                                      <p:to>
                                        <p:strVal val="visible"/>
                                      </p:to>
                                    </p:set>
                                    <p:animEffect transition="in" filter="fade">
                                      <p:cBhvr>
                                        <p:cTn id="7" dur="500">
                                          <p:stCondLst>
                                            <p:cond delay="0"/>
                                          </p:stCondLst>
                                        </p:cTn>
                                        <p:tgtEl>
                                          <p:spTgt spid="333826">
                                            <p:txEl>
                                              <p:pRg st="0" end="0"/>
                                            </p:txEl>
                                          </p:spTgt>
                                        </p:tgtEl>
                                      </p:cBhvr>
                                    </p:animEffect>
                                  </p:childTnLst>
                                </p:cTn>
                              </p:par>
                            </p:childTnLst>
                          </p:cTn>
                        </p:par>
                        <p:par>
                          <p:cTn id="8" fill="hold">
                            <p:stCondLst>
                              <p:cond delay="850"/>
                            </p:stCondLst>
                            <p:childTnLst>
                              <p:par>
                                <p:cTn id="9" presetID="29" presetClass="entr" presetSubtype="0" fill="hold" grpId="0" nodeType="afterEffect">
                                  <p:stCondLst>
                                    <p:cond delay="0"/>
                                  </p:stCondLst>
                                  <p:childTnLst>
                                    <p:set>
                                      <p:cBhvr>
                                        <p:cTn id="10" dur="1" fill="hold">
                                          <p:stCondLst>
                                            <p:cond delay="0"/>
                                          </p:stCondLst>
                                        </p:cTn>
                                        <p:tgtEl>
                                          <p:spTgt spid="333827"/>
                                        </p:tgtEl>
                                        <p:attrNameLst>
                                          <p:attrName>style.visibility</p:attrName>
                                        </p:attrNameLst>
                                      </p:cBhvr>
                                      <p:to>
                                        <p:strVal val="visible"/>
                                      </p:to>
                                    </p:set>
                                    <p:anim calcmode="lin" valueType="num">
                                      <p:cBhvr>
                                        <p:cTn id="11" dur="1000" fill="hold"/>
                                        <p:tgtEl>
                                          <p:spTgt spid="333827"/>
                                        </p:tgtEl>
                                        <p:attrNameLst>
                                          <p:attrName>ppt_x</p:attrName>
                                        </p:attrNameLst>
                                      </p:cBhvr>
                                      <p:tavLst>
                                        <p:tav tm="0">
                                          <p:val>
                                            <p:strVal val="#ppt_x-.2"/>
                                          </p:val>
                                        </p:tav>
                                        <p:tav tm="100000">
                                          <p:val>
                                            <p:strVal val="#ppt_x"/>
                                          </p:val>
                                        </p:tav>
                                      </p:tavLst>
                                    </p:anim>
                                    <p:anim calcmode="lin" valueType="num">
                                      <p:cBhvr>
                                        <p:cTn id="12" dur="1000" fill="hold"/>
                                        <p:tgtEl>
                                          <p:spTgt spid="333827"/>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3382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33828"/>
                                        </p:tgtEl>
                                        <p:attrNameLst>
                                          <p:attrName>style.visibility</p:attrName>
                                        </p:attrNameLst>
                                      </p:cBhvr>
                                      <p:to>
                                        <p:strVal val="visible"/>
                                      </p:to>
                                    </p:set>
                                    <p:animEffect transition="in" filter="blinds(horizontal)">
                                      <p:cBhvr>
                                        <p:cTn id="18" dur="2000"/>
                                        <p:tgtEl>
                                          <p:spTgt spid="333828"/>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xit" presetSubtype="0" decel="100000" fill="hold" nodeType="clickEffect">
                                  <p:stCondLst>
                                    <p:cond delay="0"/>
                                  </p:stCondLst>
                                  <p:childTnLst>
                                    <p:anim calcmode="lin" valueType="num">
                                      <p:cBhvr>
                                        <p:cTn id="22" dur="2000"/>
                                        <p:tgtEl>
                                          <p:spTgt spid="333828"/>
                                        </p:tgtEl>
                                        <p:attrNameLst>
                                          <p:attrName>ppt_w</p:attrName>
                                        </p:attrNameLst>
                                      </p:cBhvr>
                                      <p:tavLst>
                                        <p:tav tm="0">
                                          <p:val>
                                            <p:strVal val="ppt_w"/>
                                          </p:val>
                                        </p:tav>
                                        <p:tav tm="100000">
                                          <p:val>
                                            <p:strVal val="ppt_w*0.05"/>
                                          </p:val>
                                        </p:tav>
                                      </p:tavLst>
                                    </p:anim>
                                    <p:anim calcmode="lin" valueType="num">
                                      <p:cBhvr>
                                        <p:cTn id="23" dur="2000"/>
                                        <p:tgtEl>
                                          <p:spTgt spid="333828"/>
                                        </p:tgtEl>
                                        <p:attrNameLst>
                                          <p:attrName>ppt_h</p:attrName>
                                        </p:attrNameLst>
                                      </p:cBhvr>
                                      <p:tavLst>
                                        <p:tav tm="0">
                                          <p:val>
                                            <p:strVal val="ppt_h"/>
                                          </p:val>
                                        </p:tav>
                                        <p:tav tm="100000">
                                          <p:val>
                                            <p:strVal val="ppt_h"/>
                                          </p:val>
                                        </p:tav>
                                      </p:tavLst>
                                    </p:anim>
                                    <p:anim calcmode="lin" valueType="num">
                                      <p:cBhvr>
                                        <p:cTn id="24" dur="2000"/>
                                        <p:tgtEl>
                                          <p:spTgt spid="333828"/>
                                        </p:tgtEl>
                                        <p:attrNameLst>
                                          <p:attrName>ppt_x</p:attrName>
                                        </p:attrNameLst>
                                      </p:cBhvr>
                                      <p:tavLst>
                                        <p:tav tm="0">
                                          <p:val>
                                            <p:strVal val="ppt_x"/>
                                          </p:val>
                                        </p:tav>
                                        <p:tav tm="100000">
                                          <p:val>
                                            <p:strVal val="ppt_x-.2"/>
                                          </p:val>
                                        </p:tav>
                                      </p:tavLst>
                                    </p:anim>
                                    <p:anim calcmode="lin" valueType="num">
                                      <p:cBhvr>
                                        <p:cTn id="25" dur="2000"/>
                                        <p:tgtEl>
                                          <p:spTgt spid="333828"/>
                                        </p:tgtEl>
                                        <p:attrNameLst>
                                          <p:attrName>ppt_y</p:attrName>
                                        </p:attrNameLst>
                                      </p:cBhvr>
                                      <p:tavLst>
                                        <p:tav tm="0">
                                          <p:val>
                                            <p:strVal val="ppt_y"/>
                                          </p:val>
                                        </p:tav>
                                        <p:tav tm="100000">
                                          <p:val>
                                            <p:strVal val="ppt_y"/>
                                          </p:val>
                                        </p:tav>
                                      </p:tavLst>
                                    </p:anim>
                                    <p:animEffect transition="out" filter="fade">
                                      <p:cBhvr>
                                        <p:cTn id="26" dur="2000"/>
                                        <p:tgtEl>
                                          <p:spTgt spid="333828"/>
                                        </p:tgtEl>
                                      </p:cBhvr>
                                    </p:animEffect>
                                    <p:set>
                                      <p:cBhvr>
                                        <p:cTn id="27" dur="1" fill="hold">
                                          <p:stCondLst>
                                            <p:cond delay="1999"/>
                                          </p:stCondLst>
                                        </p:cTn>
                                        <p:tgtEl>
                                          <p:spTgt spid="33382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33829"/>
                                        </p:tgtEl>
                                        <p:attrNameLst>
                                          <p:attrName>style.visibility</p:attrName>
                                        </p:attrNameLst>
                                      </p:cBhvr>
                                      <p:to>
                                        <p:strVal val="visible"/>
                                      </p:to>
                                    </p:set>
                                    <p:animEffect transition="in" filter="blinds(horizontal)">
                                      <p:cBhvr>
                                        <p:cTn id="32" dur="2000"/>
                                        <p:tgtEl>
                                          <p:spTgt spid="333829"/>
                                        </p:tgtEl>
                                      </p:cBhvr>
                                    </p:animEffect>
                                  </p:childTnLst>
                                </p:cTn>
                              </p:par>
                            </p:childTnLst>
                          </p:cTn>
                        </p:par>
                      </p:childTnLst>
                    </p:cTn>
                  </p:par>
                  <p:par>
                    <p:cTn id="33" fill="hold">
                      <p:stCondLst>
                        <p:cond delay="indefinite"/>
                      </p:stCondLst>
                      <p:childTnLst>
                        <p:par>
                          <p:cTn id="34" fill="hold">
                            <p:stCondLst>
                              <p:cond delay="0"/>
                            </p:stCondLst>
                            <p:childTnLst>
                              <p:par>
                                <p:cTn id="35" presetID="54" presetClass="exit" presetSubtype="0" decel="100000" fill="hold" nodeType="clickEffect">
                                  <p:stCondLst>
                                    <p:cond delay="0"/>
                                  </p:stCondLst>
                                  <p:childTnLst>
                                    <p:anim calcmode="lin" valueType="num">
                                      <p:cBhvr>
                                        <p:cTn id="36" dur="2000"/>
                                        <p:tgtEl>
                                          <p:spTgt spid="333829"/>
                                        </p:tgtEl>
                                        <p:attrNameLst>
                                          <p:attrName>ppt_w</p:attrName>
                                        </p:attrNameLst>
                                      </p:cBhvr>
                                      <p:tavLst>
                                        <p:tav tm="0">
                                          <p:val>
                                            <p:strVal val="ppt_w"/>
                                          </p:val>
                                        </p:tav>
                                        <p:tav tm="100000">
                                          <p:val>
                                            <p:strVal val="ppt_w*0.05"/>
                                          </p:val>
                                        </p:tav>
                                      </p:tavLst>
                                    </p:anim>
                                    <p:anim calcmode="lin" valueType="num">
                                      <p:cBhvr>
                                        <p:cTn id="37" dur="2000"/>
                                        <p:tgtEl>
                                          <p:spTgt spid="333829"/>
                                        </p:tgtEl>
                                        <p:attrNameLst>
                                          <p:attrName>ppt_h</p:attrName>
                                        </p:attrNameLst>
                                      </p:cBhvr>
                                      <p:tavLst>
                                        <p:tav tm="0">
                                          <p:val>
                                            <p:strVal val="ppt_h"/>
                                          </p:val>
                                        </p:tav>
                                        <p:tav tm="100000">
                                          <p:val>
                                            <p:strVal val="ppt_h"/>
                                          </p:val>
                                        </p:tav>
                                      </p:tavLst>
                                    </p:anim>
                                    <p:anim calcmode="lin" valueType="num">
                                      <p:cBhvr>
                                        <p:cTn id="38" dur="2000"/>
                                        <p:tgtEl>
                                          <p:spTgt spid="333829"/>
                                        </p:tgtEl>
                                        <p:attrNameLst>
                                          <p:attrName>ppt_x</p:attrName>
                                        </p:attrNameLst>
                                      </p:cBhvr>
                                      <p:tavLst>
                                        <p:tav tm="0">
                                          <p:val>
                                            <p:strVal val="ppt_x"/>
                                          </p:val>
                                        </p:tav>
                                        <p:tav tm="100000">
                                          <p:val>
                                            <p:strVal val="ppt_x-.2"/>
                                          </p:val>
                                        </p:tav>
                                      </p:tavLst>
                                    </p:anim>
                                    <p:anim calcmode="lin" valueType="num">
                                      <p:cBhvr>
                                        <p:cTn id="39" dur="2000"/>
                                        <p:tgtEl>
                                          <p:spTgt spid="333829"/>
                                        </p:tgtEl>
                                        <p:attrNameLst>
                                          <p:attrName>ppt_y</p:attrName>
                                        </p:attrNameLst>
                                      </p:cBhvr>
                                      <p:tavLst>
                                        <p:tav tm="0">
                                          <p:val>
                                            <p:strVal val="ppt_y"/>
                                          </p:val>
                                        </p:tav>
                                        <p:tav tm="100000">
                                          <p:val>
                                            <p:strVal val="ppt_y"/>
                                          </p:val>
                                        </p:tav>
                                      </p:tavLst>
                                    </p:anim>
                                    <p:animEffect transition="out" filter="fade">
                                      <p:cBhvr>
                                        <p:cTn id="40" dur="2000"/>
                                        <p:tgtEl>
                                          <p:spTgt spid="333829"/>
                                        </p:tgtEl>
                                      </p:cBhvr>
                                    </p:animEffect>
                                    <p:set>
                                      <p:cBhvr>
                                        <p:cTn id="41" dur="1" fill="hold">
                                          <p:stCondLst>
                                            <p:cond delay="1999"/>
                                          </p:stCondLst>
                                        </p:cTn>
                                        <p:tgtEl>
                                          <p:spTgt spid="33382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33830"/>
                                        </p:tgtEl>
                                        <p:attrNameLst>
                                          <p:attrName>style.visibility</p:attrName>
                                        </p:attrNameLst>
                                      </p:cBhvr>
                                      <p:to>
                                        <p:strVal val="visible"/>
                                      </p:to>
                                    </p:set>
                                    <p:animEffect transition="in" filter="blinds(horizontal)">
                                      <p:cBhvr>
                                        <p:cTn id="46" dur="2000"/>
                                        <p:tgtEl>
                                          <p:spTgt spid="333830"/>
                                        </p:tgtEl>
                                      </p:cBhvr>
                                    </p:animEffect>
                                  </p:childTnLst>
                                </p:cTn>
                              </p:par>
                            </p:childTnLst>
                          </p:cTn>
                        </p:par>
                      </p:childTnLst>
                    </p:cTn>
                  </p:par>
                  <p:par>
                    <p:cTn id="47" fill="hold">
                      <p:stCondLst>
                        <p:cond delay="indefinite"/>
                      </p:stCondLst>
                      <p:childTnLst>
                        <p:par>
                          <p:cTn id="48" fill="hold">
                            <p:stCondLst>
                              <p:cond delay="0"/>
                            </p:stCondLst>
                            <p:childTnLst>
                              <p:par>
                                <p:cTn id="49" presetID="54" presetClass="exit" presetSubtype="0" decel="100000" fill="hold" nodeType="clickEffect">
                                  <p:stCondLst>
                                    <p:cond delay="0"/>
                                  </p:stCondLst>
                                  <p:childTnLst>
                                    <p:anim calcmode="lin" valueType="num">
                                      <p:cBhvr>
                                        <p:cTn id="50" dur="2000"/>
                                        <p:tgtEl>
                                          <p:spTgt spid="333830"/>
                                        </p:tgtEl>
                                        <p:attrNameLst>
                                          <p:attrName>ppt_w</p:attrName>
                                        </p:attrNameLst>
                                      </p:cBhvr>
                                      <p:tavLst>
                                        <p:tav tm="0">
                                          <p:val>
                                            <p:strVal val="ppt_w"/>
                                          </p:val>
                                        </p:tav>
                                        <p:tav tm="100000">
                                          <p:val>
                                            <p:strVal val="ppt_w*0.05"/>
                                          </p:val>
                                        </p:tav>
                                      </p:tavLst>
                                    </p:anim>
                                    <p:anim calcmode="lin" valueType="num">
                                      <p:cBhvr>
                                        <p:cTn id="51" dur="2000"/>
                                        <p:tgtEl>
                                          <p:spTgt spid="333830"/>
                                        </p:tgtEl>
                                        <p:attrNameLst>
                                          <p:attrName>ppt_h</p:attrName>
                                        </p:attrNameLst>
                                      </p:cBhvr>
                                      <p:tavLst>
                                        <p:tav tm="0">
                                          <p:val>
                                            <p:strVal val="ppt_h"/>
                                          </p:val>
                                        </p:tav>
                                        <p:tav tm="100000">
                                          <p:val>
                                            <p:strVal val="ppt_h"/>
                                          </p:val>
                                        </p:tav>
                                      </p:tavLst>
                                    </p:anim>
                                    <p:anim calcmode="lin" valueType="num">
                                      <p:cBhvr>
                                        <p:cTn id="52" dur="2000"/>
                                        <p:tgtEl>
                                          <p:spTgt spid="333830"/>
                                        </p:tgtEl>
                                        <p:attrNameLst>
                                          <p:attrName>ppt_x</p:attrName>
                                        </p:attrNameLst>
                                      </p:cBhvr>
                                      <p:tavLst>
                                        <p:tav tm="0">
                                          <p:val>
                                            <p:strVal val="ppt_x"/>
                                          </p:val>
                                        </p:tav>
                                        <p:tav tm="100000">
                                          <p:val>
                                            <p:strVal val="ppt_x-.2"/>
                                          </p:val>
                                        </p:tav>
                                      </p:tavLst>
                                    </p:anim>
                                    <p:anim calcmode="lin" valueType="num">
                                      <p:cBhvr>
                                        <p:cTn id="53" dur="2000"/>
                                        <p:tgtEl>
                                          <p:spTgt spid="333830"/>
                                        </p:tgtEl>
                                        <p:attrNameLst>
                                          <p:attrName>ppt_y</p:attrName>
                                        </p:attrNameLst>
                                      </p:cBhvr>
                                      <p:tavLst>
                                        <p:tav tm="0">
                                          <p:val>
                                            <p:strVal val="ppt_y"/>
                                          </p:val>
                                        </p:tav>
                                        <p:tav tm="100000">
                                          <p:val>
                                            <p:strVal val="ppt_y"/>
                                          </p:val>
                                        </p:tav>
                                      </p:tavLst>
                                    </p:anim>
                                    <p:animEffect transition="out" filter="fade">
                                      <p:cBhvr>
                                        <p:cTn id="54" dur="2000"/>
                                        <p:tgtEl>
                                          <p:spTgt spid="333830"/>
                                        </p:tgtEl>
                                      </p:cBhvr>
                                    </p:animEffect>
                                    <p:set>
                                      <p:cBhvr>
                                        <p:cTn id="55" dur="1" fill="hold">
                                          <p:stCondLst>
                                            <p:cond delay="1999"/>
                                          </p:stCondLst>
                                        </p:cTn>
                                        <p:tgtEl>
                                          <p:spTgt spid="33383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33831"/>
                                        </p:tgtEl>
                                        <p:attrNameLst>
                                          <p:attrName>style.visibility</p:attrName>
                                        </p:attrNameLst>
                                      </p:cBhvr>
                                      <p:to>
                                        <p:strVal val="visible"/>
                                      </p:to>
                                    </p:set>
                                    <p:animEffect transition="in" filter="blinds(horizontal)">
                                      <p:cBhvr>
                                        <p:cTn id="60" dur="1000"/>
                                        <p:tgtEl>
                                          <p:spTgt spid="333831"/>
                                        </p:tgtEl>
                                      </p:cBhvr>
                                    </p:animEffect>
                                  </p:childTnLst>
                                </p:cTn>
                              </p:par>
                            </p:childTnLst>
                          </p:cTn>
                        </p:par>
                      </p:childTnLst>
                    </p:cTn>
                  </p:par>
                  <p:par>
                    <p:cTn id="61" fill="hold">
                      <p:stCondLst>
                        <p:cond delay="indefinite"/>
                      </p:stCondLst>
                      <p:childTnLst>
                        <p:par>
                          <p:cTn id="62" fill="hold">
                            <p:stCondLst>
                              <p:cond delay="0"/>
                            </p:stCondLst>
                            <p:childTnLst>
                              <p:par>
                                <p:cTn id="63" presetID="54" presetClass="exit" presetSubtype="0" decel="100000" fill="hold" grpId="1" nodeType="clickEffect">
                                  <p:stCondLst>
                                    <p:cond delay="0"/>
                                  </p:stCondLst>
                                  <p:childTnLst>
                                    <p:anim calcmode="lin" valueType="num">
                                      <p:cBhvr>
                                        <p:cTn id="64" dur="1000"/>
                                        <p:tgtEl>
                                          <p:spTgt spid="333831"/>
                                        </p:tgtEl>
                                        <p:attrNameLst>
                                          <p:attrName>ppt_w</p:attrName>
                                        </p:attrNameLst>
                                      </p:cBhvr>
                                      <p:tavLst>
                                        <p:tav tm="0">
                                          <p:val>
                                            <p:strVal val="ppt_w"/>
                                          </p:val>
                                        </p:tav>
                                        <p:tav tm="100000">
                                          <p:val>
                                            <p:strVal val="ppt_w*0.05"/>
                                          </p:val>
                                        </p:tav>
                                      </p:tavLst>
                                    </p:anim>
                                    <p:anim calcmode="lin" valueType="num">
                                      <p:cBhvr>
                                        <p:cTn id="65" dur="1000"/>
                                        <p:tgtEl>
                                          <p:spTgt spid="333831"/>
                                        </p:tgtEl>
                                        <p:attrNameLst>
                                          <p:attrName>ppt_h</p:attrName>
                                        </p:attrNameLst>
                                      </p:cBhvr>
                                      <p:tavLst>
                                        <p:tav tm="0">
                                          <p:val>
                                            <p:strVal val="ppt_h"/>
                                          </p:val>
                                        </p:tav>
                                        <p:tav tm="100000">
                                          <p:val>
                                            <p:strVal val="ppt_h"/>
                                          </p:val>
                                        </p:tav>
                                      </p:tavLst>
                                    </p:anim>
                                    <p:anim calcmode="lin" valueType="num">
                                      <p:cBhvr>
                                        <p:cTn id="66" dur="1000"/>
                                        <p:tgtEl>
                                          <p:spTgt spid="333831"/>
                                        </p:tgtEl>
                                        <p:attrNameLst>
                                          <p:attrName>ppt_x</p:attrName>
                                        </p:attrNameLst>
                                      </p:cBhvr>
                                      <p:tavLst>
                                        <p:tav tm="0">
                                          <p:val>
                                            <p:strVal val="ppt_x"/>
                                          </p:val>
                                        </p:tav>
                                        <p:tav tm="100000">
                                          <p:val>
                                            <p:strVal val="ppt_x-.2"/>
                                          </p:val>
                                        </p:tav>
                                      </p:tavLst>
                                    </p:anim>
                                    <p:anim calcmode="lin" valueType="num">
                                      <p:cBhvr>
                                        <p:cTn id="67" dur="1000"/>
                                        <p:tgtEl>
                                          <p:spTgt spid="333831"/>
                                        </p:tgtEl>
                                        <p:attrNameLst>
                                          <p:attrName>ppt_y</p:attrName>
                                        </p:attrNameLst>
                                      </p:cBhvr>
                                      <p:tavLst>
                                        <p:tav tm="0">
                                          <p:val>
                                            <p:strVal val="ppt_y"/>
                                          </p:val>
                                        </p:tav>
                                        <p:tav tm="100000">
                                          <p:val>
                                            <p:strVal val="ppt_y"/>
                                          </p:val>
                                        </p:tav>
                                      </p:tavLst>
                                    </p:anim>
                                    <p:animEffect transition="out" filter="fade">
                                      <p:cBhvr>
                                        <p:cTn id="68" dur="1000"/>
                                        <p:tgtEl>
                                          <p:spTgt spid="333831"/>
                                        </p:tgtEl>
                                      </p:cBhvr>
                                    </p:animEffect>
                                    <p:set>
                                      <p:cBhvr>
                                        <p:cTn id="69" dur="1" fill="hold">
                                          <p:stCondLst>
                                            <p:cond delay="999"/>
                                          </p:stCondLst>
                                        </p:cTn>
                                        <p:tgtEl>
                                          <p:spTgt spid="333831"/>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333832"/>
                                        </p:tgtEl>
                                        <p:attrNameLst>
                                          <p:attrName>style.visibility</p:attrName>
                                        </p:attrNameLst>
                                      </p:cBhvr>
                                      <p:to>
                                        <p:strVal val="visible"/>
                                      </p:to>
                                    </p:set>
                                    <p:animEffect transition="in" filter="blinds(horizontal)">
                                      <p:cBhvr>
                                        <p:cTn id="74" dur="2000"/>
                                        <p:tgtEl>
                                          <p:spTgt spid="333832"/>
                                        </p:tgtEl>
                                      </p:cBhvr>
                                    </p:animEffect>
                                  </p:childTnLst>
                                </p:cTn>
                              </p:par>
                            </p:childTnLst>
                          </p:cTn>
                        </p:par>
                      </p:childTnLst>
                    </p:cTn>
                  </p:par>
                  <p:par>
                    <p:cTn id="75" fill="hold">
                      <p:stCondLst>
                        <p:cond delay="indefinite"/>
                      </p:stCondLst>
                      <p:childTnLst>
                        <p:par>
                          <p:cTn id="76" fill="hold">
                            <p:stCondLst>
                              <p:cond delay="0"/>
                            </p:stCondLst>
                            <p:childTnLst>
                              <p:par>
                                <p:cTn id="77" presetID="54" presetClass="exit" presetSubtype="0" decel="100000" fill="hold" nodeType="clickEffect">
                                  <p:stCondLst>
                                    <p:cond delay="0"/>
                                  </p:stCondLst>
                                  <p:childTnLst>
                                    <p:anim calcmode="lin" valueType="num">
                                      <p:cBhvr>
                                        <p:cTn id="78" dur="2000"/>
                                        <p:tgtEl>
                                          <p:spTgt spid="333832"/>
                                        </p:tgtEl>
                                        <p:attrNameLst>
                                          <p:attrName>ppt_w</p:attrName>
                                        </p:attrNameLst>
                                      </p:cBhvr>
                                      <p:tavLst>
                                        <p:tav tm="0">
                                          <p:val>
                                            <p:strVal val="ppt_w"/>
                                          </p:val>
                                        </p:tav>
                                        <p:tav tm="100000">
                                          <p:val>
                                            <p:strVal val="ppt_w*0.05"/>
                                          </p:val>
                                        </p:tav>
                                      </p:tavLst>
                                    </p:anim>
                                    <p:anim calcmode="lin" valueType="num">
                                      <p:cBhvr>
                                        <p:cTn id="79" dur="2000"/>
                                        <p:tgtEl>
                                          <p:spTgt spid="333832"/>
                                        </p:tgtEl>
                                        <p:attrNameLst>
                                          <p:attrName>ppt_h</p:attrName>
                                        </p:attrNameLst>
                                      </p:cBhvr>
                                      <p:tavLst>
                                        <p:tav tm="0">
                                          <p:val>
                                            <p:strVal val="ppt_h"/>
                                          </p:val>
                                        </p:tav>
                                        <p:tav tm="100000">
                                          <p:val>
                                            <p:strVal val="ppt_h"/>
                                          </p:val>
                                        </p:tav>
                                      </p:tavLst>
                                    </p:anim>
                                    <p:anim calcmode="lin" valueType="num">
                                      <p:cBhvr>
                                        <p:cTn id="80" dur="2000"/>
                                        <p:tgtEl>
                                          <p:spTgt spid="333832"/>
                                        </p:tgtEl>
                                        <p:attrNameLst>
                                          <p:attrName>ppt_x</p:attrName>
                                        </p:attrNameLst>
                                      </p:cBhvr>
                                      <p:tavLst>
                                        <p:tav tm="0">
                                          <p:val>
                                            <p:strVal val="ppt_x"/>
                                          </p:val>
                                        </p:tav>
                                        <p:tav tm="100000">
                                          <p:val>
                                            <p:strVal val="ppt_x-.2"/>
                                          </p:val>
                                        </p:tav>
                                      </p:tavLst>
                                    </p:anim>
                                    <p:anim calcmode="lin" valueType="num">
                                      <p:cBhvr>
                                        <p:cTn id="81" dur="2000"/>
                                        <p:tgtEl>
                                          <p:spTgt spid="333832"/>
                                        </p:tgtEl>
                                        <p:attrNameLst>
                                          <p:attrName>ppt_y</p:attrName>
                                        </p:attrNameLst>
                                      </p:cBhvr>
                                      <p:tavLst>
                                        <p:tav tm="0">
                                          <p:val>
                                            <p:strVal val="ppt_y"/>
                                          </p:val>
                                        </p:tav>
                                        <p:tav tm="100000">
                                          <p:val>
                                            <p:strVal val="ppt_y"/>
                                          </p:val>
                                        </p:tav>
                                      </p:tavLst>
                                    </p:anim>
                                    <p:animEffect transition="out" filter="fade">
                                      <p:cBhvr>
                                        <p:cTn id="82" dur="2000"/>
                                        <p:tgtEl>
                                          <p:spTgt spid="333832"/>
                                        </p:tgtEl>
                                      </p:cBhvr>
                                    </p:animEffect>
                                    <p:set>
                                      <p:cBhvr>
                                        <p:cTn id="83" dur="1" fill="hold">
                                          <p:stCondLst>
                                            <p:cond delay="1999"/>
                                          </p:stCondLst>
                                        </p:cTn>
                                        <p:tgtEl>
                                          <p:spTgt spid="3338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build="p"/>
      <p:bldP spid="333827" grpId="0"/>
      <p:bldP spid="333831" grpId="0" animBg="1"/>
      <p:bldP spid="333831" grpId="1" animBg="1"/>
    </p:bldLst>
  </p:timing>
</p:sld>
</file>

<file path=ppt/theme/theme1.xml><?xml version="1.0" encoding="utf-8"?>
<a:theme xmlns:a="http://schemas.openxmlformats.org/drawingml/2006/main" name="Школьная пора">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195</TotalTime>
  <Words>1012</Words>
  <Application>Microsoft Office PowerPoint</Application>
  <PresentationFormat>Экран (4:3)</PresentationFormat>
  <Paragraphs>91</Paragraphs>
  <Slides>21</Slides>
  <Notes>0</Notes>
  <HiddenSlides>0</HiddenSlides>
  <MMClips>4</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Школьная пора</vt:lpstr>
      <vt:lpstr>Строители Дона</vt:lpstr>
      <vt:lpstr>Участники</vt:lpstr>
      <vt:lpstr>Слайд 3</vt:lpstr>
      <vt:lpstr>Слайд 4</vt:lpstr>
      <vt:lpstr>Слайд 5</vt:lpstr>
      <vt:lpstr>Слайд 6</vt:lpstr>
      <vt:lpstr>В колледже есть библиотека и читальный зал, где студенты могут подготовиться к занятиям, почитать газеты, журналы. Библиотечный фонд постоянно пополняется новой учебной и художественной литературой. Библиотека колледжа — одна из лучших библиотек среди профессиональных учебных заведений Ростовской области.</vt:lpstr>
      <vt:lpstr>За весь период                                                                                                     обучения в колледже</vt:lpstr>
      <vt:lpstr>Слайд 9</vt:lpstr>
      <vt:lpstr>Слайд 10</vt:lpstr>
      <vt:lpstr>Слайд 11</vt:lpstr>
      <vt:lpstr>Слайд 12</vt:lpstr>
      <vt:lpstr>Слайд 13</vt:lpstr>
      <vt:lpstr>Слайд 14</vt:lpstr>
      <vt:lpstr>Слайд 15</vt:lpstr>
      <vt:lpstr>Ростов-на-Дону</vt:lpstr>
      <vt:lpstr>Ростов-на-Дону</vt:lpstr>
      <vt:lpstr>Ростов-на-Дону</vt:lpstr>
      <vt:lpstr>Ростов-на-Дону</vt:lpstr>
      <vt:lpstr>Ростов-на-Дону</vt:lpstr>
      <vt:lpstr>Ростов-на-Дону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Строители Дона</dc:title>
  <dc:creator>Admin</dc:creator>
  <cp:lastModifiedBy>user</cp:lastModifiedBy>
  <cp:revision>40</cp:revision>
  <dcterms:created xsi:type="dcterms:W3CDTF">2015-03-11T17:05:47Z</dcterms:created>
  <dcterms:modified xsi:type="dcterms:W3CDTF">2015-03-12T11:18:38Z</dcterms:modified>
</cp:coreProperties>
</file>