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77" r:id="rId3"/>
    <p:sldId id="278" r:id="rId4"/>
    <p:sldId id="258" r:id="rId5"/>
    <p:sldId id="259" r:id="rId6"/>
    <p:sldId id="262" r:id="rId7"/>
    <p:sldId id="257" r:id="rId8"/>
    <p:sldId id="260" r:id="rId9"/>
    <p:sldId id="265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90" r:id="rId18"/>
    <p:sldId id="271" r:id="rId19"/>
    <p:sldId id="272" r:id="rId20"/>
    <p:sldId id="287" r:id="rId21"/>
    <p:sldId id="288" r:id="rId22"/>
    <p:sldId id="289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FF66"/>
    <a:srgbClr val="F7FB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58" autoAdjust="0"/>
    <p:restoredTop sz="96649" autoAdjust="0"/>
  </p:normalViewPr>
  <p:slideViewPr>
    <p:cSldViewPr>
      <p:cViewPr>
        <p:scale>
          <a:sx n="43" d="100"/>
          <a:sy n="43" d="100"/>
        </p:scale>
        <p:origin x="-798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6862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862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DF561-A9CF-4D99-9791-C00FFB8F4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3DAD9-EDC7-4B61-AA41-8C942F884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8D138-7615-41C2-B5C7-C4D1AAC64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302FE-9A52-44B7-B6C3-555915EFC3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F1F56-83C5-4AF6-9065-F3EAEE46A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903AC-89C6-461B-B91A-D44BB8844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6B7F6-D32D-450F-83C2-EE3CC7BE1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91FF9-01F2-423A-BA71-73DD24AEF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C7F9B-0811-462A-8B16-7110CFCCFA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E2952-3D94-4686-97E7-940924984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4B495-F56C-480E-AD8F-0F1A0D574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86712-88C4-4C72-9609-A547A0D77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CF4D6-D853-4509-AAD2-A51CF5366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1786A-EC6F-4540-88BD-CAA37AA3F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6758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58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6759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59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59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59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59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59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59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59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59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6759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760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76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6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6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2A79A60-1B4F-439F-82A4-FB6673F49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7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75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7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76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76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76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76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76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76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9" grpId="0"/>
      <p:bldP spid="67600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6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760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760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760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6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760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760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760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6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760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760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760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6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760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760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760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6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760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760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760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Documents%20and%20Settings\Lorena\&#1056;&#1072;&#1073;&#1086;&#1095;&#1080;&#1081;%20&#1089;&#1090;&#1086;&#1083;\&#1054;&#1090;&#1082;&#1088;&#1099;&#1090;&#1099;&#1081;%20&#1091;&#1088;&#1086;&#1082;\019.wmv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/>
          <p:cNvPicPr>
            <a:picLocks noChangeAspect="1" noChangeArrowheads="1"/>
          </p:cNvPicPr>
          <p:nvPr/>
        </p:nvPicPr>
        <p:blipFill>
          <a:blip r:embed="rId2" cstate="print">
            <a:lum contrast="24000"/>
          </a:blip>
          <a:srcRect/>
          <a:stretch>
            <a:fillRect/>
          </a:stretch>
        </p:blipFill>
        <p:spPr bwMode="auto">
          <a:xfrm>
            <a:off x="-574675" y="-747713"/>
            <a:ext cx="9718675" cy="808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1384300" y="1196975"/>
            <a:ext cx="4916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2484438" y="2133600"/>
            <a:ext cx="33829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solidFill>
                  <a:srgbClr val="002060"/>
                </a:solidFill>
                <a:latin typeface="Arial" charset="0"/>
              </a:rPr>
              <a:t>  </a:t>
            </a:r>
            <a:endParaRPr lang="ru-RU" sz="5400" b="1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539750" y="260350"/>
            <a:ext cx="792003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Урок-проект </a:t>
            </a:r>
          </a:p>
          <a:p>
            <a:r>
              <a:rPr lang="ru-RU" sz="3600" b="1"/>
              <a:t>«Водород: знакомый и незнакомый»</a:t>
            </a: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2157413" y="2420938"/>
            <a:ext cx="6986587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ru-RU" sz="2000" b="1">
                <a:solidFill>
                  <a:srgbClr val="F7FB43"/>
                </a:solidFill>
              </a:rPr>
              <a:t>«И если вчера человечество благоговело</a:t>
            </a:r>
          </a:p>
          <a:p>
            <a:pPr algn="just"/>
            <a:r>
              <a:rPr lang="ru-RU" sz="2000" b="1">
                <a:solidFill>
                  <a:srgbClr val="F7FB43"/>
                </a:solidFill>
              </a:rPr>
              <a:t> перед иным видом энергии – электричеством, </a:t>
            </a:r>
          </a:p>
          <a:p>
            <a:pPr algn="just"/>
            <a:r>
              <a:rPr lang="ru-RU" sz="2000" b="1">
                <a:solidFill>
                  <a:srgbClr val="F7FB43"/>
                </a:solidFill>
              </a:rPr>
              <a:t>а позавчера перед паровым котлом, то сегодня</a:t>
            </a:r>
          </a:p>
          <a:p>
            <a:pPr algn="just"/>
            <a:r>
              <a:rPr lang="ru-RU" sz="2000" b="1">
                <a:solidFill>
                  <a:srgbClr val="F7FB43"/>
                </a:solidFill>
              </a:rPr>
              <a:t>Мы управляем реакцией распада атомного ядра,</a:t>
            </a:r>
          </a:p>
          <a:p>
            <a:pPr algn="just"/>
            <a:r>
              <a:rPr lang="ru-RU" sz="2000" b="1">
                <a:solidFill>
                  <a:srgbClr val="F7FB43"/>
                </a:solidFill>
              </a:rPr>
              <a:t> а завтра будем управлять реакцией синтезы ядер</a:t>
            </a:r>
          </a:p>
          <a:p>
            <a:pPr algn="just"/>
            <a:r>
              <a:rPr lang="ru-RU" sz="2000" b="1">
                <a:solidFill>
                  <a:srgbClr val="F7FB43"/>
                </a:solidFill>
              </a:rPr>
              <a:t> – создадим земные солнца»</a:t>
            </a:r>
          </a:p>
          <a:p>
            <a:pPr algn="just"/>
            <a:r>
              <a:rPr lang="ru-RU" sz="2000" b="1">
                <a:solidFill>
                  <a:srgbClr val="F7FB43"/>
                </a:solidFill>
              </a:rPr>
              <a:t>				Д.И. Щербаков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allAtOnce"/>
      <p:bldP spid="307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0" dirty="0" smtClean="0">
                <a:solidFill>
                  <a:srgbClr val="FFFF66"/>
                </a:solidFill>
              </a:rPr>
              <a:t>Получение водорода в лаборатории</a:t>
            </a:r>
            <a:endParaRPr lang="ru-RU" b="0" dirty="0">
              <a:solidFill>
                <a:srgbClr val="FFFF66"/>
              </a:solidFill>
            </a:endParaRPr>
          </a:p>
        </p:txBody>
      </p:sp>
      <p:pic>
        <p:nvPicPr>
          <p:cNvPr id="13315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55875" y="1989138"/>
            <a:ext cx="4257675" cy="2157412"/>
          </a:xfrm>
        </p:spPr>
      </p:pic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1476375" y="4292600"/>
            <a:ext cx="6408738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528"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3200" b="1">
                <a:latin typeface="Arial" charset="0"/>
                <a:cs typeface="Times New Roman" pitchFamily="18" charset="0"/>
              </a:rPr>
              <a:t>Zn + 2HCl → ZnCl</a:t>
            </a:r>
            <a:r>
              <a:rPr lang="ru-RU" sz="3200" b="1" baseline="-30000">
                <a:latin typeface="Arial" charset="0"/>
                <a:cs typeface="Times New Roman" pitchFamily="18" charset="0"/>
              </a:rPr>
              <a:t>2</a:t>
            </a:r>
            <a:r>
              <a:rPr lang="ru-RU" sz="3200" b="1">
                <a:latin typeface="Arial" charset="0"/>
                <a:cs typeface="Times New Roman" pitchFamily="18" charset="0"/>
              </a:rPr>
              <a:t> + H</a:t>
            </a:r>
            <a:r>
              <a:rPr lang="ru-RU" sz="3200" b="1" baseline="-30000">
                <a:latin typeface="Arial" charset="0"/>
                <a:cs typeface="Times New Roman" pitchFamily="18" charset="0"/>
              </a:rPr>
              <a:t>2</a:t>
            </a:r>
            <a:r>
              <a:rPr lang="ru-RU" sz="3200" b="1">
                <a:latin typeface="Arial" charset="0"/>
                <a:cs typeface="Times New Roman" pitchFamily="18" charset="0"/>
              </a:rPr>
              <a:t>↑</a:t>
            </a:r>
          </a:p>
          <a:p>
            <a:pPr algn="ctr">
              <a:tabLst>
                <a:tab pos="457200" algn="l"/>
              </a:tabLst>
            </a:pPr>
            <a:endParaRPr lang="ru-RU" sz="3200">
              <a:latin typeface="Arial" charset="0"/>
            </a:endParaRP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1116013" y="5165725"/>
            <a:ext cx="7777162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b="1">
                <a:latin typeface="Arial" charset="0"/>
                <a:cs typeface="Times New Roman" pitchFamily="18" charset="0"/>
              </a:rPr>
              <a:t>           2</a:t>
            </a:r>
            <a:r>
              <a:rPr lang="en-US" sz="3200" b="1">
                <a:latin typeface="Arial" charset="0"/>
                <a:cs typeface="Times New Roman" pitchFamily="18" charset="0"/>
              </a:rPr>
              <a:t>H</a:t>
            </a:r>
            <a:r>
              <a:rPr lang="ru-RU" sz="3200" b="1" baseline="-30000">
                <a:latin typeface="Arial" charset="0"/>
                <a:cs typeface="Times New Roman" pitchFamily="18" charset="0"/>
              </a:rPr>
              <a:t>2 </a:t>
            </a:r>
            <a:r>
              <a:rPr lang="ru-RU" sz="3200" b="1">
                <a:latin typeface="Arial" charset="0"/>
                <a:cs typeface="Times New Roman" pitchFamily="18" charset="0"/>
              </a:rPr>
              <a:t>+ </a:t>
            </a:r>
            <a:r>
              <a:rPr lang="en-US" sz="3200" b="1">
                <a:latin typeface="Arial" charset="0"/>
                <a:cs typeface="Times New Roman" pitchFamily="18" charset="0"/>
              </a:rPr>
              <a:t>O</a:t>
            </a:r>
            <a:r>
              <a:rPr lang="ru-RU" sz="3200" b="1" baseline="-30000">
                <a:latin typeface="Arial" charset="0"/>
                <a:cs typeface="Times New Roman" pitchFamily="18" charset="0"/>
              </a:rPr>
              <a:t>2</a:t>
            </a:r>
            <a:r>
              <a:rPr lang="ru-RU" sz="3200" b="1">
                <a:latin typeface="Arial" charset="0"/>
                <a:cs typeface="Times New Roman" pitchFamily="18" charset="0"/>
              </a:rPr>
              <a:t> = 2</a:t>
            </a:r>
            <a:r>
              <a:rPr lang="en-US" sz="3200" b="1">
                <a:latin typeface="Arial" charset="0"/>
                <a:cs typeface="Times New Roman" pitchFamily="18" charset="0"/>
              </a:rPr>
              <a:t>H</a:t>
            </a:r>
            <a:r>
              <a:rPr lang="ru-RU" sz="3200" b="1" baseline="-30000">
                <a:latin typeface="Arial" charset="0"/>
                <a:cs typeface="Times New Roman" pitchFamily="18" charset="0"/>
              </a:rPr>
              <a:t>2</a:t>
            </a:r>
            <a:r>
              <a:rPr lang="en-US" sz="3200" b="1">
                <a:latin typeface="Arial" charset="0"/>
                <a:cs typeface="Times New Roman" pitchFamily="18" charset="0"/>
              </a:rPr>
              <a:t>O</a:t>
            </a:r>
            <a:endParaRPr lang="ru-RU" sz="3200" b="1">
              <a:latin typeface="Arial" charset="0"/>
              <a:cs typeface="Times New Roman" pitchFamily="18" charset="0"/>
            </a:endParaRPr>
          </a:p>
          <a:p>
            <a:r>
              <a:rPr lang="ru-RU" sz="3200" b="1">
                <a:latin typeface="Arial" charset="0"/>
                <a:cs typeface="Times New Roman" pitchFamily="18" charset="0"/>
              </a:rPr>
              <a:t> </a:t>
            </a:r>
            <a:r>
              <a:rPr lang="ru-RU" sz="2400" b="1">
                <a:latin typeface="Arial" charset="0"/>
                <a:cs typeface="Times New Roman" pitchFamily="18" charset="0"/>
              </a:rPr>
              <a:t>смесь водорода с кислородом в объемном отношении 2:1 называют «гремучим газом»</a:t>
            </a:r>
            <a:endParaRPr lang="ru-RU" sz="2400"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0" dirty="0" smtClean="0">
                <a:solidFill>
                  <a:srgbClr val="FFFF66"/>
                </a:solidFill>
              </a:rPr>
              <a:t>Физические свойства водорода</a:t>
            </a:r>
            <a:endParaRPr lang="ru-RU" b="0" dirty="0">
              <a:solidFill>
                <a:srgbClr val="FFFF66"/>
              </a:solidFill>
            </a:endParaRP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476375" y="2708275"/>
            <a:ext cx="61737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3600"/>
              <a:t> Бесцветный газ</a:t>
            </a:r>
          </a:p>
          <a:p>
            <a:pPr>
              <a:buFont typeface="Arial" charset="0"/>
              <a:buChar char="•"/>
            </a:pPr>
            <a:r>
              <a:rPr lang="ru-RU" sz="3600"/>
              <a:t> Без запаха</a:t>
            </a:r>
          </a:p>
          <a:p>
            <a:pPr>
              <a:buFont typeface="Arial" charset="0"/>
              <a:buChar char="•"/>
            </a:pPr>
            <a:r>
              <a:rPr lang="ru-RU" sz="3600"/>
              <a:t> Почти нерастворим в воде</a:t>
            </a:r>
          </a:p>
          <a:p>
            <a:pPr>
              <a:buFont typeface="Arial" charset="0"/>
              <a:buChar char="•"/>
            </a:pPr>
            <a:r>
              <a:rPr lang="ru-RU" sz="3600"/>
              <a:t> В 14,5 раз легче воздуха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0" dirty="0" smtClean="0">
                <a:solidFill>
                  <a:srgbClr val="FFFF66"/>
                </a:solidFill>
              </a:rPr>
              <a:t>Промышленные способы получения водорода</a:t>
            </a:r>
            <a:endParaRPr lang="ru-RU" b="0" dirty="0">
              <a:solidFill>
                <a:srgbClr val="FFFF66"/>
              </a:solidFill>
            </a:endParaRP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971550" y="2133600"/>
            <a:ext cx="792162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600" b="1"/>
          </a:p>
          <a:p>
            <a:r>
              <a:rPr lang="ru-RU" sz="3600"/>
              <a:t>Водород получают конверсией водяных паров с углем или метаном</a:t>
            </a:r>
          </a:p>
          <a:p>
            <a:endParaRPr lang="ru-RU" sz="3600"/>
          </a:p>
          <a:p>
            <a:r>
              <a:rPr lang="ru-RU" sz="3600"/>
              <a:t>H</a:t>
            </a:r>
            <a:r>
              <a:rPr lang="ru-RU" sz="3600" baseline="-25000"/>
              <a:t>2</a:t>
            </a:r>
            <a:r>
              <a:rPr lang="ru-RU" sz="3600"/>
              <a:t>O + C ⇄ H</a:t>
            </a:r>
            <a:r>
              <a:rPr lang="ru-RU" sz="3600" baseline="-25000"/>
              <a:t>2</a:t>
            </a:r>
            <a:r>
              <a:rPr lang="ru-RU" sz="3600"/>
              <a:t> + CO </a:t>
            </a:r>
          </a:p>
          <a:p>
            <a:endParaRPr lang="ru-RU" sz="3600"/>
          </a:p>
          <a:p>
            <a:r>
              <a:rPr lang="ru-RU" sz="3600"/>
              <a:t>CH</a:t>
            </a:r>
            <a:r>
              <a:rPr lang="ru-RU" sz="3600" baseline="-25000"/>
              <a:t>4</a:t>
            </a:r>
            <a:r>
              <a:rPr lang="ru-RU" sz="3600"/>
              <a:t> + H</a:t>
            </a:r>
            <a:r>
              <a:rPr lang="ru-RU" sz="3600" baseline="-25000"/>
              <a:t>2</a:t>
            </a:r>
            <a:r>
              <a:rPr lang="ru-RU" sz="3600"/>
              <a:t>O ⇄ CO + 3H</a:t>
            </a:r>
            <a:r>
              <a:rPr lang="ru-RU" sz="3600" baseline="-25000"/>
              <a:t>2</a:t>
            </a:r>
            <a:endParaRPr lang="ru-RU" sz="36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333375"/>
            <a:ext cx="75438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0" dirty="0" smtClean="0">
                <a:solidFill>
                  <a:srgbClr val="FFFF66"/>
                </a:solidFill>
              </a:rPr>
              <a:t>Восстановительные свойства водорода</a:t>
            </a:r>
            <a:endParaRPr lang="ru-RU" b="0" dirty="0">
              <a:solidFill>
                <a:srgbClr val="FFFF66"/>
              </a:solidFill>
            </a:endParaRPr>
          </a:p>
        </p:txBody>
      </p:sp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827088" y="2205038"/>
            <a:ext cx="79930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ru-RU" sz="3600">
                <a:latin typeface="Arial" charset="0"/>
                <a:cs typeface="Times New Roman" pitchFamily="18" charset="0"/>
              </a:rPr>
              <a:t> Горит в кислороде</a:t>
            </a:r>
          </a:p>
          <a:p>
            <a:r>
              <a:rPr lang="ru-RU" sz="3600">
                <a:latin typeface="Arial" charset="0"/>
                <a:cs typeface="Times New Roman" pitchFamily="18" charset="0"/>
              </a:rPr>
              <a:t>   </a:t>
            </a:r>
            <a:r>
              <a:rPr lang="ru-RU" sz="3600" b="1">
                <a:latin typeface="Arial" charset="0"/>
                <a:cs typeface="Times New Roman" pitchFamily="18" charset="0"/>
              </a:rPr>
              <a:t>2</a:t>
            </a:r>
            <a:r>
              <a:rPr lang="en-US" sz="3600" b="1">
                <a:latin typeface="Arial" charset="0"/>
                <a:cs typeface="Times New Roman" pitchFamily="18" charset="0"/>
              </a:rPr>
              <a:t>H</a:t>
            </a:r>
            <a:r>
              <a:rPr lang="ru-RU" sz="3600" b="1" baseline="-30000">
                <a:latin typeface="Arial" charset="0"/>
                <a:cs typeface="Times New Roman" pitchFamily="18" charset="0"/>
              </a:rPr>
              <a:t>2 </a:t>
            </a:r>
            <a:r>
              <a:rPr lang="ru-RU" sz="3600" b="1">
                <a:latin typeface="Arial" charset="0"/>
                <a:cs typeface="Times New Roman" pitchFamily="18" charset="0"/>
              </a:rPr>
              <a:t>+ </a:t>
            </a:r>
            <a:r>
              <a:rPr lang="en-US" sz="3600" b="1">
                <a:latin typeface="Arial" charset="0"/>
                <a:cs typeface="Times New Roman" pitchFamily="18" charset="0"/>
              </a:rPr>
              <a:t>O</a:t>
            </a:r>
            <a:r>
              <a:rPr lang="ru-RU" sz="3600" b="1" baseline="-30000">
                <a:latin typeface="Arial" charset="0"/>
                <a:cs typeface="Times New Roman" pitchFamily="18" charset="0"/>
              </a:rPr>
              <a:t>2</a:t>
            </a:r>
            <a:r>
              <a:rPr lang="ru-RU" sz="3600" b="1">
                <a:latin typeface="Arial" charset="0"/>
                <a:cs typeface="Times New Roman" pitchFamily="18" charset="0"/>
              </a:rPr>
              <a:t> = 2</a:t>
            </a:r>
            <a:r>
              <a:rPr lang="en-US" sz="3600" b="1">
                <a:latin typeface="Arial" charset="0"/>
                <a:cs typeface="Times New Roman" pitchFamily="18" charset="0"/>
              </a:rPr>
              <a:t>H</a:t>
            </a:r>
            <a:r>
              <a:rPr lang="ru-RU" sz="3600" b="1" baseline="-30000">
                <a:latin typeface="Arial" charset="0"/>
                <a:cs typeface="Times New Roman" pitchFamily="18" charset="0"/>
              </a:rPr>
              <a:t>2</a:t>
            </a:r>
            <a:r>
              <a:rPr lang="en-US" sz="3600" b="1">
                <a:latin typeface="Arial" charset="0"/>
                <a:cs typeface="Times New Roman" pitchFamily="18" charset="0"/>
              </a:rPr>
              <a:t>O</a:t>
            </a:r>
            <a:endParaRPr lang="ru-RU" sz="360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3600">
                <a:latin typeface="Arial" charset="0"/>
                <a:cs typeface="Times New Roman" pitchFamily="18" charset="0"/>
              </a:rPr>
              <a:t> Реагирует с другими неметаллами</a:t>
            </a:r>
            <a:r>
              <a:rPr lang="ru-RU" sz="3600" b="1">
                <a:latin typeface="Arial" charset="0"/>
                <a:cs typeface="Times New Roman" pitchFamily="18" charset="0"/>
              </a:rPr>
              <a:t>  </a:t>
            </a:r>
          </a:p>
          <a:p>
            <a:pPr eaLnBrk="0" hangingPunct="0"/>
            <a:r>
              <a:rPr lang="ru-RU" sz="3600" b="1">
                <a:latin typeface="Arial" charset="0"/>
                <a:cs typeface="Times New Roman" pitchFamily="18" charset="0"/>
              </a:rPr>
              <a:t>   </a:t>
            </a:r>
            <a:r>
              <a:rPr lang="en-US" sz="3600" b="1">
                <a:latin typeface="Arial" charset="0"/>
                <a:cs typeface="Times New Roman" pitchFamily="18" charset="0"/>
              </a:rPr>
              <a:t>N</a:t>
            </a:r>
            <a:r>
              <a:rPr lang="ru-RU" sz="3600" b="1" baseline="-30000">
                <a:latin typeface="Arial" charset="0"/>
                <a:cs typeface="Times New Roman" pitchFamily="18" charset="0"/>
              </a:rPr>
              <a:t>2</a:t>
            </a:r>
            <a:r>
              <a:rPr lang="ru-RU" sz="3600" b="1">
                <a:latin typeface="Arial" charset="0"/>
                <a:cs typeface="Times New Roman" pitchFamily="18" charset="0"/>
              </a:rPr>
              <a:t> +3</a:t>
            </a:r>
            <a:r>
              <a:rPr lang="en-US" sz="3600" b="1">
                <a:latin typeface="Arial" charset="0"/>
                <a:cs typeface="Times New Roman" pitchFamily="18" charset="0"/>
              </a:rPr>
              <a:t>H</a:t>
            </a:r>
            <a:r>
              <a:rPr lang="ru-RU" sz="3600" b="1" baseline="-30000">
                <a:latin typeface="Arial" charset="0"/>
                <a:cs typeface="Times New Roman" pitchFamily="18" charset="0"/>
              </a:rPr>
              <a:t>2</a:t>
            </a:r>
            <a:r>
              <a:rPr lang="ru-RU" sz="3600" b="1">
                <a:latin typeface="Arial" charset="0"/>
                <a:cs typeface="Times New Roman" pitchFamily="18" charset="0"/>
              </a:rPr>
              <a:t> ↔2</a:t>
            </a:r>
            <a:r>
              <a:rPr lang="en-US" sz="3600" b="1">
                <a:latin typeface="Arial" charset="0"/>
                <a:cs typeface="Times New Roman" pitchFamily="18" charset="0"/>
              </a:rPr>
              <a:t>NH</a:t>
            </a:r>
            <a:r>
              <a:rPr lang="ru-RU" sz="3600" b="1" baseline="-30000">
                <a:latin typeface="Arial" charset="0"/>
                <a:cs typeface="Times New Roman" pitchFamily="18" charset="0"/>
              </a:rPr>
              <a:t>3</a:t>
            </a:r>
            <a:endParaRPr lang="ru-RU" sz="360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3600">
                <a:latin typeface="Arial" charset="0"/>
                <a:cs typeface="Times New Roman" pitchFamily="18" charset="0"/>
              </a:rPr>
              <a:t> Реагирует с оксидами металлов                             </a:t>
            </a:r>
            <a:r>
              <a:rPr lang="ru-RU" sz="3600" b="1">
                <a:latin typeface="Arial" charset="0"/>
                <a:cs typeface="Times New Roman" pitchFamily="18" charset="0"/>
              </a:rPr>
              <a:t>С</a:t>
            </a:r>
            <a:r>
              <a:rPr lang="en-US" sz="3600" b="1">
                <a:latin typeface="Arial" charset="0"/>
                <a:cs typeface="Times New Roman" pitchFamily="18" charset="0"/>
              </a:rPr>
              <a:t>uO</a:t>
            </a:r>
            <a:r>
              <a:rPr lang="en-US" sz="3600">
                <a:latin typeface="Arial" charset="0"/>
                <a:cs typeface="Times New Roman" pitchFamily="18" charset="0"/>
              </a:rPr>
              <a:t> </a:t>
            </a:r>
            <a:r>
              <a:rPr lang="ru-RU" sz="3600">
                <a:latin typeface="Arial" charset="0"/>
                <a:cs typeface="Times New Roman" pitchFamily="18" charset="0"/>
              </a:rPr>
              <a:t>+ </a:t>
            </a:r>
            <a:r>
              <a:rPr lang="en-US" sz="3600" b="1">
                <a:latin typeface="Arial" charset="0"/>
                <a:cs typeface="Times New Roman" pitchFamily="18" charset="0"/>
              </a:rPr>
              <a:t>H</a:t>
            </a:r>
            <a:r>
              <a:rPr lang="ru-RU" sz="3600" b="1" baseline="-30000">
                <a:latin typeface="Arial" charset="0"/>
                <a:cs typeface="Times New Roman" pitchFamily="18" charset="0"/>
              </a:rPr>
              <a:t>2 </a:t>
            </a:r>
            <a:r>
              <a:rPr lang="ru-RU" sz="3600" b="1">
                <a:latin typeface="Arial" charset="0"/>
                <a:cs typeface="Times New Roman" pitchFamily="18" charset="0"/>
              </a:rPr>
              <a:t>= </a:t>
            </a:r>
            <a:r>
              <a:rPr lang="en-US" sz="3600" b="1">
                <a:latin typeface="Arial" charset="0"/>
                <a:cs typeface="Times New Roman" pitchFamily="18" charset="0"/>
              </a:rPr>
              <a:t>Cu</a:t>
            </a:r>
            <a:r>
              <a:rPr lang="ru-RU" sz="3600" b="1">
                <a:latin typeface="Arial" charset="0"/>
                <a:cs typeface="Times New Roman" pitchFamily="18" charset="0"/>
              </a:rPr>
              <a:t> + </a:t>
            </a:r>
            <a:r>
              <a:rPr lang="en-US" sz="3600" b="1">
                <a:latin typeface="Arial" charset="0"/>
                <a:cs typeface="Times New Roman" pitchFamily="18" charset="0"/>
              </a:rPr>
              <a:t>H</a:t>
            </a:r>
            <a:r>
              <a:rPr lang="ru-RU" sz="3600" b="1" baseline="-30000">
                <a:latin typeface="Arial" charset="0"/>
                <a:cs typeface="Times New Roman" pitchFamily="18" charset="0"/>
              </a:rPr>
              <a:t>2</a:t>
            </a:r>
            <a:r>
              <a:rPr lang="en-US" sz="3600" b="1">
                <a:latin typeface="Arial" charset="0"/>
                <a:cs typeface="Times New Roman" pitchFamily="18" charset="0"/>
              </a:rPr>
              <a:t>O</a:t>
            </a:r>
            <a:endParaRPr lang="en-US" sz="3600"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260350"/>
            <a:ext cx="75438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0" dirty="0" smtClean="0">
                <a:solidFill>
                  <a:srgbClr val="FFFF66"/>
                </a:solidFill>
              </a:rPr>
              <a:t>Взаимодействие водорода с оксидом меди (</a:t>
            </a:r>
            <a:r>
              <a:rPr lang="de-DE" sz="3600" b="0" dirty="0" smtClean="0">
                <a:solidFill>
                  <a:srgbClr val="FFFF66"/>
                </a:solidFill>
              </a:rPr>
              <a:t>II</a:t>
            </a:r>
            <a:r>
              <a:rPr lang="ru-RU" sz="3600" b="0" dirty="0" smtClean="0">
                <a:solidFill>
                  <a:srgbClr val="FFFF66"/>
                </a:solidFill>
              </a:rPr>
              <a:t>)</a:t>
            </a:r>
            <a:endParaRPr lang="ru-RU" sz="3600" b="0" dirty="0">
              <a:solidFill>
                <a:srgbClr val="FFFF66"/>
              </a:solidFill>
            </a:endParaRPr>
          </a:p>
        </p:txBody>
      </p:sp>
      <p:pic>
        <p:nvPicPr>
          <p:cNvPr id="3" name="019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628775"/>
            <a:ext cx="8112125" cy="493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0" dirty="0" smtClean="0">
                <a:solidFill>
                  <a:srgbClr val="FFFF66"/>
                </a:solidFill>
              </a:rPr>
              <a:t>Окислительные свойства водорода</a:t>
            </a:r>
            <a:endParaRPr lang="ru-RU" b="0" dirty="0">
              <a:solidFill>
                <a:srgbClr val="FFFF66"/>
              </a:solidFill>
            </a:endParaRP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1116013" y="2276475"/>
            <a:ext cx="70199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>
                <a:latin typeface="Arial" charset="0"/>
                <a:cs typeface="Times New Roman" pitchFamily="18" charset="0"/>
              </a:rPr>
              <a:t>Реагируют со щелочными и щелочноземельными металлами с образованием гидридов </a:t>
            </a:r>
            <a:endParaRPr lang="ru-RU" sz="3600">
              <a:latin typeface="Arial" charset="0"/>
            </a:endParaRPr>
          </a:p>
          <a:p>
            <a:pPr eaLnBrk="0" hangingPunct="0"/>
            <a:r>
              <a:rPr lang="de-DE" sz="3600" b="1">
                <a:latin typeface="Arial" charset="0"/>
                <a:cs typeface="Times New Roman" pitchFamily="18" charset="0"/>
              </a:rPr>
              <a:t>     2Na + H</a:t>
            </a:r>
            <a:r>
              <a:rPr lang="de-DE" sz="3600" b="1" baseline="-30000">
                <a:latin typeface="Arial" charset="0"/>
                <a:cs typeface="Times New Roman" pitchFamily="18" charset="0"/>
              </a:rPr>
              <a:t>2 </a:t>
            </a:r>
            <a:r>
              <a:rPr lang="de-DE" sz="3600" b="1">
                <a:latin typeface="Arial" charset="0"/>
                <a:cs typeface="Times New Roman" pitchFamily="18" charset="0"/>
              </a:rPr>
              <a:t>= 2NaH</a:t>
            </a:r>
            <a:endParaRPr lang="ru-RU" sz="3600">
              <a:latin typeface="Arial" charset="0"/>
            </a:endParaRPr>
          </a:p>
          <a:p>
            <a:pPr eaLnBrk="0" hangingPunct="0"/>
            <a:r>
              <a:rPr lang="de-DE" sz="3600" b="1">
                <a:latin typeface="Arial" charset="0"/>
                <a:cs typeface="Times New Roman" pitchFamily="18" charset="0"/>
              </a:rPr>
              <a:t>     </a:t>
            </a:r>
            <a:r>
              <a:rPr lang="ru-RU" sz="3600" b="1">
                <a:latin typeface="Arial" charset="0"/>
                <a:cs typeface="Times New Roman" pitchFamily="18" charset="0"/>
              </a:rPr>
              <a:t>Са</a:t>
            </a:r>
            <a:r>
              <a:rPr lang="de-DE" sz="3600" b="1">
                <a:latin typeface="Arial" charset="0"/>
                <a:cs typeface="Times New Roman" pitchFamily="18" charset="0"/>
              </a:rPr>
              <a:t> + H</a:t>
            </a:r>
            <a:r>
              <a:rPr lang="de-DE" sz="3600" b="1" baseline="-30000">
                <a:latin typeface="Arial" charset="0"/>
                <a:cs typeface="Times New Roman" pitchFamily="18" charset="0"/>
              </a:rPr>
              <a:t>2 </a:t>
            </a:r>
            <a:r>
              <a:rPr lang="de-DE" sz="3600" b="1">
                <a:latin typeface="Arial" charset="0"/>
                <a:cs typeface="Times New Roman" pitchFamily="18" charset="0"/>
              </a:rPr>
              <a:t>= </a:t>
            </a:r>
            <a:r>
              <a:rPr lang="ru-RU" sz="3600" b="1">
                <a:latin typeface="Arial" charset="0"/>
                <a:cs typeface="Times New Roman" pitchFamily="18" charset="0"/>
              </a:rPr>
              <a:t>Са</a:t>
            </a:r>
            <a:r>
              <a:rPr lang="de-DE" sz="3600" b="1">
                <a:latin typeface="Arial" charset="0"/>
                <a:cs typeface="Times New Roman" pitchFamily="18" charset="0"/>
              </a:rPr>
              <a:t>H</a:t>
            </a:r>
            <a:r>
              <a:rPr lang="de-DE" sz="3600" b="1" baseline="-30000">
                <a:latin typeface="Arial" charset="0"/>
                <a:cs typeface="Times New Roman" pitchFamily="18" charset="0"/>
              </a:rPr>
              <a:t>2</a:t>
            </a:r>
            <a:endParaRPr lang="de-DE" sz="3600"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0" dirty="0" smtClean="0">
                <a:solidFill>
                  <a:srgbClr val="FFFF66"/>
                </a:solidFill>
              </a:rPr>
              <a:t>Применение водорода</a:t>
            </a:r>
            <a:endParaRPr lang="ru-RU" b="0" dirty="0">
              <a:solidFill>
                <a:srgbClr val="FFFF66"/>
              </a:solidFill>
            </a:endParaRPr>
          </a:p>
        </p:txBody>
      </p:sp>
      <p:pic>
        <p:nvPicPr>
          <p:cNvPr id="3" name="Содержимое 3" descr="1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700213"/>
            <a:ext cx="7572375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b="0" dirty="0" smtClean="0">
                <a:solidFill>
                  <a:srgbClr val="FFFF66"/>
                </a:solidFill>
              </a:rPr>
              <a:t>Применение водорода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32363" y="1557338"/>
            <a:ext cx="3743325" cy="7191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Применение</a:t>
            </a:r>
            <a:endParaRPr lang="ru-RU" sz="28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00113" y="1557338"/>
            <a:ext cx="3887787" cy="7191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Свойства водорода</a:t>
            </a:r>
            <a:endParaRPr lang="ru-RU" sz="24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00113" y="2420938"/>
            <a:ext cx="3887787" cy="7207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Горит с выделением большого количества теплоты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00113" y="3357563"/>
            <a:ext cx="3887787" cy="7191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Реагирует с неметаллами</a:t>
            </a:r>
            <a:endParaRPr lang="ru-RU" sz="2000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0113" y="4292600"/>
            <a:ext cx="3887787" cy="7207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Реагирует с оксидами металлов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00113" y="5229225"/>
            <a:ext cx="3887787" cy="7207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Легкий газ (из истории)</a:t>
            </a:r>
            <a:endParaRPr lang="ru-RU" sz="2000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932363" y="2420938"/>
            <a:ext cx="3743325" cy="7207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качестве топлива</a:t>
            </a:r>
            <a:endParaRPr lang="ru-RU" sz="2000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932363" y="3357563"/>
            <a:ext cx="3743325" cy="7191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Производство важных веществ: аммиака, хлороводорода и др.</a:t>
            </a:r>
            <a:endParaRPr lang="ru-RU" sz="2000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32363" y="4292600"/>
            <a:ext cx="3743325" cy="7207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Применение в металлургии</a:t>
            </a:r>
            <a:endParaRPr lang="ru-RU" sz="2000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932363" y="5229225"/>
            <a:ext cx="3743325" cy="7207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5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5400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0"/>
            <a:ext cx="75438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0" dirty="0" smtClean="0">
                <a:solidFill>
                  <a:srgbClr val="FFFF66"/>
                </a:solidFill>
              </a:rPr>
              <a:t>Применение</a:t>
            </a:r>
            <a:endParaRPr lang="ru-RU" b="0" dirty="0">
              <a:solidFill>
                <a:srgbClr val="FFFF66"/>
              </a:solidFill>
            </a:endParaRP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11638" y="1628775"/>
            <a:ext cx="4932362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dirty="0"/>
              <a:t>Наработав в достаточном количестве этот легкий газ, люди сначала приспособили его для воздушных полетов. В этом качестве первый элемент Таблицы Менделеева применяли вплоть до 1937 года, когда в воздухе сгорел крупнейший в мире, в два футбольных поля размером, заполненный водородом немецкий дирижабль «Гинденбург». Катастрофа унесла жизни 36 человек, и на таком использовании водорода был поставлен крест. С тех пор аэростаты заправляют исключительно гелием. Гелий — газ, увы, более плотный, но зато негорючий. . </a:t>
            </a:r>
          </a:p>
        </p:txBody>
      </p:sp>
      <p:pic>
        <p:nvPicPr>
          <p:cNvPr id="20484" name="Picture 6" descr="153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628775"/>
            <a:ext cx="4062412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19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0" dirty="0">
                <a:solidFill>
                  <a:srgbClr val="FFFF66"/>
                </a:solidFill>
              </a:rPr>
              <a:t>Водородная </a:t>
            </a:r>
            <a:r>
              <a:rPr lang="ru-RU" b="0" dirty="0" smtClean="0">
                <a:solidFill>
                  <a:srgbClr val="FFFF66"/>
                </a:solidFill>
              </a:rPr>
              <a:t>энергетика:</a:t>
            </a:r>
            <a:br>
              <a:rPr lang="ru-RU" b="0" dirty="0" smtClean="0">
                <a:solidFill>
                  <a:srgbClr val="FFFF66"/>
                </a:solidFill>
              </a:rPr>
            </a:br>
            <a:r>
              <a:rPr lang="ru-RU" b="0" dirty="0" smtClean="0">
                <a:solidFill>
                  <a:srgbClr val="FFFF66"/>
                </a:solidFill>
              </a:rPr>
              <a:t>миф или реальность?</a:t>
            </a:r>
            <a:endParaRPr lang="ru-RU" b="0" dirty="0">
              <a:solidFill>
                <a:srgbClr val="FFFF66"/>
              </a:solidFill>
            </a:endParaRP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5364163" y="2276475"/>
            <a:ext cx="36004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 недалёком будущем основным источником получения энергии станет реакция горения водорода, и водородная энергетика вытеснит традиционные источники получения энергии (уголь, нефть и др.). При этом предполагается, что для получения водорода в больших масштабах можно будет использовать электролиз воды. </a:t>
            </a:r>
          </a:p>
        </p:txBody>
      </p:sp>
      <p:pic>
        <p:nvPicPr>
          <p:cNvPr id="22532" name="Picture 5" descr="Спортивный концепт BMW H2R, оборудованный водородным двигателем от BMW 760i, на выставке в Южной Корее в 2005 году 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250" y="2060575"/>
            <a:ext cx="2381250" cy="1676400"/>
          </a:xfrm>
        </p:spPr>
      </p:pic>
      <p:sp>
        <p:nvSpPr>
          <p:cNvPr id="21509" name="Прямоугольник 8"/>
          <p:cNvSpPr>
            <a:spLocks noChangeArrowheads="1"/>
          </p:cNvSpPr>
          <p:nvPr/>
        </p:nvSpPr>
        <p:spPr bwMode="auto">
          <a:xfrm>
            <a:off x="755650" y="3860800"/>
            <a:ext cx="4321175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 1979 году компания BMW выпустила первый автомобиль, вполне успешно ездивший на водороде, при этом не взрывавшийся и выпускавший из выхлопной трубы водяной пар. В эпоху усиливающейся борьбы с вредными выхлопами машина была воспринята как вызов автомобильному рынку.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258888" y="188913"/>
            <a:ext cx="7345362" cy="7191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66"/>
                </a:solidFill>
              </a:rPr>
              <a:t>Цель проекта: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Знакомство с водородом как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элементом и веществом</a:t>
            </a:r>
            <a:endParaRPr lang="ru-RU" dirty="0"/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331913" y="2420938"/>
            <a:ext cx="705961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>
                <a:solidFill>
                  <a:srgbClr val="FFFF66"/>
                </a:solidFill>
              </a:rPr>
              <a:t>Рассматриваемые вопросы:</a:t>
            </a:r>
          </a:p>
          <a:p>
            <a:endParaRPr lang="ru-RU" sz="3200" i="1"/>
          </a:p>
          <a:p>
            <a:pPr>
              <a:buFont typeface="Arial" charset="0"/>
              <a:buChar char="•"/>
            </a:pPr>
            <a:r>
              <a:rPr lang="ru-RU" sz="3200" i="1"/>
              <a:t>История открытия элемента</a:t>
            </a:r>
          </a:p>
          <a:p>
            <a:pPr>
              <a:buFont typeface="Arial" charset="0"/>
              <a:buChar char="•"/>
            </a:pPr>
            <a:r>
              <a:rPr lang="ru-RU" sz="3200" i="1"/>
              <a:t>Строение атома и молекулы</a:t>
            </a:r>
          </a:p>
          <a:p>
            <a:pPr>
              <a:buFont typeface="Arial" charset="0"/>
              <a:buChar char="•"/>
            </a:pPr>
            <a:r>
              <a:rPr lang="ru-RU" sz="3200" i="1"/>
              <a:t>Получение</a:t>
            </a:r>
          </a:p>
          <a:p>
            <a:pPr>
              <a:buFont typeface="Arial" charset="0"/>
              <a:buChar char="•"/>
            </a:pPr>
            <a:r>
              <a:rPr lang="ru-RU" sz="3200" i="1"/>
              <a:t>Физические и химические свойства</a:t>
            </a:r>
          </a:p>
          <a:p>
            <a:pPr>
              <a:buFont typeface="Arial" charset="0"/>
              <a:buChar char="•"/>
            </a:pPr>
            <a:r>
              <a:rPr lang="ru-RU" sz="3200" i="1"/>
              <a:t>Применение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0" dirty="0" smtClean="0">
                <a:solidFill>
                  <a:srgbClr val="FFFF66"/>
                </a:solidFill>
              </a:rPr>
              <a:t>Контрольные вопросы:</a:t>
            </a:r>
            <a:endParaRPr lang="ru-RU" b="0" dirty="0">
              <a:solidFill>
                <a:srgbClr val="FFFF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981200"/>
            <a:ext cx="8820150" cy="41148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/>
              <a:t>Какой элемент характеризуется наибольшей распространенностью во Вселенной?</a:t>
            </a:r>
          </a:p>
          <a:p>
            <a:pPr eaLnBrk="1" hangingPunct="1">
              <a:defRPr/>
            </a:pPr>
            <a:r>
              <a:rPr lang="ru-RU" sz="2400" dirty="0"/>
              <a:t>Кто  впервые выделил  водород в чистом  виде?</a:t>
            </a:r>
          </a:p>
          <a:p>
            <a:pPr eaLnBrk="1" hangingPunct="1">
              <a:defRPr/>
            </a:pPr>
            <a:r>
              <a:rPr lang="ru-RU" sz="2400" dirty="0"/>
              <a:t>Охарактеризуйте химические свойства водорода.</a:t>
            </a:r>
          </a:p>
          <a:p>
            <a:pPr eaLnBrk="1" hangingPunct="1">
              <a:defRPr/>
            </a:pPr>
            <a:r>
              <a:rPr lang="ru-RU" sz="2400" dirty="0"/>
              <a:t>Что называют гремучим газом?</a:t>
            </a:r>
          </a:p>
          <a:p>
            <a:pPr eaLnBrk="1" hangingPunct="1">
              <a:defRPr/>
            </a:pPr>
            <a:r>
              <a:rPr lang="ru-RU" sz="2400" dirty="0"/>
              <a:t>Какие соединения  водород образует с активными металлами</a:t>
            </a:r>
            <a:r>
              <a:rPr lang="ru-RU" sz="2400" dirty="0" smtClean="0"/>
              <a:t>?</a:t>
            </a:r>
          </a:p>
          <a:p>
            <a:pPr eaLnBrk="1" hangingPunct="1">
              <a:defRPr/>
            </a:pPr>
            <a:r>
              <a:rPr lang="ru-RU" sz="2400" dirty="0" smtClean="0"/>
              <a:t>Оксиды каких элементов восстанавливаются водородом?  </a:t>
            </a:r>
            <a:endParaRPr lang="ru-RU" sz="2400" dirty="0"/>
          </a:p>
          <a:p>
            <a:pPr eaLnBrk="1" hangingPunct="1">
              <a:defRPr/>
            </a:pPr>
            <a:r>
              <a:rPr lang="ru-RU" sz="2400" dirty="0"/>
              <a:t>Каковы способы получения водорода в </a:t>
            </a:r>
            <a:r>
              <a:rPr lang="ru-RU" sz="2400" dirty="0" smtClean="0"/>
              <a:t>промышленности</a:t>
            </a:r>
            <a:r>
              <a:rPr lang="ru-RU" sz="2400" dirty="0"/>
              <a:t>?</a:t>
            </a:r>
          </a:p>
          <a:p>
            <a:pPr eaLnBrk="1" hangingPunct="1">
              <a:defRPr/>
            </a:pPr>
            <a:r>
              <a:rPr lang="ru-RU" sz="2400" dirty="0"/>
              <a:t>Как получают водород в лаборатории?</a:t>
            </a:r>
          </a:p>
          <a:p>
            <a:pPr eaLnBrk="1" hangingPunct="1">
              <a:defRPr/>
            </a:pPr>
            <a:r>
              <a:rPr lang="ru-RU" sz="2400" dirty="0"/>
              <a:t>Перечислите основные области применения водорода.</a:t>
            </a:r>
          </a:p>
          <a:p>
            <a:pPr eaLnBrk="1" hangingPunct="1">
              <a:defRPr/>
            </a:pP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5616" y="332656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b="0" dirty="0" smtClean="0">
                <a:solidFill>
                  <a:srgbClr val="FFFF66"/>
                </a:solidFill>
              </a:rPr>
              <a:t>Что мы узнали о водороде?</a:t>
            </a:r>
            <a:endParaRPr lang="ru-RU" b="0" dirty="0">
              <a:solidFill>
                <a:srgbClr val="FFFF66"/>
              </a:solidFill>
            </a:endParaRP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3469838">
            <a:off x="3129357" y="3945329"/>
            <a:ext cx="2291946" cy="1940697"/>
          </a:xfrm>
          <a:prstGeom prst="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4560751">
            <a:off x="5181040" y="2830708"/>
            <a:ext cx="2266449" cy="1940697"/>
          </a:xfrm>
          <a:prstGeom prst="triangl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7256110">
            <a:off x="3098377" y="2802129"/>
            <a:ext cx="2213304" cy="1940697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18181433">
            <a:off x="5188301" y="3986149"/>
            <a:ext cx="2172423" cy="1940697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10800000">
            <a:off x="4139952" y="2204864"/>
            <a:ext cx="2257287" cy="194069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lIns="108000" tIns="144000" rIns="72000" bIns="0" rtlCol="0" anchor="t" anchorCtr="0">
            <a:noAutofit/>
            <a:flatTx/>
          </a:bodyPr>
          <a:lstStyle/>
          <a:p>
            <a:pPr algn="ctr"/>
            <a:endParaRPr lang="ru-RU" dirty="0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4211960" y="4437112"/>
            <a:ext cx="2088232" cy="1940697"/>
          </a:xfrm>
          <a:prstGeom prst="triangle">
            <a:avLst/>
          </a:prstGeom>
          <a:solidFill>
            <a:schemeClr val="bg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940152" y="3212976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Положение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в ПС и строение атома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3848" y="321297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История открытия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99992" y="220486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Нахождение в природе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99992" y="5373216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Физические, химические </a:t>
            </a:r>
            <a:r>
              <a:rPr lang="ru-RU" dirty="0" smtClean="0"/>
              <a:t>свойства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203848" y="4797152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Применение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6136" y="4581128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Строение молекулы и получение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/>
      <p:bldP spid="21" grpId="0"/>
      <p:bldP spid="23" grpId="0"/>
      <p:bldP spid="24" grpId="0"/>
      <p:bldP spid="25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b="0" dirty="0" smtClean="0">
                <a:solidFill>
                  <a:srgbClr val="FFFF66"/>
                </a:solidFill>
              </a:rPr>
              <a:t>Домашнее задание</a:t>
            </a:r>
            <a:endParaRPr lang="ru-RU" b="0" dirty="0">
              <a:solidFill>
                <a:srgbClr val="FFFF66"/>
              </a:solidFill>
            </a:endParaRPr>
          </a:p>
        </p:txBody>
      </p:sp>
      <p:sp>
        <p:nvSpPr>
          <p:cNvPr id="24579" name="TextBox 5"/>
          <p:cNvSpPr txBox="1">
            <a:spLocks noChangeArrowheads="1"/>
          </p:cNvSpPr>
          <p:nvPr/>
        </p:nvSpPr>
        <p:spPr bwMode="auto">
          <a:xfrm>
            <a:off x="1042988" y="1916113"/>
            <a:ext cx="712946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§17 выучить</a:t>
            </a:r>
          </a:p>
          <a:p>
            <a:r>
              <a:rPr lang="ru-RU" sz="3200"/>
              <a:t>Письменно упражнения № 3-5</a:t>
            </a:r>
          </a:p>
          <a:p>
            <a:r>
              <a:rPr lang="ru-RU" sz="3200"/>
              <a:t>Используя дополнительную литературу, найти как можно больше химических реакций промышленного и лабораторного способов получения водорода.</a:t>
            </a:r>
          </a:p>
          <a:p>
            <a:r>
              <a:rPr lang="ru-RU" sz="3200"/>
              <a:t>Повторить тему «Изотопы»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116013" y="404813"/>
            <a:ext cx="7086600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b="0" dirty="0" smtClean="0">
                <a:solidFill>
                  <a:srgbClr val="FFFF66"/>
                </a:solidFill>
              </a:rPr>
              <a:t>Рабочие группы:</a:t>
            </a:r>
            <a:endParaRPr lang="ru-RU" b="0" dirty="0">
              <a:solidFill>
                <a:srgbClr val="FFFF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116013" y="21336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1 группа – «Теоретики»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2 группа – «Исследователи»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3 группа – «Практики»</a:t>
            </a:r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5124" name="Рисунок 3" descr="172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1455738"/>
            <a:ext cx="1295400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Рисунок 4" descr="chemLab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3125788"/>
            <a:ext cx="1439863" cy="125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Рисунок 5" descr="zavod_asfal_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581525"/>
            <a:ext cx="19304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0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b="0" dirty="0">
                <a:solidFill>
                  <a:srgbClr val="FFFF66"/>
                </a:solidFill>
              </a:rPr>
              <a:t>История открытия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37038" y="1600200"/>
            <a:ext cx="4906962" cy="4637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/>
              <a:t>Впервые этот газ в чистом виде выделил 240 лет назад английский химик Генри Кавендиш. Свойства полученного им газа были настолько удивительны, что ученый принял его за легендарный «флогистон», «теплород» — вещество, по канонам науки того времени определявшее температуру тел. Он прекрасно горел (а огонь считался почти чистым флогистоном), был необычайно легок, в 15 раз легче воздуха, хорошо впитывался </a:t>
            </a:r>
            <a:r>
              <a:rPr lang="ru-RU" sz="2400" dirty="0" smtClean="0"/>
              <a:t>металлами. </a:t>
            </a:r>
            <a:endParaRPr lang="ru-RU" sz="2400" dirty="0"/>
          </a:p>
        </p:txBody>
      </p:sp>
      <p:pic>
        <p:nvPicPr>
          <p:cNvPr id="6148" name="Picture 4" descr="cavendis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916113"/>
            <a:ext cx="2990850" cy="403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2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5508625" y="620713"/>
            <a:ext cx="3095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84663" y="1916113"/>
            <a:ext cx="4679950" cy="4641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/>
              <a:t>Другой великий химик, француз Антуан-Лоран Лавуазье, уже в 1787 году доказал, что полученное Кавендишем вещество — вполне обычный, хотя и очень интересный химический элемент. Свое название он получил оттого, что при горении давал не дым, сажу и копоть, а воду. </a:t>
            </a:r>
          </a:p>
        </p:txBody>
      </p:sp>
      <p:pic>
        <p:nvPicPr>
          <p:cNvPr id="8196" name="Picture 16" descr="lavousir-lab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2492375"/>
            <a:ext cx="3024187" cy="3806825"/>
          </a:xfrm>
        </p:spPr>
      </p:pic>
      <p:sp>
        <p:nvSpPr>
          <p:cNvPr id="7173" name="Прямоугольник 7"/>
          <p:cNvSpPr>
            <a:spLocks noChangeArrowheads="1"/>
          </p:cNvSpPr>
          <p:nvPr/>
        </p:nvSpPr>
        <p:spPr bwMode="auto">
          <a:xfrm>
            <a:off x="1547813" y="620713"/>
            <a:ext cx="61198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FF66"/>
                </a:solidFill>
              </a:rPr>
              <a:t>История открытия</a:t>
            </a:r>
            <a:endParaRPr lang="ru-RU" sz="4400" b="1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 build="p"/>
      <p:bldP spid="71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0" dirty="0">
                <a:solidFill>
                  <a:srgbClr val="FFFF66"/>
                </a:solidFill>
              </a:rPr>
              <a:t>Водород в природе</a:t>
            </a:r>
            <a:r>
              <a:rPr lang="ru-RU" dirty="0">
                <a:solidFill>
                  <a:srgbClr val="FFFF66"/>
                </a:solidFill>
              </a:rPr>
              <a:t>: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78363" y="1981200"/>
            <a:ext cx="4465637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/>
              <a:t>Водород широко распространен в природе — содержится в воде, во всех органических соединениях, в свободном виде — в некоторых природных газах. Содержание его в земной коре достигает 0,15% ее массы (с учетом гидросферы — 1%). Водород составляет половину массы Солнца.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dirty="0"/>
          </a:p>
        </p:txBody>
      </p:sp>
      <p:pic>
        <p:nvPicPr>
          <p:cNvPr id="8196" name="Picture 5" descr="5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2205038"/>
            <a:ext cx="3455988" cy="390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68" decel="100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68" decel="100000"/>
                                        <p:tgtEl>
                                          <p:spTgt spid="174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68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68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0" grpId="1"/>
      <p:bldP spid="174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dirty="0">
                <a:solidFill>
                  <a:srgbClr val="FFFF66"/>
                </a:solidFill>
              </a:rPr>
              <a:t>Водород самый распространенный элемент во вселенной</a:t>
            </a:r>
          </a:p>
        </p:txBody>
      </p:sp>
      <p:pic>
        <p:nvPicPr>
          <p:cNvPr id="10243" name="Picture 11" descr="m10_crednerkohle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2988" y="1989138"/>
            <a:ext cx="7740650" cy="4548187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1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0" dirty="0">
                <a:solidFill>
                  <a:srgbClr val="FFFF66"/>
                </a:solidFill>
              </a:rPr>
              <a:t>Общая характеристика: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4663" y="1989138"/>
            <a:ext cx="4608512" cy="4319587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Порядковый номер 1</a:t>
            </a:r>
          </a:p>
          <a:p>
            <a:pPr eaLnBrk="1" hangingPunct="1">
              <a:defRPr/>
            </a:pPr>
            <a:r>
              <a:rPr lang="ru-RU" sz="2000" dirty="0" smtClean="0"/>
              <a:t>1 малый период</a:t>
            </a:r>
          </a:p>
          <a:p>
            <a:pPr eaLnBrk="1" hangingPunct="1">
              <a:defRPr/>
            </a:pPr>
            <a:r>
              <a:rPr lang="de-DE" sz="2000" dirty="0" smtClean="0"/>
              <a:t>I</a:t>
            </a:r>
            <a:r>
              <a:rPr lang="ru-RU" sz="2000" dirty="0" smtClean="0"/>
              <a:t> группа главная подгруппа</a:t>
            </a:r>
            <a:endParaRPr lang="de-DE" sz="2000" dirty="0" smtClean="0"/>
          </a:p>
          <a:p>
            <a:pPr eaLnBrk="1" hangingPunct="1">
              <a:defRPr/>
            </a:pPr>
            <a:r>
              <a:rPr lang="de-DE" sz="2000" dirty="0" smtClean="0"/>
              <a:t>Ar</a:t>
            </a:r>
            <a:r>
              <a:rPr lang="ru-RU" sz="2000" dirty="0" smtClean="0"/>
              <a:t>=1</a:t>
            </a:r>
          </a:p>
          <a:p>
            <a:pPr eaLnBrk="1" hangingPunct="1">
              <a:defRPr/>
            </a:pPr>
            <a:r>
              <a:rPr lang="ru-RU" sz="2000" dirty="0" smtClean="0"/>
              <a:t> </a:t>
            </a:r>
            <a:r>
              <a:rPr lang="ru-RU" sz="2000" dirty="0"/>
              <a:t>Электронная </a:t>
            </a:r>
            <a:r>
              <a:rPr lang="ru-RU" sz="2000" dirty="0" smtClean="0"/>
              <a:t>конфигурация</a:t>
            </a:r>
            <a:r>
              <a:rPr lang="de-DE" sz="2000" dirty="0" smtClean="0"/>
              <a:t> </a:t>
            </a:r>
            <a:r>
              <a:rPr lang="ru-RU" sz="2000" dirty="0" smtClean="0"/>
              <a:t>1</a:t>
            </a:r>
            <a:r>
              <a:rPr lang="de-DE" sz="2000" dirty="0" smtClean="0"/>
              <a:t>S</a:t>
            </a:r>
            <a:r>
              <a:rPr lang="ru-RU" sz="2000" baseline="30000" dirty="0" smtClean="0"/>
              <a:t>1</a:t>
            </a:r>
            <a:r>
              <a:rPr lang="de-DE" sz="2000" baseline="30000" dirty="0" smtClean="0"/>
              <a:t> </a:t>
            </a: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/>
              <a:t>В одних условиях водород проявляет металлические свойства </a:t>
            </a:r>
            <a:r>
              <a:rPr lang="ru-RU" sz="2000" dirty="0" smtClean="0"/>
              <a:t> - отдает электрон, как щелочные металлы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/>
              <a:t>В</a:t>
            </a:r>
            <a:r>
              <a:rPr lang="ru-RU" sz="2000" dirty="0" smtClean="0"/>
              <a:t> </a:t>
            </a:r>
            <a:r>
              <a:rPr lang="ru-RU" sz="2000" dirty="0"/>
              <a:t>других — неметаллические </a:t>
            </a:r>
            <a:r>
              <a:rPr lang="ru-RU" sz="2000" dirty="0" smtClean="0"/>
              <a:t> свойства - принимает электрон, как галогены.</a:t>
            </a:r>
          </a:p>
        </p:txBody>
      </p:sp>
      <p:pic>
        <p:nvPicPr>
          <p:cNvPr id="10244" name="Picture 13" descr="hydrogen_atom_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2349500"/>
            <a:ext cx="3108325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0" dirty="0">
                <a:solidFill>
                  <a:srgbClr val="FFFF66"/>
                </a:solidFill>
              </a:rPr>
              <a:t>Молекула водорода</a:t>
            </a:r>
            <a:r>
              <a:rPr lang="ru-RU" dirty="0">
                <a:solidFill>
                  <a:srgbClr val="FFFF66"/>
                </a:solidFill>
              </a:rPr>
              <a:t> 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8070850" cy="46815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dirty="0"/>
              <a:t>Молекула водорода  состоит из двух </a:t>
            </a:r>
            <a:r>
              <a:rPr lang="ru-RU" dirty="0" smtClean="0"/>
              <a:t>атомов -</a:t>
            </a:r>
            <a:r>
              <a:rPr lang="de-DE" b="1" dirty="0"/>
              <a:t> </a:t>
            </a:r>
            <a:r>
              <a:rPr lang="de-DE" dirty="0"/>
              <a:t>H</a:t>
            </a:r>
            <a:r>
              <a:rPr lang="de-DE" baseline="-25000" dirty="0"/>
              <a:t>2</a:t>
            </a:r>
            <a:endParaRPr lang="ru-RU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 smtClean="0"/>
              <a:t> Ковалентная неполярная связь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4000" dirty="0" smtClean="0"/>
              <a:t> Н:Н</a:t>
            </a:r>
            <a:endParaRPr lang="ru-RU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642</TotalTime>
  <Words>853</Words>
  <Application>Microsoft Office PowerPoint</Application>
  <PresentationFormat>Экран (4:3)</PresentationFormat>
  <Paragraphs>115</Paragraphs>
  <Slides>22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Сумерки</vt:lpstr>
      <vt:lpstr>Слайд 1</vt:lpstr>
      <vt:lpstr>Слайд 2</vt:lpstr>
      <vt:lpstr>Рабочие группы:</vt:lpstr>
      <vt:lpstr>История открытия</vt:lpstr>
      <vt:lpstr>Слайд 5</vt:lpstr>
      <vt:lpstr>Водород в природе:</vt:lpstr>
      <vt:lpstr>Водород самый распространенный элемент во вселенной</vt:lpstr>
      <vt:lpstr>Общая характеристика:</vt:lpstr>
      <vt:lpstr>Молекула водорода </vt:lpstr>
      <vt:lpstr>Получение водорода в лаборатории</vt:lpstr>
      <vt:lpstr>Физические свойства водорода</vt:lpstr>
      <vt:lpstr>Промышленные способы получения водорода</vt:lpstr>
      <vt:lpstr>Восстановительные свойства водорода</vt:lpstr>
      <vt:lpstr>Взаимодействие водорода с оксидом меди (II)</vt:lpstr>
      <vt:lpstr>Окислительные свойства водорода</vt:lpstr>
      <vt:lpstr>Применение водорода</vt:lpstr>
      <vt:lpstr>Применение водорода</vt:lpstr>
      <vt:lpstr>Применение</vt:lpstr>
      <vt:lpstr>Водородная энергетика: миф или реальность?</vt:lpstr>
      <vt:lpstr>Контрольные вопросы:</vt:lpstr>
      <vt:lpstr>Что мы узнали о водороде?</vt:lpstr>
      <vt:lpstr>Домашнее задание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Атом водород</dc:title>
  <dc:creator>1</dc:creator>
  <cp:lastModifiedBy>Лорена</cp:lastModifiedBy>
  <cp:revision>43</cp:revision>
  <dcterms:created xsi:type="dcterms:W3CDTF">2007-02-21T18:38:15Z</dcterms:created>
  <dcterms:modified xsi:type="dcterms:W3CDTF">2011-02-21T19:50:37Z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0008003207000000000001024140</vt:lpwstr>
  </property>
</Properties>
</file>