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0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F4AF6E-3051-408A-A50C-DA4A1F2DC0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8BF43-62A2-4B81-BF0A-84A07E8E6E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0A3FF-02F8-464D-A7EF-10201CE3E3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12109-9651-4A2A-9DBB-F136103F94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38495-8D54-4957-8D5B-E13916544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9598F-FA9C-496C-B378-8B325ECC0A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5AE39-2141-4C5E-B468-08B664531F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26AD4-0462-4418-9DA5-794EB8407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A59DB-408C-4862-ABCC-1171373664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994DA-8972-46F4-AB6E-E8CF856DCB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DBD6E-3391-4703-A4F0-8C5715EA3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772C5-B5B0-4E15-A174-E2D1138ED8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67509161-9A8C-4562-83E3-3B42BB9CEB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2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  <p:bldP spid="12288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288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228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28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288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228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28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288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228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28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288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228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28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288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228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28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 sz="quarter"/>
          </p:nvPr>
        </p:nvSpPr>
        <p:spPr>
          <a:xfrm>
            <a:off x="900113" y="1268413"/>
            <a:ext cx="7772400" cy="1944687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dirty="0" smtClean="0"/>
              <a:t>Кремний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Автор составитель:</a:t>
            </a:r>
          </a:p>
          <a:p>
            <a:pPr eaLnBrk="1" hangingPunct="1">
              <a:defRPr/>
            </a:pPr>
            <a:r>
              <a:rPr lang="ru-RU" dirty="0" smtClean="0"/>
              <a:t> Андреева Н.И.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Амфорный кремний – бурый порошок, более реакционно способный</a:t>
            </a:r>
            <a:r>
              <a:rPr lang="ru-RU" smtClean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1" name="Rectangle 5"/>
          <p:cNvSpPr>
            <a:spLocks noGrp="1" noChangeArrowheads="1"/>
          </p:cNvSpPr>
          <p:nvPr>
            <p:ph/>
          </p:nvPr>
        </p:nvSpPr>
        <p:spPr>
          <a:xfrm>
            <a:off x="457200" y="292100"/>
            <a:ext cx="8362950" cy="60166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          </a:t>
            </a:r>
            <a:r>
              <a:rPr lang="ru-RU" sz="36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Химические свойства</a:t>
            </a:r>
            <a:r>
              <a:rPr lang="en-US" sz="36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endParaRPr lang="ru-RU" sz="36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ru-RU" smtClean="0"/>
              <a:t>Степень окисления кремния +4 и -4</a:t>
            </a:r>
          </a:p>
          <a:p>
            <a:pPr eaLnBrk="1" hangingPunct="1">
              <a:defRPr/>
            </a:pPr>
            <a:r>
              <a:rPr lang="en-US" smtClean="0"/>
              <a:t>Si </a:t>
            </a:r>
            <a:r>
              <a:rPr lang="ru-RU" smtClean="0"/>
              <a:t>– четырёх валентный</a:t>
            </a:r>
          </a:p>
          <a:p>
            <a:pPr eaLnBrk="1" hangingPunct="1">
              <a:defRPr/>
            </a:pPr>
            <a:r>
              <a:rPr lang="ru-RU" smtClean="0"/>
              <a:t>При обычных условиях реагирует лишь с фтором</a:t>
            </a:r>
          </a:p>
          <a:p>
            <a:pPr eaLnBrk="1" hangingPunct="1">
              <a:defRPr/>
            </a:pPr>
            <a:r>
              <a:rPr lang="ru-RU" smtClean="0"/>
              <a:t>При повышенной температуре реагирует с </a:t>
            </a:r>
            <a:r>
              <a:rPr lang="en-US" smtClean="0"/>
              <a:t>O</a:t>
            </a:r>
            <a:r>
              <a:rPr lang="en-US" sz="1400" smtClean="0"/>
              <a:t>2</a:t>
            </a:r>
            <a:r>
              <a:rPr lang="ru-RU" smtClean="0"/>
              <a:t>, </a:t>
            </a:r>
            <a:r>
              <a:rPr lang="en-US" smtClean="0"/>
              <a:t>CL</a:t>
            </a:r>
            <a:r>
              <a:rPr lang="en-US" sz="1400" smtClean="0"/>
              <a:t>2</a:t>
            </a:r>
            <a:r>
              <a:rPr lang="ru-RU" smtClean="0"/>
              <a:t>, </a:t>
            </a:r>
            <a:r>
              <a:rPr lang="en-US" smtClean="0"/>
              <a:t>Br</a:t>
            </a:r>
            <a:r>
              <a:rPr lang="en-US" sz="1400" smtClean="0"/>
              <a:t>2</a:t>
            </a:r>
            <a:r>
              <a:rPr lang="ru-RU" smtClean="0"/>
              <a:t>, </a:t>
            </a:r>
            <a:r>
              <a:rPr lang="en-US" smtClean="0"/>
              <a:t>S</a:t>
            </a:r>
            <a:r>
              <a:rPr lang="ru-RU" smtClean="0"/>
              <a:t>.</a:t>
            </a:r>
          </a:p>
          <a:p>
            <a:pPr eaLnBrk="1" hangingPunct="1">
              <a:defRPr/>
            </a:pPr>
            <a:r>
              <a:rPr lang="ru-RU" smtClean="0"/>
              <a:t>Кислоты не действуют на кремний ( за исключением плавкой ) </a:t>
            </a:r>
          </a:p>
          <a:p>
            <a:pPr eaLnBrk="1" hangingPunct="1">
              <a:defRPr/>
            </a:pPr>
            <a:r>
              <a:rPr lang="ru-RU" smtClean="0"/>
              <a:t>Кремний взаимодействует с растворами щелочей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Rectangle 4"/>
          <p:cNvSpPr>
            <a:spLocks noGrp="1" noChangeArrowheads="1"/>
          </p:cNvSpPr>
          <p:nvPr>
            <p:ph/>
          </p:nvPr>
        </p:nvSpPr>
        <p:spPr>
          <a:xfrm>
            <a:off x="323850" y="333375"/>
            <a:ext cx="8229600" cy="24479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                </a:t>
            </a:r>
            <a:r>
              <a:rPr lang="ru-RU" sz="36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Получение</a:t>
            </a:r>
            <a:r>
              <a:rPr lang="en-US" sz="36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endParaRPr lang="ru-RU" sz="36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ru-RU" smtClean="0"/>
              <a:t>В промышленности</a:t>
            </a:r>
          </a:p>
          <a:p>
            <a:pPr eaLnBrk="1" hangingPunct="1">
              <a:defRPr/>
            </a:pPr>
            <a:r>
              <a:rPr lang="ru-RU" smtClean="0"/>
              <a:t>Нагревают песок и уголь.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 +  SiO</a:t>
            </a:r>
            <a:r>
              <a:rPr lang="en-US" sz="1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= Si + CO</a:t>
            </a:r>
            <a:endParaRPr lang="ru-RU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В лаборатории взаимодействие чистого песка с порошком магния</a:t>
            </a:r>
          </a:p>
          <a:p>
            <a:pPr eaLnBrk="1" hangingPunct="1">
              <a:defRPr/>
            </a:pPr>
            <a:r>
              <a:rPr lang="ru-RU" smtClean="0"/>
              <a:t>          </a:t>
            </a: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Mg + SiO</a:t>
            </a:r>
            <a:r>
              <a:rPr lang="en-US" sz="1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 </a:t>
            </a: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= MgO + Si</a:t>
            </a:r>
            <a:endParaRPr lang="ru-RU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8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               </a:t>
            </a:r>
            <a:r>
              <a:rPr lang="ru-RU" sz="36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Применение</a:t>
            </a:r>
            <a:r>
              <a:rPr lang="en-US" sz="36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endParaRPr lang="ru-RU" sz="36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ru-RU" smtClean="0"/>
              <a:t>Получение кремнистых сталей         ( жаропрочные и кислотоустойчивые ).</a:t>
            </a:r>
          </a:p>
          <a:p>
            <a:pPr eaLnBrk="1" hangingPunct="1">
              <a:defRPr/>
            </a:pPr>
            <a:r>
              <a:rPr lang="ru-RU" smtClean="0"/>
              <a:t>Полупроводник – электронно – вычислительные, машины и т.д.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Rectangle 10"/>
          <p:cNvSpPr>
            <a:spLocks noGrp="1" noChangeArrowheads="1"/>
          </p:cNvSpPr>
          <p:nvPr>
            <p:ph/>
          </p:nvPr>
        </p:nvSpPr>
        <p:spPr>
          <a:xfrm>
            <a:off x="395288" y="188913"/>
            <a:ext cx="8208962" cy="5853112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          </a:t>
            </a:r>
            <a:r>
              <a:rPr lang="ru-RU" sz="4000" smtClean="0">
                <a:solidFill>
                  <a:srgbClr val="FF0000"/>
                </a:solidFill>
              </a:rPr>
              <a:t>Разновидность Кремния</a:t>
            </a:r>
          </a:p>
        </p:txBody>
      </p:sp>
      <p:pic>
        <p:nvPicPr>
          <p:cNvPr id="4099" name="Picture 11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196975"/>
            <a:ext cx="8208962" cy="534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Содержание</a:t>
            </a:r>
            <a:r>
              <a:rPr lang="en-US" smtClean="0"/>
              <a:t>:</a:t>
            </a:r>
            <a:endParaRPr lang="ru-RU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Положение в п.с.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Открытие кремния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Кремний в природе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4. Физические свойства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5. Химические свойства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6. Получение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7. Применение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Периодическая система</a:t>
            </a:r>
            <a:r>
              <a:rPr lang="en-US" sz="36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endParaRPr lang="ru-RU" sz="36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mtClean="0"/>
              <a:t>                            </a:t>
            </a:r>
            <a:r>
              <a:rPr lang="en-US" sz="4400" smtClean="0"/>
              <a:t>Si</a:t>
            </a:r>
            <a:endParaRPr lang="ru-RU" sz="4400" smtClean="0"/>
          </a:p>
        </p:txBody>
      </p:sp>
      <p:pic>
        <p:nvPicPr>
          <p:cNvPr id="6148" name="Picture 4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2781300"/>
            <a:ext cx="3241675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23" name="Rectangle 19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mtClean="0"/>
              <a:t>1811 год Франция Ж.Л. Гей-Люссак и Л.Ж. Тенар- получили буро-коричневое вещество кремний.</a:t>
            </a:r>
          </a:p>
          <a:p>
            <a:pPr eaLnBrk="1" hangingPunct="1">
              <a:buFontTx/>
              <a:buNone/>
              <a:defRPr/>
            </a:pPr>
            <a:r>
              <a:rPr lang="ru-RU" smtClean="0"/>
              <a:t>1824 год И. Берцелиус Швеция получил и доказал кремний</a:t>
            </a:r>
          </a:p>
        </p:txBody>
      </p:sp>
      <p:pic>
        <p:nvPicPr>
          <p:cNvPr id="7171" name="Picture 20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13100"/>
            <a:ext cx="2771775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22"/>
          <p:cNvSpPr txBox="1">
            <a:spLocks noChangeArrowheads="1"/>
          </p:cNvSpPr>
          <p:nvPr/>
        </p:nvSpPr>
        <p:spPr bwMode="auto">
          <a:xfrm>
            <a:off x="0" y="3213100"/>
            <a:ext cx="28813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000000"/>
                </a:solidFill>
              </a:rPr>
              <a:t>  </a:t>
            </a:r>
            <a:r>
              <a:rPr lang="ru-RU" sz="3200">
                <a:solidFill>
                  <a:srgbClr val="FF0000"/>
                </a:solidFill>
              </a:rPr>
              <a:t>Берцелиус</a:t>
            </a:r>
          </a:p>
        </p:txBody>
      </p:sp>
      <p:pic>
        <p:nvPicPr>
          <p:cNvPr id="7173" name="Picture 23" descr="Люсса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3284538"/>
            <a:ext cx="2627312" cy="357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 Box 24"/>
          <p:cNvSpPr txBox="1">
            <a:spLocks noChangeArrowheads="1"/>
          </p:cNvSpPr>
          <p:nvPr/>
        </p:nvSpPr>
        <p:spPr bwMode="auto">
          <a:xfrm>
            <a:off x="6588125" y="2708275"/>
            <a:ext cx="2555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FF0000"/>
                </a:solidFill>
              </a:rPr>
              <a:t>    </a:t>
            </a:r>
            <a:r>
              <a:rPr lang="ru-RU" sz="3200">
                <a:solidFill>
                  <a:srgbClr val="000000"/>
                </a:solidFill>
              </a:rPr>
              <a:t>Люссак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3" name="Rectangle 7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mtClean="0"/>
              <a:t> Название, элемент получил от </a:t>
            </a:r>
            <a:r>
              <a:rPr lang="en-US" smtClean="0"/>
              <a:t>SILISIUM </a:t>
            </a:r>
            <a:r>
              <a:rPr lang="ru-RU" smtClean="0"/>
              <a:t>минерал ( </a:t>
            </a: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silex-</a:t>
            </a: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означает кремень</a:t>
            </a:r>
            <a:r>
              <a:rPr lang="ru-RU" smtClean="0"/>
              <a:t> ).</a:t>
            </a:r>
          </a:p>
          <a:p>
            <a:pPr eaLnBrk="1" hangingPunct="1">
              <a:buFontTx/>
              <a:buNone/>
              <a:defRPr/>
            </a:pPr>
            <a:r>
              <a:rPr lang="ru-RU" smtClean="0"/>
              <a:t>Русское название «кремень» введено в 1834 году академиком Т.И. Тессом.</a:t>
            </a:r>
          </a:p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«кремнос» - утёс, скала.</a:t>
            </a:r>
          </a:p>
        </p:txBody>
      </p:sp>
      <p:pic>
        <p:nvPicPr>
          <p:cNvPr id="8195" name="Picture 8" descr="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3213100"/>
            <a:ext cx="5256213" cy="332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40" name="Rectangle 12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mtClean="0"/>
              <a:t>Кремний – второй элемент после кислорода по распространённости в земной коре</a:t>
            </a:r>
          </a:p>
        </p:txBody>
      </p:sp>
      <p:pic>
        <p:nvPicPr>
          <p:cNvPr id="9219" name="Picture 13" descr="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2349500"/>
            <a:ext cx="4392612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4"/>
          <p:cNvSpPr>
            <a:spLocks noGrp="1" noChangeArrowheads="1"/>
          </p:cNvSpPr>
          <p:nvPr>
            <p:ph/>
          </p:nvPr>
        </p:nvSpPr>
        <p:spPr>
          <a:xfrm>
            <a:off x="395288" y="333375"/>
            <a:ext cx="8229600" cy="57277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Кремний встречается в природе в виде соединений</a:t>
            </a:r>
            <a:r>
              <a:rPr lang="en-US" smtClean="0"/>
              <a:t>:</a:t>
            </a:r>
            <a:endParaRPr lang="ru-RU" smtClean="0"/>
          </a:p>
          <a:p>
            <a:pPr eaLnBrk="1" hangingPunct="1">
              <a:defRPr/>
            </a:pPr>
            <a:r>
              <a:rPr lang="ru-RU" smtClean="0"/>
              <a:t>Кремнезем</a:t>
            </a:r>
            <a:r>
              <a:rPr lang="en-US" smtClean="0"/>
              <a:t>:</a:t>
            </a:r>
            <a:endParaRPr lang="ru-RU" smtClean="0"/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r>
              <a:rPr lang="ru-RU" smtClean="0"/>
              <a:t>Каолинит ( полевой шпат )</a:t>
            </a:r>
            <a:r>
              <a:rPr lang="en-US" smtClean="0"/>
              <a:t>:</a:t>
            </a:r>
            <a:endParaRPr lang="ru-RU" smtClean="0"/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r>
              <a:rPr lang="ru-RU" smtClean="0"/>
              <a:t>Ортоглаз</a:t>
            </a:r>
            <a:r>
              <a:rPr lang="en-US" smtClean="0"/>
              <a:t>:</a:t>
            </a:r>
            <a:endParaRPr lang="ru-RU" smtClean="0"/>
          </a:p>
        </p:txBody>
      </p:sp>
      <p:pic>
        <p:nvPicPr>
          <p:cNvPr id="10243" name="Picture 5" descr="кремнезё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268413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6" descr="каолини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2565400"/>
            <a:ext cx="237490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7" descr="ортоклаз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113" y="4292600"/>
            <a:ext cx="22320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                  </a:t>
            </a:r>
            <a:r>
              <a:rPr lang="ru-RU" sz="36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Свойства</a:t>
            </a:r>
            <a:r>
              <a:rPr lang="en-US" sz="36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endParaRPr lang="ru-RU" sz="36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ru-RU" smtClean="0"/>
              <a:t>Различают амфорный и кристаллический кремний.</a:t>
            </a:r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r>
              <a:rPr lang="ru-RU" smtClean="0"/>
              <a:t>Кристаллический кремний – тёмно – серое с металлическим блеском тугоплавкое,(температура плавления 1400 градусов) хрупкое кристаллическое вещество.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269</TotalTime>
  <Words>286</Words>
  <Application>Microsoft Office PowerPoint</Application>
  <PresentationFormat>Экран (4:3)</PresentationFormat>
  <Paragraphs>51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Tahoma</vt:lpstr>
      <vt:lpstr>Arial</vt:lpstr>
      <vt:lpstr>Wingdings</vt:lpstr>
      <vt:lpstr>Calibri</vt:lpstr>
      <vt:lpstr>Океан</vt:lpstr>
      <vt:lpstr>Кремний</vt:lpstr>
      <vt:lpstr>Слайд 2</vt:lpstr>
      <vt:lpstr>Содержание:</vt:lpstr>
      <vt:lpstr>1. Периодическая система: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Автор: Степанов Алексей 9-1</dc:title>
  <dc:creator>Admin</dc:creator>
  <cp:lastModifiedBy>max</cp:lastModifiedBy>
  <cp:revision>6</cp:revision>
  <dcterms:created xsi:type="dcterms:W3CDTF">2011-02-18T12:40:28Z</dcterms:created>
  <dcterms:modified xsi:type="dcterms:W3CDTF">2011-11-03T19:33:06Z</dcterms:modified>
</cp:coreProperties>
</file>