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0-tub-ru.yandex.net/i?id=117182737-61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46" y="188640"/>
            <a:ext cx="7632848" cy="3068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11045" y="3429000"/>
            <a:ext cx="39219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с1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44689" y="4352330"/>
            <a:ext cx="5526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Informal letter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632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332656"/>
            <a:ext cx="6390456" cy="5259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Rewrite each of the following statements in a more informal way. There </a:t>
            </a:r>
            <a:r>
              <a:rPr lang="en-US" sz="2000" b="1" dirty="0" smtClean="0">
                <a:latin typeface="Times New Roman"/>
                <a:ea typeface="Times New Roman"/>
                <a:cs typeface="Times New Roman"/>
              </a:rPr>
              <a:t>may </a:t>
            </a: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be more than one possibility.</a:t>
            </a:r>
            <a:endParaRPr lang="ru-RU" sz="20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1. Dear Jenny Williams,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______________________________________ 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2. I would like to thank you for your recent letter.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______________________________________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3. I had a similar experience and I found it unpleasant 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______________________________________ 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4. Would you mind telling me whether you know the girl well?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________________________________________ 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5. I would advise you to inform the girl of your feelings.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________________________________________ 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6. I look forward to hearing from you in the near future.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________________________________________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7.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Yours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sincerely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________________________________________ 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8292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101" y="404664"/>
            <a:ext cx="899219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Imagine that you are a professor . Evaluate the late to Steve.</a:t>
            </a:r>
          </a:p>
          <a:p>
            <a:endParaRPr lang="en-US" dirty="0"/>
          </a:p>
          <a:p>
            <a:pPr lvl="0" algn="r"/>
            <a:r>
              <a:rPr lang="en-US" dirty="0">
                <a:solidFill>
                  <a:prstClr val="black"/>
                </a:solidFill>
              </a:rPr>
              <a:t>145/4 Esenin Street</a:t>
            </a:r>
          </a:p>
          <a:p>
            <a:pPr lvl="0" algn="r"/>
            <a:r>
              <a:rPr lang="en-US" dirty="0">
                <a:solidFill>
                  <a:prstClr val="black"/>
                </a:solidFill>
              </a:rPr>
              <a:t>Cheboksary 428000</a:t>
            </a:r>
          </a:p>
          <a:p>
            <a:pPr lvl="0" algn="r"/>
            <a:r>
              <a:rPr lang="en-US" dirty="0">
                <a:solidFill>
                  <a:prstClr val="black"/>
                </a:solidFill>
              </a:rPr>
              <a:t>Russia</a:t>
            </a:r>
          </a:p>
          <a:p>
            <a:pPr lvl="0" algn="r"/>
            <a:r>
              <a:rPr lang="en-US" dirty="0">
                <a:solidFill>
                  <a:prstClr val="black"/>
                </a:solidFill>
              </a:rPr>
              <a:t>1 February </a:t>
            </a:r>
            <a:r>
              <a:rPr lang="en-US" dirty="0" smtClean="0">
                <a:solidFill>
                  <a:prstClr val="black"/>
                </a:solidFill>
              </a:rPr>
              <a:t>2012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6498" y="2060848"/>
            <a:ext cx="9001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Dear Steve,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Thanks a lot for your letter. It was really interesting to know about your sister’s marriage.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I’m sorry for not writing during a long time.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We also have lots of different projects in our school, so I have to read some textbooks.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Frankly speaking, I prefer reading detective stories. My mom likes novels. As for dad, reading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is not his cup of tea.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Can you write me about your favorite book? Who is your favorite author? What was your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last book about?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Well, I have to go now. I’ve got much homework to do.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I’m looking forward to your reply.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Best wishes,</a:t>
            </a:r>
          </a:p>
          <a:p>
            <a:pPr lvl="0"/>
            <a:r>
              <a:rPr lang="en-US" dirty="0" err="1">
                <a:solidFill>
                  <a:prstClr val="black"/>
                </a:solidFill>
              </a:rPr>
              <a:t>Hellen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10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2858" y="548680"/>
            <a:ext cx="32938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Fill in the examination's card:</a:t>
            </a:r>
          </a:p>
          <a:p>
            <a:endParaRPr lang="ru-RU" sz="2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65534"/>
              </p:ext>
            </p:extLst>
          </p:nvPr>
        </p:nvGraphicFramePr>
        <p:xfrm>
          <a:off x="683568" y="1397000"/>
          <a:ext cx="7560840" cy="4696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680"/>
                <a:gridCol w="1440160"/>
              </a:tblGrid>
              <a:tr h="591840">
                <a:tc>
                  <a:txBody>
                    <a:bodyPr/>
                    <a:lstStyle/>
                    <a:p>
                      <a:r>
                        <a:rPr lang="en-US" dirty="0" smtClean="0"/>
                        <a:t>Criteria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points</a:t>
                      </a:r>
                      <a:endParaRPr lang="ru-RU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0037" y="2092206"/>
            <a:ext cx="4445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Содержание. Есть ответы на все вопросы.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932040" y="2092376"/>
            <a:ext cx="1944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 вопроса заданы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10037" y="2461708"/>
            <a:ext cx="3464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Стилистически оформлено верно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22404" y="2831040"/>
            <a:ext cx="252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Высказывание логично.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024164" y="2831040"/>
            <a:ext cx="2358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Структура соблюдена.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308304" y="209710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97657" y="3195787"/>
            <a:ext cx="4270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средства логической связи использованы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308304" y="30065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804197" y="3565119"/>
            <a:ext cx="2452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Языковое оформление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353712" y="35741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04196" y="3959872"/>
            <a:ext cx="54225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Tx/>
              <a:buChar char="-"/>
            </a:pPr>
            <a:r>
              <a:rPr lang="ru-RU" dirty="0">
                <a:solidFill>
                  <a:prstClr val="black"/>
                </a:solidFill>
              </a:rPr>
              <a:t>лексика и грамматика </a:t>
            </a:r>
            <a:r>
              <a:rPr lang="ru-RU" dirty="0" smtClean="0">
                <a:solidFill>
                  <a:prstClr val="black"/>
                </a:solidFill>
              </a:rPr>
              <a:t>соответствуют </a:t>
            </a:r>
            <a:r>
              <a:rPr lang="ru-RU" dirty="0">
                <a:solidFill>
                  <a:prstClr val="black"/>
                </a:solidFill>
              </a:rPr>
              <a:t>поставленной задаче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2404" y="4615153"/>
            <a:ext cx="38250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buFontTx/>
              <a:buChar char="-"/>
            </a:pPr>
            <a:r>
              <a:rPr lang="ru-RU" dirty="0">
                <a:solidFill>
                  <a:prstClr val="black"/>
                </a:solidFill>
              </a:rPr>
              <a:t>практически отсутствуют 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орфографические и пунктуационные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 ошибки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347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2276872"/>
            <a:ext cx="4499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Спасибо за внимание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355124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9672" y="548680"/>
            <a:ext cx="5805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Критерии оценивания задания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2050" name="Picture 2" descr="http://im1-tub-ru.yandex.net/i?id=685305936-40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33455"/>
            <a:ext cx="2160240" cy="186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45118" y="1239143"/>
            <a:ext cx="65913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/>
              <a:t>Решение коммуникативной задачи – Содержание (максимум 2 балла)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есть ответы на вопросы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3 вопроса заданы</a:t>
            </a:r>
          </a:p>
          <a:p>
            <a:r>
              <a:rPr lang="ru-RU" sz="2400" dirty="0" smtClean="0"/>
              <a:t>-  стилистически оформлено верно 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76866" y="3645024"/>
            <a:ext cx="45365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2. Организация текста К2: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в</a:t>
            </a:r>
            <a:r>
              <a:rPr lang="ru-RU" sz="2400" dirty="0" smtClean="0"/>
              <a:t>ысказывание логично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с</a:t>
            </a:r>
            <a:r>
              <a:rPr lang="ru-RU" sz="2400" dirty="0" smtClean="0"/>
              <a:t>редства логической связи использованы верно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структурное оформление текста правильное</a:t>
            </a:r>
          </a:p>
          <a:p>
            <a:r>
              <a:rPr lang="ru-RU" sz="2400" dirty="0" smtClean="0"/>
              <a:t>(2 балла)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211960" y="3630215"/>
            <a:ext cx="505093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3.  Языковое оформление текста К3: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лексика и грамматика </a:t>
            </a:r>
          </a:p>
          <a:p>
            <a:r>
              <a:rPr lang="ru-RU" sz="2400" dirty="0" smtClean="0"/>
              <a:t>соответствуют поставленной задаче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п</a:t>
            </a:r>
            <a:r>
              <a:rPr lang="ru-RU" sz="2400" dirty="0" smtClean="0"/>
              <a:t>рактически отсутствуют </a:t>
            </a:r>
          </a:p>
          <a:p>
            <a:r>
              <a:rPr lang="ru-RU" sz="2400" dirty="0"/>
              <a:t>о</a:t>
            </a:r>
            <a:r>
              <a:rPr lang="ru-RU" sz="2400" dirty="0" smtClean="0"/>
              <a:t>рфографические и пунктуационные</a:t>
            </a:r>
          </a:p>
          <a:p>
            <a:pPr lvl="0"/>
            <a:r>
              <a:rPr lang="ru-RU" sz="2400" dirty="0" smtClean="0"/>
              <a:t> ошибки </a:t>
            </a:r>
            <a:r>
              <a:rPr lang="ru-RU" sz="2400" dirty="0">
                <a:solidFill>
                  <a:prstClr val="black"/>
                </a:solidFill>
              </a:rPr>
              <a:t>(2 балла)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9620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400308"/>
            <a:ext cx="33457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Образец задания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85083"/>
            <a:ext cx="8352928" cy="5436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You have 20 minutes to do this task.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You have received a letter from your English-speaking pen friend Steve who 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writes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...At school we are doing projects on reading habits of people in different 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countries. Could you tell me what kind of books you and the members of your 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family like reading?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As for the family news my sister got married last week...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Write a letter to Steve.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In your 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letter</a:t>
            </a:r>
            <a:endParaRPr lang="ru-RU" sz="2000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– tell him about the kind of books you and your relatives like to read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– ask 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3 questions</a:t>
            </a:r>
            <a:r>
              <a:rPr lang="ru-RU" sz="2000" dirty="0" smtClean="0">
                <a:ea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about 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his sister’s husband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Write 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100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-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140 words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Remember the rules of letter writing. 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5932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359829"/>
            <a:ext cx="45886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The structure of the letter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14354" y="1188159"/>
            <a:ext cx="37183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Your address</a:t>
            </a:r>
          </a:p>
          <a:p>
            <a:r>
              <a:rPr lang="en-US" dirty="0" smtClean="0"/>
              <a:t>House </a:t>
            </a:r>
            <a:r>
              <a:rPr lang="ru-RU" dirty="0" smtClean="0"/>
              <a:t>№ </a:t>
            </a:r>
            <a:r>
              <a:rPr lang="ru-RU" dirty="0"/>
              <a:t>/ </a:t>
            </a:r>
            <a:r>
              <a:rPr lang="en-US" dirty="0" smtClean="0"/>
              <a:t>flat</a:t>
            </a:r>
            <a:r>
              <a:rPr lang="ru-RU" dirty="0" smtClean="0"/>
              <a:t> №, </a:t>
            </a:r>
            <a:r>
              <a:rPr lang="en-US" dirty="0" smtClean="0"/>
              <a:t>name of the street</a:t>
            </a:r>
          </a:p>
          <a:p>
            <a:pPr algn="ctr"/>
            <a:r>
              <a:rPr lang="en-US" dirty="0" smtClean="0"/>
              <a:t>City/town, post code</a:t>
            </a:r>
          </a:p>
          <a:p>
            <a:pPr algn="ctr"/>
            <a:r>
              <a:rPr lang="en-US" dirty="0" smtClean="0"/>
              <a:t>Country</a:t>
            </a:r>
          </a:p>
          <a:p>
            <a:pPr algn="ctr"/>
            <a:r>
              <a:rPr lang="en-US" dirty="0" smtClean="0"/>
              <a:t>Date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1259" y="2665487"/>
            <a:ext cx="75499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Dear … (name),</a:t>
            </a:r>
          </a:p>
          <a:p>
            <a:endParaRPr lang="en-US" dirty="0"/>
          </a:p>
          <a:p>
            <a:r>
              <a:rPr lang="en-US" dirty="0" smtClean="0"/>
              <a:t>The beginning: giving ‘thanks’ for the previous letter, </a:t>
            </a:r>
            <a:r>
              <a:rPr lang="en-US" dirty="0"/>
              <a:t>g</a:t>
            </a:r>
            <a:r>
              <a:rPr lang="en-US" dirty="0" smtClean="0"/>
              <a:t>iving excuses for not writing 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3986" y="3825379"/>
            <a:ext cx="8269986" cy="1435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Main body:</a:t>
            </a:r>
          </a:p>
          <a:p>
            <a:pPr marL="285750" indent="-285750" algn="ctr">
              <a:buFontTx/>
              <a:buChar char="-"/>
            </a:pPr>
            <a:r>
              <a:rPr lang="en-US" dirty="0" smtClean="0"/>
              <a:t>answering the questions</a:t>
            </a:r>
          </a:p>
          <a:p>
            <a:pPr marL="285750" indent="-285750" algn="ctr">
              <a:buFontTx/>
              <a:buChar char="-"/>
            </a:pPr>
            <a:r>
              <a:rPr lang="en-US" dirty="0"/>
              <a:t>a</a:t>
            </a:r>
            <a:r>
              <a:rPr lang="en-US" dirty="0" smtClean="0"/>
              <a:t>sking your 3 questions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91202" y="5260558"/>
            <a:ext cx="7350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 ending of the letter</a:t>
            </a:r>
            <a:r>
              <a:rPr lang="en-US" dirty="0" smtClean="0"/>
              <a:t>: asking for the reply, giving excuses for having to go.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78478" y="5877272"/>
            <a:ext cx="16051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Giving regards,</a:t>
            </a:r>
          </a:p>
          <a:p>
            <a:r>
              <a:rPr lang="en-US" b="1" dirty="0" smtClean="0"/>
              <a:t>Your name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7687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503094"/>
            <a:ext cx="2612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Образец ответа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826929" y="1028635"/>
            <a:ext cx="20319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dirty="0"/>
              <a:t>145/4 Esenin Street</a:t>
            </a:r>
          </a:p>
          <a:p>
            <a:pPr algn="just"/>
            <a:r>
              <a:rPr lang="en-US" dirty="0"/>
              <a:t>Cheboksary 428000</a:t>
            </a:r>
          </a:p>
          <a:p>
            <a:pPr algn="just"/>
            <a:r>
              <a:rPr lang="en-US" dirty="0"/>
              <a:t>Russia</a:t>
            </a:r>
          </a:p>
          <a:p>
            <a:pPr algn="just"/>
            <a:r>
              <a:rPr lang="en-US" dirty="0"/>
              <a:t>1 February 2012</a:t>
            </a:r>
            <a:endParaRPr lang="en-US" dirty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854" y="2420888"/>
            <a:ext cx="889968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Dear Steve,</a:t>
            </a:r>
          </a:p>
          <a:p>
            <a:endParaRPr lang="en-US" dirty="0"/>
          </a:p>
          <a:p>
            <a:r>
              <a:rPr lang="en-US" dirty="0" smtClean="0"/>
              <a:t>Thanks a lot for your letter. It was really interesting to know about your sister’s marriage.</a:t>
            </a:r>
          </a:p>
          <a:p>
            <a:r>
              <a:rPr lang="en-US" dirty="0" smtClean="0"/>
              <a:t>I’m sorry for not writing during a long time.</a:t>
            </a:r>
          </a:p>
          <a:p>
            <a:r>
              <a:rPr lang="en-US" dirty="0" smtClean="0"/>
              <a:t>We also have lots of different projects in our school, so I have to read some textbooks. </a:t>
            </a:r>
          </a:p>
          <a:p>
            <a:r>
              <a:rPr lang="en-US" dirty="0" smtClean="0"/>
              <a:t>Frankly speaking, I prefer reading detective stories. My mom likes novels. As for dad, reading </a:t>
            </a:r>
          </a:p>
          <a:p>
            <a:r>
              <a:rPr lang="en-US" dirty="0" smtClean="0"/>
              <a:t>is not his cup of tea.</a:t>
            </a:r>
          </a:p>
          <a:p>
            <a:r>
              <a:rPr lang="en-US" dirty="0" smtClean="0"/>
              <a:t>Can you write me about your favorite book? Who is your favorite author? What was your </a:t>
            </a:r>
          </a:p>
          <a:p>
            <a:r>
              <a:rPr lang="en-US" dirty="0" smtClean="0"/>
              <a:t>last book about?</a:t>
            </a:r>
          </a:p>
          <a:p>
            <a:r>
              <a:rPr lang="en-US" dirty="0" smtClean="0"/>
              <a:t>Well, I have to go now. I’ve got much homework to do. </a:t>
            </a:r>
          </a:p>
          <a:p>
            <a:r>
              <a:rPr lang="en-US" dirty="0" smtClean="0"/>
              <a:t>I’m looking forward to your reply.</a:t>
            </a:r>
          </a:p>
          <a:p>
            <a:endParaRPr lang="en-US" dirty="0"/>
          </a:p>
          <a:p>
            <a:r>
              <a:rPr lang="en-US" dirty="0" smtClean="0"/>
              <a:t>Best wishes,</a:t>
            </a:r>
          </a:p>
          <a:p>
            <a:r>
              <a:rPr lang="en-US" dirty="0" err="1" smtClean="0"/>
              <a:t>Hellen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980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Упражнения на правильное написание адреса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575729"/>
            <a:ext cx="475431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Put the following lines in the correct order:</a:t>
            </a:r>
          </a:p>
          <a:p>
            <a:endParaRPr lang="en-US" sz="2000" b="1" dirty="0"/>
          </a:p>
          <a:p>
            <a:r>
              <a:rPr lang="en-US" sz="2000" dirty="0" err="1" smtClean="0"/>
              <a:t>Milsom</a:t>
            </a:r>
            <a:r>
              <a:rPr lang="en-US" sz="2000" dirty="0" smtClean="0"/>
              <a:t> Street</a:t>
            </a:r>
          </a:p>
          <a:p>
            <a:r>
              <a:rPr lang="en-US" sz="2000" dirty="0" smtClean="0"/>
              <a:t>45/6</a:t>
            </a:r>
          </a:p>
          <a:p>
            <a:r>
              <a:rPr lang="en-US" sz="2000" dirty="0" smtClean="0"/>
              <a:t>Great </a:t>
            </a:r>
            <a:r>
              <a:rPr lang="en-US" sz="2000" dirty="0"/>
              <a:t>B</a:t>
            </a:r>
            <a:r>
              <a:rPr lang="en-US" sz="2000" dirty="0" smtClean="0"/>
              <a:t>ritain</a:t>
            </a:r>
          </a:p>
          <a:p>
            <a:r>
              <a:rPr lang="en-US" sz="2000" dirty="0" smtClean="0"/>
              <a:t>London</a:t>
            </a:r>
          </a:p>
          <a:p>
            <a:r>
              <a:rPr lang="en-US" sz="2000" dirty="0" smtClean="0"/>
              <a:t>3 February 2014</a:t>
            </a:r>
          </a:p>
          <a:p>
            <a:r>
              <a:rPr lang="en-US" sz="2000" dirty="0" smtClean="0"/>
              <a:t>Q234F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860032" y="2111804"/>
            <a:ext cx="2243115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b="1" i="1" dirty="0" smtClean="0"/>
          </a:p>
          <a:p>
            <a:r>
              <a:rPr lang="en-US" sz="2000" b="1" i="1" dirty="0" smtClean="0"/>
              <a:t>45/6 </a:t>
            </a:r>
            <a:r>
              <a:rPr lang="en-US" sz="2000" b="1" i="1" dirty="0" err="1" smtClean="0"/>
              <a:t>Milsom</a:t>
            </a:r>
            <a:r>
              <a:rPr lang="en-US" sz="2000" b="1" i="1" dirty="0" smtClean="0"/>
              <a:t> Street</a:t>
            </a:r>
          </a:p>
          <a:p>
            <a:pPr lvl="0"/>
            <a:r>
              <a:rPr lang="en-US" sz="2000" b="1" i="1" dirty="0" smtClean="0"/>
              <a:t>London </a:t>
            </a:r>
            <a:r>
              <a:rPr lang="en-US" sz="2000" b="1" i="1" dirty="0">
                <a:solidFill>
                  <a:prstClr val="black"/>
                </a:solidFill>
              </a:rPr>
              <a:t>Q234F</a:t>
            </a:r>
            <a:endParaRPr lang="ru-RU" sz="2000" b="1" i="1" dirty="0">
              <a:solidFill>
                <a:prstClr val="black"/>
              </a:solidFill>
            </a:endParaRPr>
          </a:p>
          <a:p>
            <a:pPr lvl="0"/>
            <a:r>
              <a:rPr lang="en-US" sz="2000" b="1" i="1" dirty="0">
                <a:solidFill>
                  <a:prstClr val="black"/>
                </a:solidFill>
              </a:rPr>
              <a:t>Great Britain</a:t>
            </a:r>
          </a:p>
          <a:p>
            <a:pPr lvl="0"/>
            <a:r>
              <a:rPr lang="en-US" sz="2000" b="1" i="1" dirty="0">
                <a:solidFill>
                  <a:prstClr val="black"/>
                </a:solidFill>
              </a:rPr>
              <a:t>3 February 2014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077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7704856" cy="561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Label the different parts of this letter by writing the appropriate letter in </a:t>
            </a:r>
            <a:endParaRPr lang="ru-RU" sz="20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Times New Roman"/>
                <a:ea typeface="Times New Roman"/>
                <a:cs typeface="Times New Roman"/>
              </a:rPr>
              <a:t>each space. </a:t>
            </a:r>
            <a:endParaRPr lang="ru-RU" sz="20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A. Put Love or Best wishes and then put my first name.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B. Put Dear and my pen friend’s first name, followed by a comma.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C. Write my address and the date here.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D. Say goodbye and tell my pen friend to write back.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E. Make more suggestions and give further advice.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F. Say hello and thank my pen friend for their letter.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G. Make my first suggestions and give some advice.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1 __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2 __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3 __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4 __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5 __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6 __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7 __</a:t>
            </a:r>
            <a:endParaRPr lang="ru-RU" sz="2400" dirty="0"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29450" y="5874493"/>
            <a:ext cx="3717749" cy="687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Key</a:t>
            </a:r>
            <a:endParaRPr lang="ru-RU" sz="2400" dirty="0">
              <a:ea typeface="Calibri"/>
              <a:cs typeface="Times New Roman"/>
            </a:endParaRPr>
          </a:p>
          <a:p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>
                <a:latin typeface="Times New Roman"/>
                <a:ea typeface="Times New Roman"/>
              </a:rPr>
              <a:t>1. C; 2. B; 3. F; 4. G; 5. E; 6. D; 7. 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82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36" y="692696"/>
            <a:ext cx="360236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latin typeface="Times New Roman"/>
                <a:ea typeface="Times New Roman"/>
                <a:cs typeface="Times New Roman"/>
              </a:rPr>
              <a:t>Put the parts of this letter in the correct order.</a:t>
            </a:r>
            <a:endParaRPr lang="ru-RU" sz="24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latin typeface="Times New Roman"/>
                <a:ea typeface="Times New Roman"/>
                <a:cs typeface="Times New Roman"/>
              </a:rPr>
              <a:t>Part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1 ________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latin typeface="Times New Roman"/>
                <a:ea typeface="Times New Roman"/>
                <a:cs typeface="Times New Roman"/>
              </a:rPr>
              <a:t>Part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2 ________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latin typeface="Times New Roman"/>
                <a:ea typeface="Times New Roman"/>
                <a:cs typeface="Times New Roman"/>
              </a:rPr>
              <a:t>Part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3 ________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latin typeface="Times New Roman"/>
                <a:ea typeface="Times New Roman"/>
                <a:cs typeface="Times New Roman"/>
              </a:rPr>
              <a:t>Part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4 ________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  <a:cs typeface="Times New Roman"/>
              </a:rPr>
              <a:t>28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  <a:cs typeface="Times New Roman"/>
              </a:rPr>
              <a:t>Лекция 6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latin typeface="Times New Roman"/>
                <a:ea typeface="Times New Roman"/>
                <a:cs typeface="Times New Roman"/>
              </a:rPr>
              <a:t>Part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5 ________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latin typeface="Times New Roman"/>
                <a:ea typeface="Times New Roman"/>
                <a:cs typeface="Times New Roman"/>
              </a:rPr>
              <a:t>Part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6 ________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latin typeface="Times New Roman"/>
                <a:ea typeface="Times New Roman"/>
                <a:cs typeface="Times New Roman"/>
              </a:rPr>
              <a:t>Part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7 ________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latin typeface="Times New Roman"/>
                <a:ea typeface="Times New Roman"/>
                <a:cs typeface="Times New Roman"/>
              </a:rPr>
              <a:t>Part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8 ________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Part 9 ________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9344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568952" cy="5790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err="1" smtClean="0">
                <a:latin typeface="Times New Roman"/>
                <a:ea typeface="Times New Roman"/>
                <a:cs typeface="Times New Roman"/>
              </a:rPr>
              <a:t>A.</a:t>
            </a:r>
            <a:r>
              <a:rPr lang="en-US" sz="1600" dirty="0" err="1" smtClean="0">
                <a:latin typeface="Times New Roman"/>
                <a:ea typeface="Times New Roman"/>
                <a:cs typeface="Times New Roman"/>
              </a:rPr>
              <a:t>Anyway</a:t>
            </a:r>
            <a:r>
              <a:rPr lang="en-US" sz="1600" dirty="0">
                <a:latin typeface="Times New Roman"/>
                <a:ea typeface="Times New Roman"/>
                <a:cs typeface="Times New Roman"/>
              </a:rPr>
              <a:t>, I’ve got to go now. </a:t>
            </a:r>
            <a:r>
              <a:rPr lang="ru-RU" sz="1600" dirty="0" err="1">
                <a:latin typeface="Times New Roman"/>
                <a:ea typeface="Times New Roman"/>
                <a:cs typeface="Times New Roman"/>
              </a:rPr>
              <a:t>Loads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>
                <a:latin typeface="Times New Roman"/>
                <a:ea typeface="Times New Roman"/>
                <a:cs typeface="Times New Roman"/>
              </a:rPr>
              <a:t>of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>
                <a:latin typeface="Times New Roman"/>
                <a:ea typeface="Times New Roman"/>
                <a:cs typeface="Times New Roman"/>
              </a:rPr>
              <a:t>homework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(</a:t>
            </a:r>
            <a:r>
              <a:rPr lang="ru-RU" sz="1600" dirty="0" err="1">
                <a:latin typeface="Times New Roman"/>
                <a:ea typeface="Times New Roman"/>
                <a:cs typeface="Times New Roman"/>
              </a:rPr>
              <a:t>unfortunately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!).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err="1" smtClean="0">
                <a:latin typeface="Times New Roman"/>
                <a:ea typeface="Times New Roman"/>
                <a:cs typeface="Times New Roman"/>
              </a:rPr>
              <a:t>B.I’m</a:t>
            </a:r>
            <a:r>
              <a:rPr lang="en-US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ea typeface="Times New Roman"/>
                <a:cs typeface="Times New Roman"/>
              </a:rPr>
              <a:t>sorry to hear you’ve had an argument with your best friend and that 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/>
                <a:ea typeface="Times New Roman"/>
                <a:cs typeface="Times New Roman"/>
              </a:rPr>
              <a:t>you’re not speaking at the moment. Yes, it has happened to me too, and it’s awful, 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err="1">
                <a:latin typeface="Times New Roman"/>
                <a:ea typeface="Times New Roman"/>
                <a:cs typeface="Times New Roman"/>
              </a:rPr>
              <a:t>isn’t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>
                <a:latin typeface="Times New Roman"/>
                <a:ea typeface="Times New Roman"/>
                <a:cs typeface="Times New Roman"/>
              </a:rPr>
              <a:t>it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?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C.Carol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D.</a:t>
            </a:r>
            <a:r>
              <a:rPr lang="en-US" sz="1600" dirty="0" smtClean="0">
                <a:latin typeface="Times New Roman"/>
                <a:ea typeface="Times New Roman"/>
                <a:cs typeface="Times New Roman"/>
              </a:rPr>
              <a:t>Dear </a:t>
            </a:r>
            <a:r>
              <a:rPr lang="en-US" sz="1600" dirty="0">
                <a:latin typeface="Times New Roman"/>
                <a:ea typeface="Times New Roman"/>
                <a:cs typeface="Times New Roman"/>
              </a:rPr>
              <a:t>Sally,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/>
                <a:ea typeface="Times New Roman"/>
                <a:cs typeface="Times New Roman"/>
              </a:rPr>
              <a:t>E.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/>
                <a:ea typeface="Times New Roman"/>
                <a:cs typeface="Times New Roman"/>
              </a:rPr>
              <a:t>Write back soon!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err="1" smtClean="0">
                <a:latin typeface="Times New Roman"/>
                <a:ea typeface="Times New Roman"/>
                <a:cs typeface="Times New Roman"/>
              </a:rPr>
              <a:t>F.Thanks</a:t>
            </a:r>
            <a:r>
              <a:rPr lang="en-US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ea typeface="Times New Roman"/>
                <a:cs typeface="Times New Roman"/>
              </a:rPr>
              <a:t>for your letter. It was great to hear from you! Well done on passing 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/>
                <a:ea typeface="Times New Roman"/>
                <a:cs typeface="Times New Roman"/>
              </a:rPr>
              <a:t>your exams!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latin typeface="Times New Roman"/>
                <a:ea typeface="Times New Roman"/>
                <a:cs typeface="Times New Roman"/>
              </a:rPr>
              <a:t>G.I </a:t>
            </a:r>
            <a:r>
              <a:rPr lang="en-US" sz="1600" dirty="0">
                <a:latin typeface="Times New Roman"/>
                <a:ea typeface="Times New Roman"/>
                <a:cs typeface="Times New Roman"/>
              </a:rPr>
              <a:t>think you need to ask yourself one question: what’s more important – that 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/>
                <a:ea typeface="Times New Roman"/>
                <a:cs typeface="Times New Roman"/>
              </a:rPr>
              <a:t>argument or your friendship? I remember when I asked myself that it all became 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/>
                <a:ea typeface="Times New Roman"/>
                <a:cs typeface="Times New Roman"/>
              </a:rPr>
              <a:t>clear. I </a:t>
            </a:r>
            <a:r>
              <a:rPr lang="en-US" sz="1600" dirty="0" err="1">
                <a:latin typeface="Times New Roman"/>
                <a:ea typeface="Times New Roman"/>
                <a:cs typeface="Times New Roman"/>
              </a:rPr>
              <a:t>realised</a:t>
            </a:r>
            <a:r>
              <a:rPr lang="en-US" sz="1600" dirty="0">
                <a:latin typeface="Times New Roman"/>
                <a:ea typeface="Times New Roman"/>
                <a:cs typeface="Times New Roman"/>
              </a:rPr>
              <a:t> my friendship with Chris was far more important. I called him 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/>
                <a:ea typeface="Times New Roman"/>
                <a:cs typeface="Times New Roman"/>
              </a:rPr>
              <a:t>immediately and told him. We became friends again immediately. Maybe you 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/>
                <a:ea typeface="Times New Roman"/>
                <a:cs typeface="Times New Roman"/>
              </a:rPr>
              <a:t>should do the same thing. Let me know what happens! </a:t>
            </a:r>
            <a:r>
              <a:rPr lang="ru-RU" sz="1600" dirty="0" err="1">
                <a:latin typeface="Times New Roman"/>
                <a:ea typeface="Times New Roman"/>
                <a:cs typeface="Times New Roman"/>
              </a:rPr>
              <a:t>Good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>
                <a:latin typeface="Times New Roman"/>
                <a:ea typeface="Times New Roman"/>
                <a:cs typeface="Times New Roman"/>
              </a:rPr>
              <a:t>luck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!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latin typeface="Times New Roman"/>
                <a:ea typeface="Times New Roman"/>
                <a:cs typeface="Times New Roman"/>
              </a:rPr>
              <a:t>H.23 </a:t>
            </a:r>
            <a:r>
              <a:rPr lang="en-US" sz="1600" dirty="0">
                <a:latin typeface="Times New Roman"/>
                <a:ea typeface="Times New Roman"/>
                <a:cs typeface="Times New Roman"/>
              </a:rPr>
              <a:t>Portland Street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/>
                <a:ea typeface="Times New Roman"/>
                <a:cs typeface="Times New Roman"/>
              </a:rPr>
              <a:t>Manchester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/>
                <a:ea typeface="Times New Roman"/>
                <a:cs typeface="Times New Roman"/>
              </a:rPr>
              <a:t>MN3 6YL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/>
                <a:ea typeface="Times New Roman"/>
                <a:cs typeface="Times New Roman"/>
              </a:rPr>
              <a:t>24th September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err="1" smtClean="0">
                <a:latin typeface="Times New Roman"/>
                <a:ea typeface="Times New Roman"/>
                <a:cs typeface="Times New Roman"/>
              </a:rPr>
              <a:t>I.Lots</a:t>
            </a:r>
            <a:r>
              <a:rPr lang="en-US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600" dirty="0">
                <a:latin typeface="Times New Roman"/>
                <a:ea typeface="Times New Roman"/>
                <a:cs typeface="Times New Roman"/>
              </a:rPr>
              <a:t>of love,</a:t>
            </a:r>
            <a:endParaRPr lang="ru-RU" sz="1600" dirty="0"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4365" y="5374899"/>
            <a:ext cx="6859635" cy="100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Key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: Part 1. H; Part 2. D; Part 3. F; Part 4. B; Part 5. G; Part 6.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A;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Part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7. E; </a:t>
            </a:r>
            <a:endParaRPr lang="ru-RU" sz="2400" dirty="0">
              <a:ea typeface="Calibri"/>
              <a:cs typeface="Times New Roman"/>
            </a:endParaRPr>
          </a:p>
          <a:p>
            <a:r>
              <a:rPr lang="ru-RU" dirty="0" err="1">
                <a:latin typeface="Times New Roman"/>
                <a:ea typeface="Times New Roman"/>
              </a:rPr>
              <a:t>Part</a:t>
            </a:r>
            <a:r>
              <a:rPr lang="ru-RU" dirty="0">
                <a:latin typeface="Times New Roman"/>
                <a:ea typeface="Times New Roman"/>
              </a:rPr>
              <a:t> 8. I; </a:t>
            </a:r>
            <a:r>
              <a:rPr lang="ru-RU" dirty="0" err="1">
                <a:latin typeface="Times New Roman"/>
                <a:ea typeface="Times New Roman"/>
              </a:rPr>
              <a:t>Part</a:t>
            </a:r>
            <a:r>
              <a:rPr lang="ru-RU" dirty="0">
                <a:latin typeface="Times New Roman"/>
                <a:ea typeface="Times New Roman"/>
              </a:rPr>
              <a:t> 9. C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955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1124</Words>
  <Application>Microsoft Office PowerPoint</Application>
  <PresentationFormat>Экран (4:3)</PresentationFormat>
  <Paragraphs>187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Упражнения на правильное написание адреса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17</cp:revision>
  <dcterms:created xsi:type="dcterms:W3CDTF">2014-02-26T14:50:22Z</dcterms:created>
  <dcterms:modified xsi:type="dcterms:W3CDTF">2014-02-27T01:52:07Z</dcterms:modified>
</cp:coreProperties>
</file>