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2E7FD-4968-4169-B578-ADC4491B42D4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4765-3767-4054-B327-6182F0702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7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Образовательный портал"Мой университет"-www.moi-universitet.ru Факультет "Реформа образования"-www.edu-reforma.ru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7F301-8977-4C6D-8D32-7EB5E97C3E4A}" type="slidenum">
              <a:rPr lang="ru-RU"/>
              <a:pPr/>
              <a:t>2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975" y="6092825"/>
            <a:ext cx="5545138" cy="601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9DDD8B-9FE2-425D-BACB-731AAC3A83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Неметаллы: </a:t>
            </a:r>
            <a:br>
              <a:rPr lang="ru-RU" b="1" dirty="0" smtClean="0"/>
            </a:br>
            <a:r>
              <a:rPr lang="ru-RU" b="1" dirty="0" smtClean="0"/>
              <a:t>общая характеристика.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9 класс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Аллотропия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Разное типы кристаллических решеток</a:t>
            </a:r>
            <a:endParaRPr lang="ru-RU" dirty="0"/>
          </a:p>
        </p:txBody>
      </p:sp>
      <p:pic>
        <p:nvPicPr>
          <p:cNvPr id="5" name="Picture 9" descr="Красный фосф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81743"/>
            <a:ext cx="2786082" cy="209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Белый фосфор №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28586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2357430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Р - фосфор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429264"/>
            <a:ext cx="313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Красный фосфор - атомная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5429264"/>
            <a:ext cx="3532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Белый фосфор - молекулярная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Аллотропия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Разная структура кристаллических решеток</a:t>
            </a:r>
            <a:endParaRPr lang="ru-RU" dirty="0"/>
          </a:p>
        </p:txBody>
      </p:sp>
      <p:sp>
        <p:nvSpPr>
          <p:cNvPr id="4" name="TextBox 37"/>
          <p:cNvSpPr txBox="1">
            <a:spLocks noChangeArrowheads="1"/>
          </p:cNvSpPr>
          <p:nvPr/>
        </p:nvSpPr>
        <p:spPr bwMode="auto">
          <a:xfrm>
            <a:off x="3571868" y="2214554"/>
            <a:ext cx="1850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С - углерод</a:t>
            </a:r>
          </a:p>
        </p:txBody>
      </p:sp>
      <p:pic>
        <p:nvPicPr>
          <p:cNvPr id="5" name="Picture 6" descr="Кристаллическая решётка алма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2054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Алмаз с ди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857760"/>
            <a:ext cx="219288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ристаллическая решётка графи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86058"/>
            <a:ext cx="22597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089056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786322"/>
            <a:ext cx="2315694" cy="17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0100" y="5000636"/>
            <a:ext cx="112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Тетраэдр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500063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Слоистая 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Аллотропия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Разный состав молекул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3500430" y="2214554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О  - кислород</a:t>
            </a:r>
          </a:p>
        </p:txBody>
      </p:sp>
      <p:pic>
        <p:nvPicPr>
          <p:cNvPr id="5" name="Picture 14" descr="o2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2857496"/>
            <a:ext cx="3000396" cy="2453224"/>
          </a:xfrm>
          <a:prstGeom prst="rect">
            <a:avLst/>
          </a:prstGeom>
        </p:spPr>
      </p:pic>
      <p:pic>
        <p:nvPicPr>
          <p:cNvPr id="6" name="Picture 16" descr="o3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495"/>
            <a:ext cx="3000396" cy="24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0166" y="5500702"/>
            <a:ext cx="12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Кислород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557214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Озон 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Озон О</a:t>
            </a:r>
            <a:r>
              <a:rPr lang="ru-RU" baseline="-25000" dirty="0" smtClean="0"/>
              <a:t>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Светло - синий газ с сильным запахом</a:t>
            </a:r>
          </a:p>
          <a:p>
            <a:r>
              <a:rPr lang="ru-RU" dirty="0" smtClean="0"/>
              <a:t>Имеет запах свежести</a:t>
            </a:r>
          </a:p>
          <a:p>
            <a:r>
              <a:rPr lang="ru-RU" dirty="0" smtClean="0"/>
              <a:t>Появляется после грозы</a:t>
            </a:r>
            <a:endParaRPr lang="ru-RU" dirty="0"/>
          </a:p>
        </p:txBody>
      </p:sp>
      <p:pic>
        <p:nvPicPr>
          <p:cNvPr id="6" name="Picture 2" descr="D:\Химия\Уроки\картинки урок знаний\Неметаллы\озон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4000528" cy="2699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Озон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Содержится в воздухе сосновых лесов и морского побережья</a:t>
            </a:r>
            <a:endParaRPr lang="ru-RU" dirty="0"/>
          </a:p>
        </p:txBody>
      </p:sp>
      <p:pic>
        <p:nvPicPr>
          <p:cNvPr id="4" name="Содержимое 3" descr="Sosn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928934"/>
            <a:ext cx="4008540" cy="3000396"/>
          </a:xfrm>
          <a:prstGeom prst="rect">
            <a:avLst/>
          </a:prstGeom>
        </p:spPr>
      </p:pic>
      <p:pic>
        <p:nvPicPr>
          <p:cNvPr id="6146" name="Picture 2" descr="D:\Химия\Мои рисунки\Мир\природа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4"/>
            <a:ext cx="4000501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озона в лаборатории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Получают в специальных приборах – озонаторах при действии на кислород электрическим разрядом без искр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D:\Химия\Уроки\картинки урок знаний\Неметаллы\Подгруппа кислорода\Кислород\Clipboard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138248"/>
            <a:ext cx="3500462" cy="358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озона для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6146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Задерживает ультрафиолетовые лучи, которые разрушительно действуют на клетки живых организмов</a:t>
            </a:r>
          </a:p>
          <a:p>
            <a:r>
              <a:rPr lang="ru-RU" dirty="0" smtClean="0"/>
              <a:t>Озоновый слой расположен на высоте 20 – 25 км</a:t>
            </a:r>
            <a:endParaRPr lang="ru-RU" dirty="0"/>
          </a:p>
        </p:txBody>
      </p:sp>
      <p:pic>
        <p:nvPicPr>
          <p:cNvPr id="8196" name="Picture 4" descr="http://www.google.ru/url?source=imglanding&amp;ct=img&amp;q=http://lentachel.ru/image/hvrChr1C3Bh1Goya.jpg&amp;sa=X&amp;ei=DU6cTp2WK8Sr-ga-36nlBQ&amp;ved=0CA4Q8wc&amp;usg=AFQjCNHYWlMWPbe3ukBbuvETLHYTytaA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643314"/>
            <a:ext cx="28670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Химия\Уроки\картинки урок знаний\Ученые-химики\Лавуазье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225541" cy="5572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1357298"/>
            <a:ext cx="4179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 конце 18 века А-Л. Лавуазье </a:t>
            </a:r>
          </a:p>
          <a:p>
            <a:pPr algn="ctr"/>
            <a:r>
              <a:rPr lang="ru-RU" sz="2400" dirty="0"/>
              <a:t>у</a:t>
            </a:r>
            <a:r>
              <a:rPr lang="ru-RU" sz="2400" dirty="0" smtClean="0"/>
              <a:t>становил, что воздух – </a:t>
            </a:r>
          </a:p>
          <a:p>
            <a:pPr algn="ctr"/>
            <a:r>
              <a:rPr lang="ru-RU" sz="2400" dirty="0" smtClean="0"/>
              <a:t>не простое вещество.</a:t>
            </a:r>
          </a:p>
          <a:p>
            <a:pPr algn="ctr"/>
            <a:r>
              <a:rPr lang="ru-RU" sz="2400" dirty="0"/>
              <a:t>а</a:t>
            </a:r>
            <a:r>
              <a:rPr lang="ru-RU" sz="2400" dirty="0" smtClean="0"/>
              <a:t> смесь газов</a:t>
            </a:r>
            <a:endParaRPr lang="ru-RU" sz="2400" dirty="0"/>
          </a:p>
        </p:txBody>
      </p:sp>
      <p:pic>
        <p:nvPicPr>
          <p:cNvPr id="2050" name="Picture 2" descr="D:\Химия\Уроки\картинки урок знаний\Неметаллы\Подгруппа кислорода\Кислород\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4000508" cy="2667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Состав воздуха</a:t>
            </a:r>
            <a:endParaRPr lang="ru-RU"/>
          </a:p>
        </p:txBody>
      </p:sp>
      <p:pic>
        <p:nvPicPr>
          <p:cNvPr id="1026" name="Picture 2" descr="D:\Химия\Уроки\картинки урок знаний\Неметаллы\Подгруппа кислорода\Кислород\состав возду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96148" cy="532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Постоянные составные воздуха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Азот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Кислород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Благородные газы</a:t>
            </a:r>
            <a:endParaRPr lang="ru-RU" dirty="0"/>
          </a:p>
        </p:txBody>
      </p:sp>
      <p:pic>
        <p:nvPicPr>
          <p:cNvPr id="3074" name="Picture 2" descr="D:\Химия\Уроки\картинки урок знаний\Неметаллы\Подгруппа кислорода\Кислород\september_kislorod_title.jpg"/>
          <p:cNvPicPr>
            <a:picLocks noChangeAspect="1" noChangeArrowheads="1"/>
          </p:cNvPicPr>
          <p:nvPr/>
        </p:nvPicPr>
        <p:blipFill>
          <a:blip r:embed="rId2"/>
          <a:srcRect l="50938"/>
          <a:stretch>
            <a:fillRect/>
          </a:stretch>
        </p:blipFill>
        <p:spPr bwMode="auto">
          <a:xfrm>
            <a:off x="5572132" y="2000240"/>
            <a:ext cx="2010657" cy="3048002"/>
          </a:xfrm>
          <a:prstGeom prst="rect">
            <a:avLst/>
          </a:prstGeom>
          <a:noFill/>
        </p:spPr>
      </p:pic>
      <p:pic>
        <p:nvPicPr>
          <p:cNvPr id="3075" name="Picture 3" descr="D:\Химия\Уроки\картинки урок знаний\Неметаллы\Подгруппа азота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85860"/>
            <a:ext cx="2667000" cy="2000250"/>
          </a:xfrm>
          <a:prstGeom prst="rect">
            <a:avLst/>
          </a:prstGeom>
          <a:noFill/>
        </p:spPr>
      </p:pic>
      <p:pic>
        <p:nvPicPr>
          <p:cNvPr id="3076" name="Picture 4" descr="D:\Химия\Уроки\картинки урок знаний\Неметаллы\Благородные газы\1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357826"/>
            <a:ext cx="1714512" cy="1285884"/>
          </a:xfrm>
          <a:prstGeom prst="rect">
            <a:avLst/>
          </a:prstGeom>
          <a:noFill/>
        </p:spPr>
      </p:pic>
      <p:pic>
        <p:nvPicPr>
          <p:cNvPr id="3077" name="Picture 5" descr="D:\Химия\Уроки\картинки урок знаний\Неметаллы\Благородные газы\1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7" y="5357802"/>
            <a:ext cx="1714512" cy="1285884"/>
          </a:xfrm>
          <a:prstGeom prst="rect">
            <a:avLst/>
          </a:prstGeom>
          <a:noFill/>
        </p:spPr>
      </p:pic>
      <p:pic>
        <p:nvPicPr>
          <p:cNvPr id="3078" name="Picture 6" descr="D:\Химия\Уроки\картинки урок знаний\Неметаллы\Благородные газы\HeTub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5357826"/>
            <a:ext cx="1714512" cy="128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93037" cy="1462087"/>
          </a:xfrm>
        </p:spPr>
        <p:txBody>
          <a:bodyPr>
            <a:normAutofit/>
          </a:bodyPr>
          <a:lstStyle/>
          <a:p>
            <a:r>
              <a:rPr lang="ru-RU" dirty="0"/>
              <a:t>Положение неметаллов в ПСХЭ</a:t>
            </a:r>
          </a:p>
        </p:txBody>
      </p:sp>
      <p:graphicFrame>
        <p:nvGraphicFramePr>
          <p:cNvPr id="27744" name="Group 96"/>
          <p:cNvGraphicFramePr>
            <a:graphicFrameLocks noGrp="1"/>
          </p:cNvGraphicFramePr>
          <p:nvPr>
            <p:ph idx="1"/>
          </p:nvPr>
        </p:nvGraphicFramePr>
        <p:xfrm>
          <a:off x="571473" y="2017714"/>
          <a:ext cx="7888316" cy="3840177"/>
        </p:xfrm>
        <a:graphic>
          <a:graphicData uri="http://schemas.openxmlformats.org/drawingml/2006/table">
            <a:tbl>
              <a:tblPr/>
              <a:tblGrid>
                <a:gridCol w="984910"/>
                <a:gridCol w="987922"/>
                <a:gridCol w="984910"/>
                <a:gridCol w="987922"/>
                <a:gridCol w="984910"/>
                <a:gridCol w="987922"/>
                <a:gridCol w="984910"/>
                <a:gridCol w="984910"/>
              </a:tblGrid>
              <a:tr h="94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ahoma" pitchFamily="34" charset="0"/>
                        </a:rPr>
                        <a:t>     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группы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периоды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III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IV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VII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VIII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Br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Rn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712" name="Line 64"/>
          <p:cNvSpPr>
            <a:spLocks noChangeShapeType="1"/>
          </p:cNvSpPr>
          <p:nvPr/>
        </p:nvSpPr>
        <p:spPr bwMode="auto">
          <a:xfrm>
            <a:off x="1214414" y="2071678"/>
            <a:ext cx="10080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Переменные составные воздуха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4525963"/>
          </a:xfrm>
        </p:spPr>
        <p:txBody>
          <a:bodyPr/>
          <a:lstStyle/>
          <a:p>
            <a:r>
              <a:rPr lang="ru-RU" dirty="0" smtClean="0"/>
              <a:t>Углекислый газ</a:t>
            </a:r>
          </a:p>
          <a:p>
            <a:endParaRPr lang="ru-RU" dirty="0" smtClean="0"/>
          </a:p>
          <a:p>
            <a:r>
              <a:rPr lang="ru-RU" dirty="0" smtClean="0"/>
              <a:t>Водяные пары</a:t>
            </a:r>
          </a:p>
          <a:p>
            <a:endParaRPr lang="ru-RU" dirty="0" smtClean="0"/>
          </a:p>
          <a:p>
            <a:r>
              <a:rPr lang="ru-RU" dirty="0" smtClean="0"/>
              <a:t>Озон </a:t>
            </a:r>
            <a:endParaRPr lang="ru-RU" dirty="0"/>
          </a:p>
        </p:txBody>
      </p:sp>
      <p:pic>
        <p:nvPicPr>
          <p:cNvPr id="4099" name="Picture 3" descr="D:\Химия\Уроки\картинки урок знаний\Неметаллы\Углерод\imagesCA0IQ43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2466975" cy="1847850"/>
          </a:xfrm>
          <a:prstGeom prst="rect">
            <a:avLst/>
          </a:prstGeom>
          <a:noFill/>
        </p:spPr>
      </p:pic>
      <p:pic>
        <p:nvPicPr>
          <p:cNvPr id="4100" name="Picture 4" descr="D:\Химия\Уроки\картинки урок знаний\Неметаллы\vp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3350257" cy="2438393"/>
          </a:xfrm>
          <a:prstGeom prst="rect">
            <a:avLst/>
          </a:prstGeom>
          <a:noFill/>
        </p:spPr>
      </p:pic>
      <p:pic>
        <p:nvPicPr>
          <p:cNvPr id="4101" name="Picture 5" descr="D:\Химия\Уроки\картинки урок знаний\Неметаллы\Подгруппа кислорода\Кислород\4066-origina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071942"/>
            <a:ext cx="2527300" cy="233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Случайные составные воздуха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ru-RU" dirty="0" smtClean="0"/>
              <a:t>Пыль</a:t>
            </a:r>
          </a:p>
          <a:p>
            <a:endParaRPr lang="ru-RU" dirty="0" smtClean="0"/>
          </a:p>
          <a:p>
            <a:r>
              <a:rPr lang="ru-RU" dirty="0" smtClean="0"/>
              <a:t>Микроорганизмы</a:t>
            </a:r>
          </a:p>
          <a:p>
            <a:endParaRPr lang="ru-RU" dirty="0" smtClean="0"/>
          </a:p>
          <a:p>
            <a:r>
              <a:rPr lang="ru-RU" dirty="0" smtClean="0"/>
              <a:t>Пыльца растений</a:t>
            </a:r>
          </a:p>
          <a:p>
            <a:endParaRPr lang="ru-RU" dirty="0" smtClean="0"/>
          </a:p>
          <a:p>
            <a:r>
              <a:rPr lang="ru-RU" dirty="0" smtClean="0"/>
              <a:t>Оксиды серы и азота</a:t>
            </a:r>
            <a:endParaRPr lang="ru-RU" dirty="0"/>
          </a:p>
        </p:txBody>
      </p:sp>
      <p:pic>
        <p:nvPicPr>
          <p:cNvPr id="5125" name="Picture 5" descr="D:\Химия\Уроки\картинки урок знаний\Неметаллы\Подгруппа азота\nitrogen-ox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918824"/>
            <a:ext cx="2905132" cy="1939176"/>
          </a:xfrm>
          <a:prstGeom prst="rect">
            <a:avLst/>
          </a:prstGeom>
          <a:noFill/>
        </p:spPr>
      </p:pic>
      <p:pic>
        <p:nvPicPr>
          <p:cNvPr id="5126" name="Picture 6" descr="D:\Химия\Уроки\картинки урок знаний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071810"/>
            <a:ext cx="2952678" cy="1962143"/>
          </a:xfrm>
          <a:prstGeom prst="rect">
            <a:avLst/>
          </a:prstGeom>
          <a:noFill/>
        </p:spPr>
      </p:pic>
      <p:pic>
        <p:nvPicPr>
          <p:cNvPr id="5127" name="Picture 7" descr="D:\Химия\Уроки\картинки урок знаний\Неметаллы\3980054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071546"/>
            <a:ext cx="2274993" cy="1818050"/>
          </a:xfrm>
          <a:prstGeom prst="rect">
            <a:avLst/>
          </a:prstGeom>
          <a:noFill/>
        </p:spPr>
      </p:pic>
      <p:pic>
        <p:nvPicPr>
          <p:cNvPr id="5128" name="Picture 8" descr="D:\Химия\Уроки\картинки урок знаний\kond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357298"/>
            <a:ext cx="2581377" cy="187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15</a:t>
            </a:r>
          </a:p>
          <a:p>
            <a:r>
              <a:rPr lang="ru-RU" dirty="0" smtClean="0"/>
              <a:t>Составить кроссворд по </a:t>
            </a:r>
            <a:r>
              <a:rPr lang="ru-RU" smtClean="0"/>
              <a:t>неметаллам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1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атомного строения неметаллов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1643050"/>
            <a:ext cx="771530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Небольшой атомный радиус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786058"/>
            <a:ext cx="771530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 внешнем уровне 4-8 электронов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3929066"/>
            <a:ext cx="771530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Располагаются только в главных подгруппах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5072074"/>
            <a:ext cx="771530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Характерно высокое значение ЭО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857364"/>
            <a:ext cx="7772400" cy="2286016"/>
          </a:xfrm>
        </p:spPr>
        <p:txBody>
          <a:bodyPr/>
          <a:lstStyle/>
          <a:p>
            <a:pPr algn="ctr"/>
            <a:r>
              <a:rPr lang="ru-RU" dirty="0" smtClean="0"/>
              <a:t>ФИЗИЧЕСКИЕ СВОЙСТВА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ПРОСТЫХ ВЕЩЕСТВ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728" y="428604"/>
            <a:ext cx="6000792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Агрегатное состояние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1428736"/>
            <a:ext cx="2438172" cy="71438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Газы 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42910" y="2643182"/>
            <a:ext cx="2428892" cy="1357322"/>
            <a:chOff x="500063" y="1000133"/>
            <a:chExt cx="2032554" cy="6575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00063" y="1000133"/>
              <a:ext cx="2032554" cy="657522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19321" y="1019391"/>
              <a:ext cx="1994038" cy="6190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Не,</a:t>
              </a:r>
              <a:r>
                <a:rPr lang="en-US" sz="3200" kern="1200" dirty="0" smtClean="0"/>
                <a:t> N</a:t>
              </a:r>
              <a:r>
                <a:rPr lang="en-US" sz="3200" kern="1200" baseline="-25000" dirty="0" smtClean="0"/>
                <a:t>2</a:t>
              </a:r>
              <a:r>
                <a:rPr lang="ru-RU" sz="3200" dirty="0" smtClean="0"/>
                <a:t>,</a:t>
              </a:r>
              <a:r>
                <a:rPr lang="en-US" sz="3200" dirty="0" smtClean="0"/>
                <a:t> </a:t>
              </a:r>
              <a:r>
                <a:rPr lang="ru-RU" sz="3200" dirty="0" smtClean="0"/>
                <a:t>Н</a:t>
              </a:r>
              <a:r>
                <a:rPr lang="ru-RU" sz="3200" baseline="-25000" dirty="0" smtClean="0"/>
                <a:t>2</a:t>
              </a:r>
              <a:r>
                <a:rPr lang="ru-RU" sz="3200" dirty="0" smtClean="0"/>
                <a:t>,</a:t>
              </a:r>
              <a:endParaRPr lang="en-US" sz="3200" dirty="0" smtClean="0"/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/>
                <a:t>Cl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, </a:t>
              </a:r>
              <a:r>
                <a:rPr lang="en-US" sz="3200" kern="1200" dirty="0" smtClean="0"/>
                <a:t>O</a:t>
              </a:r>
              <a:r>
                <a:rPr lang="en-US" sz="3200" kern="1200" baseline="-25000" dirty="0" smtClean="0"/>
                <a:t>2</a:t>
              </a:r>
              <a:r>
                <a:rPr lang="en-US" sz="3200" kern="1200" dirty="0" smtClean="0"/>
                <a:t>, O</a:t>
              </a:r>
              <a:r>
                <a:rPr lang="en-US" sz="3200" kern="1200" baseline="-25000" dirty="0" smtClean="0"/>
                <a:t>3</a:t>
              </a:r>
              <a:endParaRPr lang="ru-RU" sz="3200" kern="1200" baseline="-25000" dirty="0"/>
            </a:p>
          </p:txBody>
        </p:sp>
      </p:grpSp>
      <p:pic>
        <p:nvPicPr>
          <p:cNvPr id="10" name="Рисунок 33" descr="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42913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500430" y="1428736"/>
            <a:ext cx="2438172" cy="657522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Жидкие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86512" y="1428736"/>
            <a:ext cx="2405281" cy="642942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Твердые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868" y="2643182"/>
            <a:ext cx="2286016" cy="1143008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3200" dirty="0" smtClean="0"/>
              <a:t>Br</a:t>
            </a:r>
            <a:r>
              <a:rPr lang="en-US" sz="3200" baseline="-25000" dirty="0" smtClean="0"/>
              <a:t>2</a:t>
            </a:r>
            <a:endParaRPr lang="ru-RU" sz="3200" dirty="0"/>
          </a:p>
        </p:txBody>
      </p:sp>
      <p:pic>
        <p:nvPicPr>
          <p:cNvPr id="23" name="Рисунок 32" descr="3.jpeg"/>
          <p:cNvPicPr>
            <a:picLocks noChangeAspect="1"/>
          </p:cNvPicPr>
          <p:nvPr/>
        </p:nvPicPr>
        <p:blipFill>
          <a:blip r:embed="rId3"/>
          <a:srcRect t="17873"/>
          <a:stretch>
            <a:fillRect/>
          </a:stretch>
        </p:blipFill>
        <p:spPr bwMode="auto">
          <a:xfrm>
            <a:off x="3857620" y="4429132"/>
            <a:ext cx="137722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6357950" y="2643182"/>
            <a:ext cx="2357454" cy="1357322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3200" dirty="0" smtClean="0"/>
              <a:t>I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P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, C, </a:t>
            </a:r>
          </a:p>
          <a:p>
            <a:pPr algn="ctr"/>
            <a:r>
              <a:rPr lang="en-US" sz="3200" dirty="0" smtClean="0"/>
              <a:t>Si, B, S</a:t>
            </a:r>
            <a:r>
              <a:rPr lang="en-US" sz="3200" baseline="-25000" dirty="0" smtClean="0"/>
              <a:t>8</a:t>
            </a:r>
            <a:endParaRPr lang="ru-RU" sz="3200" dirty="0"/>
          </a:p>
        </p:txBody>
      </p:sp>
      <p:pic>
        <p:nvPicPr>
          <p:cNvPr id="25" name="Рисунок 29" descr="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457" y="4143380"/>
            <a:ext cx="162726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26"/>
          <p:cNvCxnSpPr/>
          <p:nvPr/>
        </p:nvCxnSpPr>
        <p:spPr>
          <a:xfrm rot="5400000">
            <a:off x="2426540" y="1002428"/>
            <a:ext cx="428628" cy="4239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2"/>
          </p:cNvCxnSpPr>
          <p:nvPr/>
        </p:nvCxnSpPr>
        <p:spPr>
          <a:xfrm rot="5400000">
            <a:off x="4214810" y="1214422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500826" y="1000108"/>
            <a:ext cx="806904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Химия\Уроки\картинки урок знаний\Неметаллы\Кремний\кремн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14351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неметаллов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БЕЛЫЙ  </a:t>
            </a:r>
            <a:endParaRPr lang="ru-RU" dirty="0"/>
          </a:p>
        </p:txBody>
      </p:sp>
      <p:pic>
        <p:nvPicPr>
          <p:cNvPr id="6" name="Содержимое 5" descr="126353896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75527"/>
          <a:stretch>
            <a:fillRect/>
          </a:stretch>
        </p:blipFill>
        <p:spPr>
          <a:xfrm>
            <a:off x="785786" y="2143116"/>
            <a:ext cx="1709750" cy="2507271"/>
          </a:xfrm>
        </p:spPr>
      </p:pic>
      <p:sp>
        <p:nvSpPr>
          <p:cNvPr id="7" name="TextBox 6"/>
          <p:cNvSpPr txBox="1"/>
          <p:nvPr/>
        </p:nvSpPr>
        <p:spPr>
          <a:xfrm>
            <a:off x="4643438" y="1500174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ЧЕРНЫЙ </a:t>
            </a:r>
            <a:endParaRPr lang="ru-RU" sz="2800" dirty="0"/>
          </a:p>
        </p:txBody>
      </p:sp>
      <p:pic>
        <p:nvPicPr>
          <p:cNvPr id="2051" name="Picture 3" descr="D:\Химия\Уроки\картинки урок знаний\Неметаллы\картинки Фосфор\1263538964.jpg"/>
          <p:cNvPicPr>
            <a:picLocks noChangeAspect="1" noChangeArrowheads="1"/>
          </p:cNvPicPr>
          <p:nvPr/>
        </p:nvPicPr>
        <p:blipFill>
          <a:blip r:embed="rId2"/>
          <a:srcRect l="77322"/>
          <a:stretch>
            <a:fillRect/>
          </a:stretch>
        </p:blipFill>
        <p:spPr bwMode="auto">
          <a:xfrm>
            <a:off x="3500430" y="2214554"/>
            <a:ext cx="1524045" cy="2428892"/>
          </a:xfrm>
          <a:prstGeom prst="rect">
            <a:avLst/>
          </a:prstGeom>
          <a:noFill/>
        </p:spPr>
      </p:pic>
      <p:pic>
        <p:nvPicPr>
          <p:cNvPr id="11" name="Picture 5" descr="graphit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3030526" cy="23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2976" y="4714884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ФОСФОР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4714884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ФОСФОР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4714884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ГРАФИТ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3" name="Picture 5" descr="D:\Химия\Уроки\картинки урок знаний\Неметаллы\Галогены\Cl1.jpg"/>
          <p:cNvPicPr>
            <a:picLocks noChangeAspect="1" noChangeArrowheads="1"/>
          </p:cNvPicPr>
          <p:nvPr/>
        </p:nvPicPr>
        <p:blipFill>
          <a:blip r:embed="rId4"/>
          <a:srcRect l="11565" t="20708" r="7415" b="26200"/>
          <a:stretch>
            <a:fillRect/>
          </a:stretch>
        </p:blipFill>
        <p:spPr bwMode="auto">
          <a:xfrm>
            <a:off x="3286116" y="5242775"/>
            <a:ext cx="3286148" cy="16152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14282" y="5643578"/>
            <a:ext cx="284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ЖЕЛТО-ЗЕЛЕНЫЙ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6578" y="628652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ХЛОР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неметаллов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285860"/>
            <a:ext cx="166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КРАСНЫЙ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1285860"/>
            <a:ext cx="1541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ЖЕЛТЫЙ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1285860"/>
            <a:ext cx="239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ФИОЛЕТОВЫЙ</a:t>
            </a:r>
            <a:endParaRPr lang="ru-RU" sz="2800" dirty="0"/>
          </a:p>
        </p:txBody>
      </p:sp>
      <p:pic>
        <p:nvPicPr>
          <p:cNvPr id="3074" name="Picture 2" descr="D:\Химия\Уроки\картинки урок знаний\Неметаллы\картинки Фосфор\1263538964.jpg"/>
          <p:cNvPicPr>
            <a:picLocks noChangeAspect="1" noChangeArrowheads="1"/>
          </p:cNvPicPr>
          <p:nvPr/>
        </p:nvPicPr>
        <p:blipFill>
          <a:blip r:embed="rId2"/>
          <a:srcRect l="24286" r="49196"/>
          <a:stretch>
            <a:fillRect/>
          </a:stretch>
        </p:blipFill>
        <p:spPr bwMode="auto">
          <a:xfrm>
            <a:off x="714348" y="1928802"/>
            <a:ext cx="1729666" cy="2357454"/>
          </a:xfrm>
          <a:prstGeom prst="rect">
            <a:avLst/>
          </a:prstGeom>
          <a:noFill/>
        </p:spPr>
      </p:pic>
      <p:pic>
        <p:nvPicPr>
          <p:cNvPr id="3075" name="Picture 3" descr="D:\Химия\Уроки\картинки урок знаний\Неметаллы\Подгруппа кислорода\Сера\Кри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2357454" cy="2357454"/>
          </a:xfrm>
          <a:prstGeom prst="rect">
            <a:avLst/>
          </a:prstGeom>
          <a:noFill/>
        </p:spPr>
      </p:pic>
      <p:pic>
        <p:nvPicPr>
          <p:cNvPr id="3076" name="Picture 4" descr="D:\Химия\Уроки\картинки урок знаний\Неметаллы\Галогены\йод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928802"/>
            <a:ext cx="3231597" cy="23665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28662" y="4429132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ФОСФОР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86182" y="442913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СЕРА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16" y="4429132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ЙОД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5214950"/>
            <a:ext cx="223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БЕСЦВЕТНЫЙ</a:t>
            </a:r>
            <a:endParaRPr lang="ru-RU" sz="2800" dirty="0"/>
          </a:p>
        </p:txBody>
      </p:sp>
      <p:pic>
        <p:nvPicPr>
          <p:cNvPr id="17" name="Рисунок 5" descr="46220163_b.jpg"/>
          <p:cNvPicPr>
            <a:picLocks noChangeAspect="1"/>
          </p:cNvPicPr>
          <p:nvPr/>
        </p:nvPicPr>
        <p:blipFill>
          <a:blip r:embed="rId5"/>
          <a:srcRect t="10277" b="14361"/>
          <a:stretch>
            <a:fillRect/>
          </a:stretch>
        </p:blipFill>
        <p:spPr bwMode="auto">
          <a:xfrm>
            <a:off x="3143240" y="4938516"/>
            <a:ext cx="1857388" cy="17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143504" y="628652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УГЛЕРОД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 плавления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3 800</a:t>
            </a:r>
            <a:r>
              <a:rPr lang="ru-RU" baseline="30000" dirty="0" smtClean="0"/>
              <a:t>0</a:t>
            </a:r>
            <a:r>
              <a:rPr lang="ru-RU" dirty="0"/>
              <a:t> </a:t>
            </a:r>
            <a:r>
              <a:rPr lang="ru-RU" dirty="0" smtClean="0"/>
              <a:t>С – у графита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- 210</a:t>
            </a:r>
            <a:r>
              <a:rPr lang="ru-RU" baseline="30000" dirty="0" smtClean="0"/>
              <a:t>0</a:t>
            </a:r>
            <a:r>
              <a:rPr lang="ru-RU" dirty="0" smtClean="0"/>
              <a:t> С - азота</a:t>
            </a:r>
            <a:endParaRPr lang="ru-RU" dirty="0"/>
          </a:p>
        </p:txBody>
      </p:sp>
      <p:pic>
        <p:nvPicPr>
          <p:cNvPr id="4" name="Picture 5" descr="graphit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0"/>
            <a:ext cx="2758532" cy="217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Химия\Уроки\картинки урок знаний\Неметаллы\Подгруппа азота\az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857628"/>
            <a:ext cx="3055939" cy="2619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кристаллических решеток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22"/>
          <p:cNvGraphicFramePr>
            <a:graphicFrameLocks/>
          </p:cNvGraphicFramePr>
          <p:nvPr/>
        </p:nvGraphicFramePr>
        <p:xfrm>
          <a:off x="357158" y="1214422"/>
          <a:ext cx="8429686" cy="528641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57322"/>
                <a:gridCol w="3571900"/>
                <a:gridCol w="3500464"/>
              </a:tblGrid>
              <a:tr h="508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</a:rPr>
                        <a:t>Молекулярная решетка</a:t>
                      </a:r>
                      <a:endParaRPr lang="ru-R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</a:rPr>
                        <a:t>Атомная решетка</a:t>
                      </a:r>
                      <a:endParaRPr lang="ru-RU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39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Частицы в узлах решетки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Молекулы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Атомы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22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Связь между частицами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Слабые межмолекулярные взаимодействия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Прочная ковалентная связь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46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Примеры 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Кислород</a:t>
                      </a:r>
                      <a:r>
                        <a:rPr lang="ru-RU" sz="2000" baseline="0" dirty="0" smtClean="0"/>
                        <a:t>      </a:t>
                      </a:r>
                      <a:r>
                        <a:rPr lang="ru-RU" sz="2000" dirty="0" smtClean="0"/>
                        <a:t>Азот</a:t>
                      </a:r>
                    </a:p>
                    <a:p>
                      <a:pPr algn="ctr"/>
                      <a:r>
                        <a:rPr lang="ru-RU" sz="2000" dirty="0" smtClean="0"/>
                        <a:t>Фосфор</a:t>
                      </a:r>
                      <a:r>
                        <a:rPr lang="ru-RU" sz="2000" baseline="0" dirty="0" smtClean="0"/>
                        <a:t>         </a:t>
                      </a:r>
                      <a:r>
                        <a:rPr lang="ru-RU" sz="2000" dirty="0" smtClean="0"/>
                        <a:t>Сера</a:t>
                      </a:r>
                    </a:p>
                    <a:p>
                      <a:pPr algn="ctr"/>
                      <a:r>
                        <a:rPr lang="ru-RU" sz="2000" dirty="0" smtClean="0"/>
                        <a:t>Йод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Углерод (алмаз)</a:t>
                      </a:r>
                    </a:p>
                    <a:p>
                      <a:pPr algn="ctr"/>
                      <a:r>
                        <a:rPr lang="ru-RU" sz="2000" dirty="0" smtClean="0"/>
                        <a:t>Кремний</a:t>
                      </a:r>
                    </a:p>
                    <a:p>
                      <a:pPr algn="ctr"/>
                      <a:r>
                        <a:rPr lang="ru-RU" sz="2000" dirty="0" smtClean="0"/>
                        <a:t>Бор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06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Физические свойства </a:t>
                      </a:r>
                      <a:endParaRPr lang="ru-RU" sz="16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Малая прочность</a:t>
                      </a:r>
                    </a:p>
                    <a:p>
                      <a:pPr algn="ctr"/>
                      <a:r>
                        <a:rPr lang="ru-RU" sz="2000" dirty="0" smtClean="0"/>
                        <a:t>Низкие</a:t>
                      </a:r>
                      <a:r>
                        <a:rPr lang="ru-RU" sz="2000" baseline="0" dirty="0" smtClean="0"/>
                        <a:t> температуры кипения и плавления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Высокая летучесть 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Высокие температуры кипения и плавления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350</Words>
  <Application>Microsoft Office PowerPoint</Application>
  <PresentationFormat>Экран (4:3)</PresentationFormat>
  <Paragraphs>158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Неметаллы:  общая характеристика. </vt:lpstr>
      <vt:lpstr>Положение неметаллов в ПСХЭ</vt:lpstr>
      <vt:lpstr>Особенности атомного строения неметаллов </vt:lpstr>
      <vt:lpstr>ФИЗИЧЕСКИЕ СВОЙСТВА   ПРОСТЫХ ВЕЩЕСТВ</vt:lpstr>
      <vt:lpstr>Презентация PowerPoint</vt:lpstr>
      <vt:lpstr>Цвет неметаллов</vt:lpstr>
      <vt:lpstr>Цвет неметаллов</vt:lpstr>
      <vt:lpstr>Температура плавления</vt:lpstr>
      <vt:lpstr>Типы кристаллических решеток</vt:lpstr>
      <vt:lpstr>Аллотропия</vt:lpstr>
      <vt:lpstr>Аллотропия </vt:lpstr>
      <vt:lpstr>Аллотропия </vt:lpstr>
      <vt:lpstr>Озон О3</vt:lpstr>
      <vt:lpstr>Озон в природе</vt:lpstr>
      <vt:lpstr>Получение озона в лаборатории</vt:lpstr>
      <vt:lpstr>Значение озона для Земли</vt:lpstr>
      <vt:lpstr>Презентация PowerPoint</vt:lpstr>
      <vt:lpstr>Состав воздуха</vt:lpstr>
      <vt:lpstr>Постоянные составные воздуха</vt:lpstr>
      <vt:lpstr>Переменные составные воздуха</vt:lpstr>
      <vt:lpstr>Случайные составные воздуха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Неметаллы:  общая характеристика.</dc:title>
  <dc:creator>Ирина</dc:creator>
  <cp:lastModifiedBy>Romeo</cp:lastModifiedBy>
  <cp:revision>25</cp:revision>
  <dcterms:created xsi:type="dcterms:W3CDTF">2011-10-17T13:26:56Z</dcterms:created>
  <dcterms:modified xsi:type="dcterms:W3CDTF">2011-11-22T19:04:36Z</dcterms:modified>
</cp:coreProperties>
</file>