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5" r:id="rId1"/>
  </p:sldMasterIdLst>
  <p:notesMasterIdLst>
    <p:notesMasterId r:id="rId44"/>
  </p:notesMasterIdLst>
  <p:sldIdLst>
    <p:sldId id="257" r:id="rId2"/>
    <p:sldId id="258" r:id="rId3"/>
    <p:sldId id="259" r:id="rId4"/>
    <p:sldId id="262" r:id="rId5"/>
    <p:sldId id="264" r:id="rId6"/>
    <p:sldId id="265" r:id="rId7"/>
    <p:sldId id="304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296" r:id="rId37"/>
    <p:sldId id="297" r:id="rId38"/>
    <p:sldId id="298" r:id="rId39"/>
    <p:sldId id="299" r:id="rId40"/>
    <p:sldId id="303" r:id="rId41"/>
    <p:sldId id="302" r:id="rId42"/>
    <p:sldId id="301" r:id="rId4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05FF51-C003-437A-9D0F-29BAA685EBAE}" type="datetimeFigureOut">
              <a:rPr lang="ru-RU" smtClean="0"/>
              <a:t>12.01.2015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A5CFCC-14DA-4783-923F-750467ABF9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267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B5CF4C9-8E80-4EEC-97DD-D43F3ED3E87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B5CF4C9-8E80-4EEC-97DD-D43F3ED3E87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1466ECF-B5C3-4737-86C6-0A38640919DE}" type="slidenum">
              <a:rPr lang="ru-RU"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>
              <a:latin typeface="Times New Roman" pitchFamily="18" charset="0"/>
            </a:endParaRPr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560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9A1596A-EA88-46BC-9190-B0F21E559F4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EC02434-8BB7-4E74-BED1-A947F0191B2B}" type="slidenum">
              <a:rPr lang="ru-RU" smtClean="0"/>
              <a:pPr/>
              <a:t>15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20FCF3-EE18-4BE6-BA3A-B7B23D034D39}" type="slidenum">
              <a:rPr lang="ru-RU"/>
              <a:pPr/>
              <a:t>23</a:t>
            </a:fld>
            <a:endParaRPr lang="ru-RU"/>
          </a:p>
        </p:txBody>
      </p:sp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6EDC59-9F71-4C7D-BCDE-B116B1B0EE52}" type="datetimeFigureOut">
              <a:rPr lang="ru-RU" smtClean="0"/>
              <a:t>12.01.2015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FB0FE1-4526-4365-8605-57CF6056FED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6EDC59-9F71-4C7D-BCDE-B116B1B0EE52}" type="datetimeFigureOut">
              <a:rPr lang="ru-RU" smtClean="0"/>
              <a:t>12.01.2015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FB0FE1-4526-4365-8605-57CF6056FE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6EDC59-9F71-4C7D-BCDE-B116B1B0EE52}" type="datetimeFigureOut">
              <a:rPr lang="ru-RU" smtClean="0"/>
              <a:t>12.01.2015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FB0FE1-4526-4365-8605-57CF6056FE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B49FB12-79AF-46FA-8BB3-A066A946DB9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6EDC59-9F71-4C7D-BCDE-B116B1B0EE52}" type="datetimeFigureOut">
              <a:rPr lang="ru-RU" smtClean="0"/>
              <a:t>12.01.2015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FB0FE1-4526-4365-8605-57CF6056FE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6EDC59-9F71-4C7D-BCDE-B116B1B0EE52}" type="datetimeFigureOut">
              <a:rPr lang="ru-RU" smtClean="0"/>
              <a:t>12.01.2015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FB0FE1-4526-4365-8605-57CF6056FED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6EDC59-9F71-4C7D-BCDE-B116B1B0EE52}" type="datetimeFigureOut">
              <a:rPr lang="ru-RU" smtClean="0"/>
              <a:t>12.01.2015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FB0FE1-4526-4365-8605-57CF6056FE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6EDC59-9F71-4C7D-BCDE-B116B1B0EE52}" type="datetimeFigureOut">
              <a:rPr lang="ru-RU" smtClean="0"/>
              <a:t>12.01.2015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FB0FE1-4526-4365-8605-57CF6056FE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6EDC59-9F71-4C7D-BCDE-B116B1B0EE52}" type="datetimeFigureOut">
              <a:rPr lang="ru-RU" smtClean="0"/>
              <a:t>12.01.2015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FB0FE1-4526-4365-8605-57CF6056FE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6EDC59-9F71-4C7D-BCDE-B116B1B0EE52}" type="datetimeFigureOut">
              <a:rPr lang="ru-RU" smtClean="0"/>
              <a:t>12.01.2015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FB0FE1-4526-4365-8605-57CF6056FEDB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6EDC59-9F71-4C7D-BCDE-B116B1B0EE52}" type="datetimeFigureOut">
              <a:rPr lang="ru-RU" smtClean="0"/>
              <a:t>12.01.2015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FB0FE1-4526-4365-8605-57CF6056FE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6EDC59-9F71-4C7D-BCDE-B116B1B0EE52}" type="datetimeFigureOut">
              <a:rPr lang="ru-RU" smtClean="0"/>
              <a:t>12.01.2015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FB0FE1-4526-4365-8605-57CF6056FED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FD6EDC59-9F71-4C7D-BCDE-B116B1B0EE52}" type="datetimeFigureOut">
              <a:rPr lang="ru-RU" smtClean="0"/>
              <a:t>12.01.2015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F9FB0FE1-4526-4365-8605-57CF6056FEDB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5.jpe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7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8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user\Desktop\&#1044;&#1074;&#1086;&#1088;&#1094;.%20&#1087;&#1077;&#1088;&#1077;&#1074;&#1086;&#1088;&#1086;&#1090;&#1099;\039.mp3" TargetMode="External"/><Relationship Id="rId5" Type="http://schemas.openxmlformats.org/officeDocument/2006/relationships/image" Target="../media/image42.png"/><Relationship Id="rId4" Type="http://schemas.openxmlformats.org/officeDocument/2006/relationships/image" Target="../media/image1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12.xml"/><Relationship Id="rId1" Type="http://schemas.openxmlformats.org/officeDocument/2006/relationships/audio" Target="file:///C:\Documents%20and%20Settings\user\Desktop\&#1044;&#1074;&#1086;&#1088;&#1094;.%20&#1087;&#1077;&#1088;&#1077;&#1074;&#1086;&#1088;&#1086;&#1090;&#1099;\008.mp3" TargetMode="External"/><Relationship Id="rId5" Type="http://schemas.openxmlformats.org/officeDocument/2006/relationships/image" Target="../media/image42.png"/><Relationship Id="rId4" Type="http://schemas.openxmlformats.org/officeDocument/2006/relationships/image" Target="../media/image17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4783614"/>
          </a:xfrm>
        </p:spPr>
        <p:txBody>
          <a:bodyPr>
            <a:noAutofit/>
          </a:bodyPr>
          <a:lstStyle/>
          <a:p>
            <a:pPr eaLnBrk="1" hangingPunct="1"/>
            <a:r>
              <a:rPr lang="ru-RU" sz="8000" b="1" dirty="0" smtClean="0">
                <a:latin typeface="Monotype Corsiva" pitchFamily="66" charset="0"/>
              </a:rPr>
              <a:t/>
            </a:r>
            <a:br>
              <a:rPr lang="ru-RU" sz="8000" b="1" dirty="0" smtClean="0">
                <a:latin typeface="Monotype Corsiva" pitchFamily="66" charset="0"/>
              </a:rPr>
            </a:br>
            <a:r>
              <a:rPr lang="ru-RU" sz="8000" b="1" dirty="0" smtClean="0">
                <a:latin typeface="Monotype Corsiva" pitchFamily="66" charset="0"/>
              </a:rPr>
              <a:t/>
            </a:r>
            <a:br>
              <a:rPr lang="ru-RU" sz="8000" b="1" dirty="0" smtClean="0">
                <a:latin typeface="Monotype Corsiva" pitchFamily="66" charset="0"/>
              </a:rPr>
            </a:br>
            <a:r>
              <a:rPr lang="ru-RU" sz="8000" b="1" dirty="0" smtClean="0">
                <a:latin typeface="Monotype Corsiva" pitchFamily="66" charset="0"/>
              </a:rPr>
              <a:t/>
            </a:r>
            <a:br>
              <a:rPr lang="ru-RU" sz="8000" b="1" dirty="0" smtClean="0">
                <a:latin typeface="Monotype Corsiva" pitchFamily="66" charset="0"/>
              </a:rPr>
            </a:br>
            <a:r>
              <a:rPr lang="ru-RU" sz="8000" b="1" dirty="0" smtClean="0">
                <a:latin typeface="Monotype Corsiva" pitchFamily="66" charset="0"/>
              </a:rPr>
              <a:t/>
            </a:r>
            <a:br>
              <a:rPr lang="ru-RU" sz="8000" b="1" dirty="0" smtClean="0">
                <a:latin typeface="Monotype Corsiva" pitchFamily="66" charset="0"/>
              </a:rPr>
            </a:br>
            <a:r>
              <a:rPr lang="ru-RU" sz="8000" b="1" dirty="0" smtClean="0">
                <a:latin typeface="Monotype Corsiva" pitchFamily="66" charset="0"/>
              </a:rPr>
              <a:t/>
            </a:r>
            <a:br>
              <a:rPr lang="ru-RU" sz="8000" b="1" dirty="0" smtClean="0">
                <a:latin typeface="Monotype Corsiva" pitchFamily="66" charset="0"/>
              </a:rPr>
            </a:br>
            <a:r>
              <a:rPr lang="ru-RU" sz="8000" b="1" dirty="0" smtClean="0">
                <a:latin typeface="Monotype Corsiva" pitchFamily="66" charset="0"/>
              </a:rPr>
              <a:t/>
            </a:r>
            <a:br>
              <a:rPr lang="ru-RU" sz="8000" b="1" dirty="0" smtClean="0">
                <a:latin typeface="Monotype Corsiva" pitchFamily="66" charset="0"/>
              </a:rPr>
            </a:br>
            <a:r>
              <a:rPr lang="ru-RU" sz="8000" b="1" dirty="0" smtClean="0">
                <a:latin typeface="Monotype Corsiva" pitchFamily="66" charset="0"/>
              </a:rPr>
              <a:t/>
            </a:r>
            <a:br>
              <a:rPr lang="ru-RU" sz="8000" b="1" dirty="0" smtClean="0">
                <a:latin typeface="Monotype Corsiva" pitchFamily="66" charset="0"/>
              </a:rPr>
            </a:br>
            <a:r>
              <a:rPr lang="ru-RU" sz="8000" b="1" dirty="0" smtClean="0">
                <a:latin typeface="Monotype Corsiva" pitchFamily="66" charset="0"/>
              </a:rPr>
              <a:t/>
            </a:r>
            <a:br>
              <a:rPr lang="ru-RU" sz="8000" b="1" dirty="0" smtClean="0">
                <a:latin typeface="Monotype Corsiva" pitchFamily="66" charset="0"/>
              </a:rPr>
            </a:br>
            <a:r>
              <a:rPr lang="ru-RU" sz="8000" b="1" dirty="0" smtClean="0">
                <a:latin typeface="Monotype Corsiva" pitchFamily="66" charset="0"/>
              </a:rPr>
              <a:t/>
            </a:r>
            <a:br>
              <a:rPr lang="ru-RU" sz="8000" b="1" dirty="0" smtClean="0">
                <a:latin typeface="Monotype Corsiva" pitchFamily="66" charset="0"/>
              </a:rPr>
            </a:br>
            <a:r>
              <a:rPr lang="ru-RU" sz="8000" b="1" dirty="0" smtClean="0">
                <a:latin typeface="Monotype Corsiva" pitchFamily="66" charset="0"/>
              </a:rPr>
              <a:t/>
            </a:r>
            <a:br>
              <a:rPr lang="ru-RU" sz="8000" b="1" dirty="0" smtClean="0">
                <a:latin typeface="Monotype Corsiva" pitchFamily="66" charset="0"/>
              </a:rPr>
            </a:br>
            <a:r>
              <a:rPr lang="ru-RU" sz="8000" b="1" dirty="0" smtClean="0">
                <a:latin typeface="Monotype Corsiva" pitchFamily="66" charset="0"/>
              </a:rPr>
              <a:t/>
            </a:r>
            <a:br>
              <a:rPr lang="ru-RU" sz="8000" b="1" dirty="0" smtClean="0">
                <a:latin typeface="Monotype Corsiva" pitchFamily="66" charset="0"/>
              </a:rPr>
            </a:br>
            <a:r>
              <a:rPr lang="ru-RU" sz="8000" b="1" dirty="0" smtClean="0">
                <a:latin typeface="Monotype Corsiva" pitchFamily="66" charset="0"/>
              </a:rPr>
              <a:t/>
            </a:r>
            <a:br>
              <a:rPr lang="ru-RU" sz="8000" b="1" dirty="0" smtClean="0">
                <a:latin typeface="Monotype Corsiva" pitchFamily="66" charset="0"/>
              </a:rPr>
            </a:br>
            <a:r>
              <a:rPr lang="ru-RU" sz="8000" b="1" dirty="0" smtClean="0">
                <a:latin typeface="Monotype Corsiva" pitchFamily="66" charset="0"/>
              </a:rPr>
              <a:t/>
            </a:r>
            <a:br>
              <a:rPr lang="ru-RU" sz="8000" b="1" dirty="0" smtClean="0">
                <a:latin typeface="Monotype Corsiva" pitchFamily="66" charset="0"/>
              </a:rPr>
            </a:br>
            <a:r>
              <a:rPr lang="ru-RU" sz="8000" b="1" dirty="0" smtClean="0">
                <a:latin typeface="Monotype Corsiva" pitchFamily="66" charset="0"/>
              </a:rPr>
              <a:t/>
            </a:r>
            <a:br>
              <a:rPr lang="ru-RU" sz="8000" b="1" dirty="0" smtClean="0">
                <a:latin typeface="Monotype Corsiva" pitchFamily="66" charset="0"/>
              </a:rPr>
            </a:br>
            <a:r>
              <a:rPr lang="ru-RU" sz="8000" b="1" dirty="0" smtClean="0">
                <a:latin typeface="Monotype Corsiva" pitchFamily="66" charset="0"/>
              </a:rPr>
              <a:t/>
            </a:r>
            <a:br>
              <a:rPr lang="ru-RU" sz="8000" b="1" dirty="0" smtClean="0">
                <a:latin typeface="Monotype Corsiva" pitchFamily="66" charset="0"/>
              </a:rPr>
            </a:br>
            <a:r>
              <a:rPr lang="ru-RU" sz="8000" b="1" dirty="0" smtClean="0">
                <a:latin typeface="Monotype Corsiva" pitchFamily="66" charset="0"/>
              </a:rPr>
              <a:t/>
            </a:r>
            <a:br>
              <a:rPr lang="ru-RU" sz="8000" b="1" dirty="0" smtClean="0">
                <a:latin typeface="Monotype Corsiva" pitchFamily="66" charset="0"/>
              </a:rPr>
            </a:br>
            <a:r>
              <a:rPr lang="ru-RU" sz="8000" b="1" dirty="0" smtClean="0">
                <a:latin typeface="Monotype Corsiva" pitchFamily="66" charset="0"/>
              </a:rPr>
              <a:t/>
            </a:r>
            <a:br>
              <a:rPr lang="ru-RU" sz="8000" b="1" dirty="0" smtClean="0">
                <a:latin typeface="Monotype Corsiva" pitchFamily="66" charset="0"/>
              </a:rPr>
            </a:br>
            <a:r>
              <a:rPr lang="ru-RU" sz="8000" b="1" dirty="0" smtClean="0">
                <a:latin typeface="Monotype Corsiva" pitchFamily="66" charset="0"/>
              </a:rPr>
              <a:t/>
            </a:r>
            <a:br>
              <a:rPr lang="ru-RU" sz="8000" b="1" dirty="0" smtClean="0">
                <a:latin typeface="Monotype Corsiva" pitchFamily="66" charset="0"/>
              </a:rPr>
            </a:br>
            <a:r>
              <a:rPr lang="ru-RU" sz="8000" b="1" dirty="0" smtClean="0">
                <a:latin typeface="Monotype Corsiva" pitchFamily="66" charset="0"/>
              </a:rPr>
              <a:t/>
            </a:r>
            <a:br>
              <a:rPr lang="ru-RU" sz="8000" b="1" dirty="0" smtClean="0">
                <a:latin typeface="Monotype Corsiva" pitchFamily="66" charset="0"/>
              </a:rPr>
            </a:br>
            <a:r>
              <a:rPr lang="ru-RU" sz="8000" b="1" dirty="0" smtClean="0">
                <a:latin typeface="Monotype Corsiva" pitchFamily="66" charset="0"/>
              </a:rPr>
              <a:t/>
            </a:r>
            <a:br>
              <a:rPr lang="ru-RU" sz="8000" b="1" dirty="0" smtClean="0">
                <a:latin typeface="Monotype Corsiva" pitchFamily="66" charset="0"/>
              </a:rPr>
            </a:br>
            <a:r>
              <a:rPr lang="ru-RU" sz="8000" b="1" dirty="0" smtClean="0">
                <a:latin typeface="Monotype Corsiva" pitchFamily="66" charset="0"/>
              </a:rPr>
              <a:t/>
            </a:r>
            <a:br>
              <a:rPr lang="ru-RU" sz="8000" b="1" dirty="0" smtClean="0">
                <a:latin typeface="Monotype Corsiva" pitchFamily="66" charset="0"/>
              </a:rPr>
            </a:br>
            <a:r>
              <a:rPr lang="ru-RU" sz="8000" b="1" dirty="0" smtClean="0">
                <a:latin typeface="Monotype Corsiva" pitchFamily="66" charset="0"/>
              </a:rPr>
              <a:t/>
            </a:r>
            <a:br>
              <a:rPr lang="ru-RU" sz="8000" b="1" dirty="0" smtClean="0">
                <a:latin typeface="Monotype Corsiva" pitchFamily="66" charset="0"/>
              </a:rPr>
            </a:br>
            <a:r>
              <a:rPr lang="ru-RU" sz="8000" b="1" dirty="0" smtClean="0">
                <a:latin typeface="Monotype Corsiva" pitchFamily="66" charset="0"/>
              </a:rPr>
              <a:t/>
            </a:r>
            <a:br>
              <a:rPr lang="ru-RU" sz="8000" b="1" dirty="0" smtClean="0">
                <a:latin typeface="Monotype Corsiva" pitchFamily="66" charset="0"/>
              </a:rPr>
            </a:br>
            <a:r>
              <a:rPr lang="ru-RU" sz="8000" b="1" dirty="0" smtClean="0">
                <a:latin typeface="Monotype Corsiva" pitchFamily="66" charset="0"/>
              </a:rPr>
              <a:t/>
            </a:r>
            <a:br>
              <a:rPr lang="ru-RU" sz="8000" b="1" dirty="0" smtClean="0">
                <a:latin typeface="Monotype Corsiva" pitchFamily="66" charset="0"/>
              </a:rPr>
            </a:br>
            <a:r>
              <a:rPr lang="ru-RU" sz="8000" b="1" dirty="0" smtClean="0">
                <a:latin typeface="Monotype Corsiva" pitchFamily="66" charset="0"/>
              </a:rPr>
              <a:t/>
            </a:r>
            <a:br>
              <a:rPr lang="ru-RU" sz="8000" b="1" dirty="0" smtClean="0">
                <a:latin typeface="Monotype Corsiva" pitchFamily="66" charset="0"/>
              </a:rPr>
            </a:br>
            <a:r>
              <a:rPr lang="ru-RU" sz="8000" b="1" dirty="0" smtClean="0">
                <a:latin typeface="Monotype Corsiva" pitchFamily="66" charset="0"/>
              </a:rPr>
              <a:t/>
            </a:r>
            <a:br>
              <a:rPr lang="ru-RU" sz="8000" b="1" dirty="0" smtClean="0">
                <a:latin typeface="Monotype Corsiva" pitchFamily="66" charset="0"/>
              </a:rPr>
            </a:br>
            <a:r>
              <a:rPr lang="ru-RU" sz="8000" b="1" dirty="0" smtClean="0">
                <a:latin typeface="Monotype Corsiva" pitchFamily="66" charset="0"/>
              </a:rPr>
              <a:t/>
            </a:r>
            <a:br>
              <a:rPr lang="ru-RU" sz="8000" b="1" dirty="0" smtClean="0">
                <a:latin typeface="Monotype Corsiva" pitchFamily="66" charset="0"/>
              </a:rPr>
            </a:br>
            <a:r>
              <a:rPr lang="ru-RU" sz="8000" b="1" dirty="0" smtClean="0">
                <a:latin typeface="Monotype Corsiva" pitchFamily="66" charset="0"/>
              </a:rPr>
              <a:t/>
            </a:r>
            <a:br>
              <a:rPr lang="ru-RU" sz="8000" b="1" dirty="0" smtClean="0">
                <a:latin typeface="Monotype Corsiva" pitchFamily="66" charset="0"/>
              </a:rPr>
            </a:br>
            <a:r>
              <a:rPr lang="ru-RU" sz="8000" b="1" dirty="0" smtClean="0">
                <a:latin typeface="Monotype Corsiva" pitchFamily="66" charset="0"/>
              </a:rPr>
              <a:t/>
            </a:r>
            <a:br>
              <a:rPr lang="ru-RU" sz="8000" b="1" dirty="0" smtClean="0">
                <a:latin typeface="Monotype Corsiva" pitchFamily="66" charset="0"/>
              </a:rPr>
            </a:br>
            <a:r>
              <a:rPr lang="ru-RU" sz="8000" b="1" dirty="0" smtClean="0">
                <a:latin typeface="Monotype Corsiva" pitchFamily="66" charset="0"/>
              </a:rPr>
              <a:t/>
            </a:r>
            <a:br>
              <a:rPr lang="ru-RU" sz="8000" b="1" dirty="0" smtClean="0">
                <a:latin typeface="Monotype Corsiva" pitchFamily="66" charset="0"/>
              </a:rPr>
            </a:br>
            <a:r>
              <a:rPr lang="ru-RU" sz="8000" b="1" dirty="0" smtClean="0">
                <a:latin typeface="Monotype Corsiva" pitchFamily="66" charset="0"/>
              </a:rPr>
              <a:t/>
            </a:r>
            <a:br>
              <a:rPr lang="ru-RU" sz="8000" b="1" dirty="0" smtClean="0">
                <a:latin typeface="Monotype Corsiva" pitchFamily="66" charset="0"/>
              </a:rPr>
            </a:br>
            <a:r>
              <a:rPr lang="ru-RU" sz="8000" b="1" dirty="0" smtClean="0">
                <a:latin typeface="Monotype Corsiva" pitchFamily="66" charset="0"/>
              </a:rPr>
              <a:t/>
            </a:r>
            <a:br>
              <a:rPr lang="ru-RU" sz="8000" b="1" dirty="0" smtClean="0">
                <a:latin typeface="Monotype Corsiva" pitchFamily="66" charset="0"/>
              </a:rPr>
            </a:br>
            <a:r>
              <a:rPr lang="ru-RU" sz="8000" b="1" dirty="0" smtClean="0">
                <a:latin typeface="Monotype Corsiva" pitchFamily="66" charset="0"/>
              </a:rPr>
              <a:t/>
            </a:r>
            <a:br>
              <a:rPr lang="ru-RU" sz="8000" b="1" dirty="0" smtClean="0">
                <a:latin typeface="Monotype Corsiva" pitchFamily="66" charset="0"/>
              </a:rPr>
            </a:br>
            <a:r>
              <a:rPr lang="ru-RU" sz="8000" b="1" dirty="0" smtClean="0">
                <a:latin typeface="Monotype Corsiva" pitchFamily="66" charset="0"/>
              </a:rPr>
              <a:t/>
            </a:r>
            <a:br>
              <a:rPr lang="ru-RU" sz="8000" b="1" dirty="0" smtClean="0">
                <a:latin typeface="Monotype Corsiva" pitchFamily="66" charset="0"/>
              </a:rPr>
            </a:br>
            <a:r>
              <a:rPr lang="ru-RU" sz="8000" b="1" dirty="0" smtClean="0">
                <a:latin typeface="Monotype Corsiva" pitchFamily="66" charset="0"/>
              </a:rPr>
              <a:t/>
            </a:r>
            <a:br>
              <a:rPr lang="ru-RU" sz="8000" b="1" dirty="0" smtClean="0">
                <a:latin typeface="Monotype Corsiva" pitchFamily="66" charset="0"/>
              </a:rPr>
            </a:br>
            <a:r>
              <a:rPr lang="ru-RU" sz="8000" b="1" dirty="0" smtClean="0">
                <a:latin typeface="Monotype Corsiva" pitchFamily="66" charset="0"/>
              </a:rPr>
              <a:t/>
            </a:r>
            <a:br>
              <a:rPr lang="ru-RU" sz="8000" b="1" dirty="0" smtClean="0">
                <a:latin typeface="Monotype Corsiva" pitchFamily="66" charset="0"/>
              </a:rPr>
            </a:br>
            <a:r>
              <a:rPr lang="ru-RU" sz="8000" b="1" dirty="0" smtClean="0">
                <a:latin typeface="Monotype Corsiva" pitchFamily="66" charset="0"/>
              </a:rPr>
              <a:t/>
            </a:r>
            <a:br>
              <a:rPr lang="ru-RU" sz="8000" b="1" dirty="0" smtClean="0">
                <a:latin typeface="Monotype Corsiva" pitchFamily="66" charset="0"/>
              </a:rPr>
            </a:br>
            <a:r>
              <a:rPr lang="ru-RU" sz="8000" b="1" dirty="0" smtClean="0">
                <a:latin typeface="Monotype Corsiva" pitchFamily="66" charset="0"/>
              </a:rPr>
              <a:t/>
            </a:r>
            <a:br>
              <a:rPr lang="ru-RU" sz="8000" b="1" dirty="0" smtClean="0">
                <a:latin typeface="Monotype Corsiva" pitchFamily="66" charset="0"/>
              </a:rPr>
            </a:br>
            <a:r>
              <a:rPr lang="ru-RU" sz="8000" b="1" dirty="0" smtClean="0">
                <a:latin typeface="Monotype Corsiva" pitchFamily="66" charset="0"/>
              </a:rPr>
              <a:t/>
            </a:r>
            <a:br>
              <a:rPr lang="ru-RU" sz="8000" b="1" dirty="0" smtClean="0">
                <a:latin typeface="Monotype Corsiva" pitchFamily="66" charset="0"/>
              </a:rPr>
            </a:br>
            <a:r>
              <a:rPr lang="ru-RU" sz="8000" b="1" dirty="0" smtClean="0">
                <a:latin typeface="Monotype Corsiva" pitchFamily="66" charset="0"/>
              </a:rPr>
              <a:t/>
            </a:r>
            <a:br>
              <a:rPr lang="ru-RU" sz="8000" b="1" dirty="0" smtClean="0">
                <a:latin typeface="Monotype Corsiva" pitchFamily="66" charset="0"/>
              </a:rPr>
            </a:br>
            <a:r>
              <a:rPr lang="ru-RU" sz="8000" b="1" dirty="0" smtClean="0">
                <a:latin typeface="Monotype Corsiva" pitchFamily="66" charset="0"/>
              </a:rPr>
              <a:t/>
            </a:r>
            <a:br>
              <a:rPr lang="ru-RU" sz="8000" b="1" dirty="0" smtClean="0">
                <a:latin typeface="Monotype Corsiva" pitchFamily="66" charset="0"/>
              </a:rPr>
            </a:br>
            <a:r>
              <a:rPr lang="ru-RU" sz="8000" b="1" dirty="0" smtClean="0">
                <a:latin typeface="Monotype Corsiva" pitchFamily="66" charset="0"/>
              </a:rPr>
              <a:t/>
            </a:r>
            <a:br>
              <a:rPr lang="ru-RU" sz="8000" b="1" dirty="0" smtClean="0">
                <a:latin typeface="Monotype Corsiva" pitchFamily="66" charset="0"/>
              </a:rPr>
            </a:br>
            <a:r>
              <a:rPr lang="ru-RU" sz="8000" b="1" dirty="0" smtClean="0">
                <a:latin typeface="Monotype Corsiva" pitchFamily="66" charset="0"/>
              </a:rPr>
              <a:t/>
            </a:r>
            <a:br>
              <a:rPr lang="ru-RU" sz="8000" b="1" dirty="0" smtClean="0">
                <a:latin typeface="Monotype Corsiva" pitchFamily="66" charset="0"/>
              </a:rPr>
            </a:br>
            <a:r>
              <a:rPr lang="ru-RU" sz="8000" b="1" dirty="0" smtClean="0">
                <a:latin typeface="Monotype Corsiva" pitchFamily="66" charset="0"/>
              </a:rPr>
              <a:t/>
            </a:r>
            <a:br>
              <a:rPr lang="ru-RU" sz="8000" b="1" dirty="0" smtClean="0">
                <a:latin typeface="Monotype Corsiva" pitchFamily="66" charset="0"/>
              </a:rPr>
            </a:br>
            <a:r>
              <a:rPr lang="ru-RU" sz="8000" b="1" dirty="0" smtClean="0">
                <a:latin typeface="Monotype Corsiva" pitchFamily="66" charset="0"/>
              </a:rPr>
              <a:t/>
            </a:r>
            <a:br>
              <a:rPr lang="ru-RU" sz="8000" b="1" dirty="0" smtClean="0">
                <a:latin typeface="Monotype Corsiva" pitchFamily="66" charset="0"/>
              </a:rPr>
            </a:br>
            <a:r>
              <a:rPr lang="ru-RU" sz="8000" b="1" dirty="0" smtClean="0">
                <a:latin typeface="Monotype Corsiva" pitchFamily="66" charset="0"/>
              </a:rPr>
              <a:t/>
            </a:r>
            <a:br>
              <a:rPr lang="ru-RU" sz="8000" b="1" dirty="0" smtClean="0">
                <a:latin typeface="Monotype Corsiva" pitchFamily="66" charset="0"/>
              </a:rPr>
            </a:br>
            <a:r>
              <a:rPr lang="ru-RU" sz="8000" b="1" dirty="0" smtClean="0">
                <a:latin typeface="Monotype Corsiva" pitchFamily="66" charset="0"/>
              </a:rPr>
              <a:t/>
            </a:r>
            <a:br>
              <a:rPr lang="ru-RU" sz="8000" b="1" dirty="0" smtClean="0">
                <a:latin typeface="Monotype Corsiva" pitchFamily="66" charset="0"/>
              </a:rPr>
            </a:br>
            <a:r>
              <a:rPr lang="ru-RU" sz="8000" b="1" dirty="0" smtClean="0">
                <a:latin typeface="Monotype Corsiva" pitchFamily="66" charset="0"/>
              </a:rPr>
              <a:t/>
            </a:r>
            <a:br>
              <a:rPr lang="ru-RU" sz="8000" b="1" dirty="0" smtClean="0">
                <a:latin typeface="Monotype Corsiva" pitchFamily="66" charset="0"/>
              </a:rPr>
            </a:br>
            <a:r>
              <a:rPr lang="ru-RU" sz="8000" b="1" dirty="0" smtClean="0">
                <a:latin typeface="Monotype Corsiva" pitchFamily="66" charset="0"/>
              </a:rPr>
              <a:t>Эпоха </a:t>
            </a:r>
            <a:br>
              <a:rPr lang="ru-RU" sz="8000" b="1" dirty="0" smtClean="0">
                <a:latin typeface="Monotype Corsiva" pitchFamily="66" charset="0"/>
              </a:rPr>
            </a:br>
            <a:r>
              <a:rPr lang="ru-RU" sz="8000" b="1" dirty="0" smtClean="0">
                <a:latin typeface="Monotype Corsiva" pitchFamily="66" charset="0"/>
              </a:rPr>
              <a:t>Дворцовых переворотов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44008" y="5572140"/>
            <a:ext cx="4195192" cy="881196"/>
          </a:xfrm>
        </p:spPr>
        <p:txBody>
          <a:bodyPr>
            <a:normAutofit fontScale="55000" lnSpcReduction="20000"/>
          </a:bodyPr>
          <a:lstStyle/>
          <a:p>
            <a:pPr eaLnBrk="1" hangingPunct="1"/>
            <a:r>
              <a:rPr lang="ru-RU" b="1" dirty="0" smtClean="0">
                <a:solidFill>
                  <a:schemeClr val="tx1"/>
                </a:solidFill>
              </a:rPr>
              <a:t>Подготовила: учитель истории и обществознания</a:t>
            </a:r>
          </a:p>
          <a:p>
            <a:pPr eaLnBrk="1" hangingPunct="1"/>
            <a:r>
              <a:rPr lang="ru-RU" b="1" dirty="0" smtClean="0">
                <a:solidFill>
                  <a:schemeClr val="tx1"/>
                </a:solidFill>
              </a:rPr>
              <a:t>МКОУ «</a:t>
            </a:r>
            <a:r>
              <a:rPr lang="ru-RU" b="1" dirty="0" err="1" smtClean="0">
                <a:solidFill>
                  <a:schemeClr val="tx1"/>
                </a:solidFill>
              </a:rPr>
              <a:t>Колыбельская</a:t>
            </a:r>
            <a:r>
              <a:rPr lang="ru-RU" b="1" dirty="0" smtClean="0">
                <a:solidFill>
                  <a:schemeClr val="tx1"/>
                </a:solidFill>
              </a:rPr>
              <a:t> СОШ»</a:t>
            </a:r>
          </a:p>
          <a:p>
            <a:pPr eaLnBrk="1" hangingPunct="1"/>
            <a:r>
              <a:rPr lang="ru-RU" b="1" dirty="0" err="1" smtClean="0">
                <a:solidFill>
                  <a:schemeClr val="tx1"/>
                </a:solidFill>
              </a:rPr>
              <a:t>Нечкина</a:t>
            </a:r>
            <a:r>
              <a:rPr lang="ru-RU" b="1" dirty="0" smtClean="0">
                <a:solidFill>
                  <a:schemeClr val="tx1"/>
                </a:solidFill>
              </a:rPr>
              <a:t> Ольга Ивановна</a:t>
            </a:r>
            <a:endParaRPr lang="ru-RU" b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7" name="Text Box 3"/>
          <p:cNvSpPr txBox="1">
            <a:spLocks noChangeArrowheads="1"/>
          </p:cNvSpPr>
          <p:nvPr/>
        </p:nvSpPr>
        <p:spPr bwMode="auto">
          <a:xfrm>
            <a:off x="838200" y="1828800"/>
            <a:ext cx="50292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kumimoji="1" lang="ru-RU" sz="2400" b="1" dirty="0">
                <a:solidFill>
                  <a:srgbClr val="000000"/>
                </a:solidFill>
              </a:rPr>
              <a:t>Внук Петра </a:t>
            </a:r>
            <a:r>
              <a:rPr kumimoji="1" lang="en-US" sz="2400" b="1" dirty="0">
                <a:solidFill>
                  <a:srgbClr val="000000"/>
                </a:solidFill>
              </a:rPr>
              <a:t>I</a:t>
            </a:r>
            <a:r>
              <a:rPr kumimoji="1" lang="ru-RU" sz="2400" b="1" dirty="0">
                <a:solidFill>
                  <a:srgbClr val="000000"/>
                </a:solidFill>
              </a:rPr>
              <a:t>, которого поддерживала родовая знать – Д.М.Голицын, В.В.Долгоруков</a:t>
            </a:r>
          </a:p>
          <a:p>
            <a:pPr eaLnBrk="0" hangingPunct="0"/>
            <a:endParaRPr kumimoji="1" lang="ru-RU" sz="2400" b="1" dirty="0">
              <a:solidFill>
                <a:srgbClr val="000000"/>
              </a:solidFill>
            </a:endParaRPr>
          </a:p>
        </p:txBody>
      </p:sp>
      <p:sp>
        <p:nvSpPr>
          <p:cNvPr id="134148" name="Text Box 4"/>
          <p:cNvSpPr txBox="1">
            <a:spLocks noChangeArrowheads="1"/>
          </p:cNvSpPr>
          <p:nvPr/>
        </p:nvSpPr>
        <p:spPr bwMode="auto">
          <a:xfrm>
            <a:off x="6400800" y="6172200"/>
            <a:ext cx="32385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2400">
                <a:latin typeface="Times New Roman" pitchFamily="18" charset="0"/>
              </a:rPr>
              <a:t> </a:t>
            </a:r>
            <a:r>
              <a:rPr lang="ru-RU" sz="2800" b="1">
                <a:solidFill>
                  <a:srgbClr val="0000FF"/>
                </a:solidFill>
                <a:latin typeface="Arial Narrow" pitchFamily="34" charset="0"/>
              </a:rPr>
              <a:t>Царевич Петр</a:t>
            </a:r>
          </a:p>
        </p:txBody>
      </p:sp>
      <p:sp>
        <p:nvSpPr>
          <p:cNvPr id="134149" name="AutoShape 5"/>
          <p:cNvSpPr>
            <a:spLocks noChangeArrowheads="1"/>
          </p:cNvSpPr>
          <p:nvPr/>
        </p:nvSpPr>
        <p:spPr bwMode="auto">
          <a:xfrm>
            <a:off x="385763" y="863600"/>
            <a:ext cx="8235950" cy="714375"/>
          </a:xfrm>
          <a:prstGeom prst="flowChartProcess">
            <a:avLst/>
          </a:prstGeom>
          <a:gradFill rotWithShape="1">
            <a:gsLst>
              <a:gs pos="0">
                <a:srgbClr val="00FFFF"/>
              </a:gs>
              <a:gs pos="50000">
                <a:schemeClr val="bg1"/>
              </a:gs>
              <a:gs pos="100000">
                <a:srgbClr val="00FFFF"/>
              </a:gs>
            </a:gsLst>
            <a:lin ang="5400000" scaled="1"/>
          </a:gradFill>
          <a:ln w="19050">
            <a:solidFill>
              <a:srgbClr val="000000"/>
            </a:solidFill>
            <a:miter lim="800000"/>
            <a:headEnd/>
            <a:tailEnd/>
          </a:ln>
          <a:effectLst>
            <a:prstShdw prst="shdw17" dist="17961" dir="2700000">
              <a:srgbClr val="000000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75000"/>
              <a:buFont typeface="Monotype Sorts" pitchFamily="2" charset="2"/>
              <a:buNone/>
            </a:pPr>
            <a:r>
              <a:rPr lang="ru-RU" sz="4400" b="1" dirty="0">
                <a:solidFill>
                  <a:schemeClr val="accent2"/>
                </a:solidFill>
              </a:rPr>
              <a:t>Претенденты на престол</a:t>
            </a:r>
          </a:p>
        </p:txBody>
      </p:sp>
      <p:sp>
        <p:nvSpPr>
          <p:cNvPr id="134151" name="Text Box 7"/>
          <p:cNvSpPr txBox="1">
            <a:spLocks noChangeArrowheads="1"/>
          </p:cNvSpPr>
          <p:nvPr/>
        </p:nvSpPr>
        <p:spPr bwMode="auto">
          <a:xfrm>
            <a:off x="395288" y="4005263"/>
            <a:ext cx="1873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ru-RU" sz="2400">
              <a:latin typeface="Verdana" pitchFamily="34" charset="0"/>
            </a:endParaRPr>
          </a:p>
        </p:txBody>
      </p:sp>
      <p:sp>
        <p:nvSpPr>
          <p:cNvPr id="134152" name="Text Box 8"/>
          <p:cNvSpPr txBox="1">
            <a:spLocks noChangeArrowheads="1"/>
          </p:cNvSpPr>
          <p:nvPr/>
        </p:nvSpPr>
        <p:spPr bwMode="auto">
          <a:xfrm>
            <a:off x="3048000" y="3886200"/>
            <a:ext cx="28956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kumimoji="1" lang="ru-RU" sz="2400" b="1" dirty="0">
                <a:solidFill>
                  <a:srgbClr val="000000"/>
                </a:solidFill>
              </a:rPr>
              <a:t>Жена Петра </a:t>
            </a:r>
            <a:r>
              <a:rPr kumimoji="1" lang="en-US" sz="2400" b="1" dirty="0">
                <a:solidFill>
                  <a:srgbClr val="000000"/>
                </a:solidFill>
              </a:rPr>
              <a:t>I</a:t>
            </a:r>
            <a:r>
              <a:rPr kumimoji="1" lang="ru-RU" sz="2400" b="1" dirty="0">
                <a:solidFill>
                  <a:srgbClr val="000000"/>
                </a:solidFill>
              </a:rPr>
              <a:t>, которую поддерживали сподвижники Петра во главе с А.Д.Меншиковым</a:t>
            </a:r>
            <a:endParaRPr lang="ru-RU" sz="2400" b="1" dirty="0">
              <a:solidFill>
                <a:srgbClr val="000000"/>
              </a:solidFill>
            </a:endParaRPr>
          </a:p>
        </p:txBody>
      </p:sp>
      <p:sp>
        <p:nvSpPr>
          <p:cNvPr id="134153" name="Text Box 9"/>
          <p:cNvSpPr txBox="1">
            <a:spLocks noChangeArrowheads="1"/>
          </p:cNvSpPr>
          <p:nvPr/>
        </p:nvSpPr>
        <p:spPr bwMode="auto">
          <a:xfrm>
            <a:off x="152400" y="6324600"/>
            <a:ext cx="4114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2800" b="1">
                <a:solidFill>
                  <a:srgbClr val="0000FF"/>
                </a:solidFill>
                <a:latin typeface="Arial Narrow" pitchFamily="34" charset="0"/>
              </a:rPr>
              <a:t>Екатерина Алексеевна</a:t>
            </a:r>
          </a:p>
        </p:txBody>
      </p:sp>
      <p:sp>
        <p:nvSpPr>
          <p:cNvPr id="134155" name="WordArt 11"/>
          <p:cNvSpPr>
            <a:spLocks noChangeArrowheads="1" noChangeShapeType="1" noTextEdit="1"/>
          </p:cNvSpPr>
          <p:nvPr/>
        </p:nvSpPr>
        <p:spPr bwMode="auto">
          <a:xfrm>
            <a:off x="228600" y="333375"/>
            <a:ext cx="8763000" cy="419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b="1" i="1" kern="10" spc="-14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Century Gothic"/>
              </a:rPr>
              <a:t>1725 год - смерть Петра I</a:t>
            </a:r>
          </a:p>
        </p:txBody>
      </p:sp>
      <p:pic>
        <p:nvPicPr>
          <p:cNvPr id="134159" name="Picture 1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857884" y="1785926"/>
            <a:ext cx="2910468" cy="4293220"/>
          </a:xfrm>
          <a:ln/>
        </p:spPr>
      </p:pic>
      <p:pic>
        <p:nvPicPr>
          <p:cNvPr id="134160" name="Picture 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971800"/>
            <a:ext cx="2713038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attac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988" y="676275"/>
            <a:ext cx="8255000" cy="557212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7950" y="6230938"/>
            <a:ext cx="9036050" cy="627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Вопрос решила гвардия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….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1" name="Text Box 3"/>
          <p:cNvSpPr txBox="1">
            <a:spLocks noChangeArrowheads="1"/>
          </p:cNvSpPr>
          <p:nvPr/>
        </p:nvSpPr>
        <p:spPr bwMode="auto">
          <a:xfrm>
            <a:off x="395288" y="1557338"/>
            <a:ext cx="3384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ru-RU" sz="2400">
              <a:latin typeface="Verdana" pitchFamily="34" charset="0"/>
            </a:endParaRPr>
          </a:p>
        </p:txBody>
      </p:sp>
      <p:sp>
        <p:nvSpPr>
          <p:cNvPr id="135173" name="Text Box 5"/>
          <p:cNvSpPr txBox="1">
            <a:spLocks noChangeArrowheads="1"/>
          </p:cNvSpPr>
          <p:nvPr/>
        </p:nvSpPr>
        <p:spPr bwMode="auto">
          <a:xfrm>
            <a:off x="3348038" y="5013325"/>
            <a:ext cx="1079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ru-RU" sz="2400">
              <a:latin typeface="Verdana" pitchFamily="34" charset="0"/>
            </a:endParaRPr>
          </a:p>
        </p:txBody>
      </p:sp>
      <p:sp>
        <p:nvSpPr>
          <p:cNvPr id="135175" name="WordArt 7"/>
          <p:cNvSpPr>
            <a:spLocks noChangeArrowheads="1" noChangeShapeType="1" noTextEdit="1"/>
          </p:cNvSpPr>
          <p:nvPr/>
        </p:nvSpPr>
        <p:spPr bwMode="auto">
          <a:xfrm>
            <a:off x="1062038" y="323850"/>
            <a:ext cx="7289800" cy="419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b="1" i="1" kern="10" spc="-14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Century Gothic"/>
              </a:rPr>
              <a:t>1725 - 1727 - правление Екатерины I</a:t>
            </a:r>
          </a:p>
        </p:txBody>
      </p:sp>
      <p:sp>
        <p:nvSpPr>
          <p:cNvPr id="135176" name="AutoShape 8" descr="10-back"/>
          <p:cNvSpPr>
            <a:spLocks noChangeArrowheads="1"/>
          </p:cNvSpPr>
          <p:nvPr/>
        </p:nvSpPr>
        <p:spPr bwMode="auto">
          <a:xfrm>
            <a:off x="4722813" y="1652588"/>
            <a:ext cx="4268787" cy="4052887"/>
          </a:xfrm>
          <a:prstGeom prst="roundRect">
            <a:avLst>
              <a:gd name="adj" fmla="val 5106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marL="363538" indent="-363538" eaLnBrk="0" hangingPunct="0">
              <a:lnSpc>
                <a:spcPct val="95000"/>
              </a:lnSpc>
              <a:buFontTx/>
              <a:buBlip>
                <a:blip r:embed="rId3"/>
              </a:buBlip>
            </a:pPr>
            <a:r>
              <a:rPr lang="ru-RU" b="1" dirty="0"/>
              <a:t>Происхождение доподлинно неизвестно. Предположительно, родилась в Лифляндии, в крестьянской семье </a:t>
            </a:r>
            <a:r>
              <a:rPr lang="ru-RU" b="1" dirty="0" err="1"/>
              <a:t>Скавронских</a:t>
            </a:r>
            <a:r>
              <a:rPr lang="ru-RU" b="1" dirty="0"/>
              <a:t>.  </a:t>
            </a:r>
            <a:endParaRPr lang="ru-RU" sz="2000" b="1" dirty="0">
              <a:solidFill>
                <a:srgbClr val="000000"/>
              </a:solidFill>
            </a:endParaRPr>
          </a:p>
          <a:p>
            <a:pPr marL="363538" indent="-363538" eaLnBrk="0" hangingPunct="0">
              <a:buFontTx/>
              <a:buBlip>
                <a:blip r:embed="rId3"/>
              </a:buBlip>
            </a:pPr>
            <a:r>
              <a:rPr lang="ru-RU" b="1" dirty="0"/>
              <a:t>Во время Северной войны попала в плен</a:t>
            </a:r>
            <a:r>
              <a:rPr lang="ru-RU" sz="2000" b="1" dirty="0">
                <a:solidFill>
                  <a:srgbClr val="000000"/>
                </a:solidFill>
              </a:rPr>
              <a:t>.</a:t>
            </a:r>
            <a:endParaRPr lang="en-GB" sz="2000" b="1" dirty="0">
              <a:solidFill>
                <a:srgbClr val="000000"/>
              </a:solidFill>
            </a:endParaRPr>
          </a:p>
          <a:p>
            <a:pPr marL="363538" indent="-363538" eaLnBrk="0" hangingPunct="0">
              <a:buFontTx/>
              <a:buBlip>
                <a:blip r:embed="rId3"/>
              </a:buBlip>
            </a:pPr>
            <a:r>
              <a:rPr lang="ru-RU" b="1" dirty="0"/>
              <a:t>В 1703 году ее увидел Петр </a:t>
            </a:r>
            <a:r>
              <a:rPr lang="en-US" b="1" dirty="0"/>
              <a:t>I</a:t>
            </a:r>
            <a:r>
              <a:rPr lang="ru-RU" b="1" dirty="0"/>
              <a:t> и поселил в селе Преображенском в числе придворных девиц царевны</a:t>
            </a:r>
            <a:r>
              <a:rPr lang="ru-RU" sz="2000" b="1" dirty="0">
                <a:solidFill>
                  <a:srgbClr val="000000"/>
                </a:solidFill>
              </a:rPr>
              <a:t>.</a:t>
            </a:r>
          </a:p>
          <a:p>
            <a:pPr marL="363538" indent="-363538" eaLnBrk="0" hangingPunct="0">
              <a:buFontTx/>
              <a:buBlip>
                <a:blip r:embed="rId3"/>
              </a:buBlip>
            </a:pPr>
            <a:r>
              <a:rPr lang="ru-RU" b="1" dirty="0"/>
              <a:t>В официальный брак с ней Петр вступил в 1712 году. </a:t>
            </a:r>
          </a:p>
          <a:p>
            <a:pPr marL="363538" indent="-363538" eaLnBrk="0" hangingPunct="0"/>
            <a:endParaRPr lang="en-GB" b="1" dirty="0"/>
          </a:p>
        </p:txBody>
      </p:sp>
      <p:pic>
        <p:nvPicPr>
          <p:cNvPr id="135180" name="Picture 12" descr="[IS7IR_4-27]_[TD_09-r]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228600" y="990600"/>
            <a:ext cx="4348163" cy="5410200"/>
          </a:xfrm>
          <a:noFill/>
          <a:ln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Text Box 2"/>
          <p:cNvSpPr txBox="1">
            <a:spLocks noChangeArrowheads="1"/>
          </p:cNvSpPr>
          <p:nvPr/>
        </p:nvSpPr>
        <p:spPr bwMode="auto">
          <a:xfrm>
            <a:off x="323850" y="990600"/>
            <a:ext cx="5472113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/>
              <a:t>Создан при императрице для решения важнейших государственных дел. Ведущую роль в совете играл А.Д.Меншиков </a:t>
            </a:r>
          </a:p>
        </p:txBody>
      </p:sp>
      <p:sp>
        <p:nvSpPr>
          <p:cNvPr id="136195" name="Oval 3"/>
          <p:cNvSpPr>
            <a:spLocks noChangeArrowheads="1"/>
          </p:cNvSpPr>
          <p:nvPr/>
        </p:nvSpPr>
        <p:spPr bwMode="auto">
          <a:xfrm>
            <a:off x="1524000" y="3436938"/>
            <a:ext cx="4191000" cy="1154112"/>
          </a:xfrm>
          <a:prstGeom prst="ellipse">
            <a:avLst/>
          </a:prstGeom>
          <a:gradFill rotWithShape="1">
            <a:gsLst>
              <a:gs pos="0">
                <a:srgbClr val="A1A3FD"/>
              </a:gs>
              <a:gs pos="50000">
                <a:schemeClr val="bg1"/>
              </a:gs>
              <a:gs pos="100000">
                <a:srgbClr val="A1A3FD"/>
              </a:gs>
            </a:gsLst>
            <a:lin ang="0" scaled="1"/>
          </a:gra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rgbClr val="0000CC"/>
                </a:solidFill>
              </a:rPr>
              <a:t>Правление Екатерины </a:t>
            </a:r>
            <a:r>
              <a:rPr lang="en-US" sz="2400" b="1">
                <a:solidFill>
                  <a:srgbClr val="0000CC"/>
                </a:solidFill>
              </a:rPr>
              <a:t>I</a:t>
            </a:r>
            <a:endParaRPr lang="ru-RU" sz="2400" b="1">
              <a:solidFill>
                <a:srgbClr val="0000CC"/>
              </a:solidFill>
            </a:endParaRPr>
          </a:p>
        </p:txBody>
      </p:sp>
      <p:sp>
        <p:nvSpPr>
          <p:cNvPr id="136196" name="Text Box 4" descr="10-back"/>
          <p:cNvSpPr txBox="1">
            <a:spLocks noChangeArrowheads="1"/>
          </p:cNvSpPr>
          <p:nvPr/>
        </p:nvSpPr>
        <p:spPr bwMode="auto">
          <a:xfrm>
            <a:off x="228600" y="5410200"/>
            <a:ext cx="2286000" cy="1081088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ru-RU" sz="2400" b="1">
                <a:solidFill>
                  <a:srgbClr val="0000CC"/>
                </a:solidFill>
              </a:rPr>
              <a:t>Продолжение политики Петра </a:t>
            </a:r>
            <a:r>
              <a:rPr lang="en-US" sz="2400" b="1">
                <a:solidFill>
                  <a:srgbClr val="0000CC"/>
                </a:solidFill>
              </a:rPr>
              <a:t>I</a:t>
            </a:r>
            <a:endParaRPr lang="ru-RU" sz="2000" b="1"/>
          </a:p>
        </p:txBody>
      </p:sp>
      <p:sp>
        <p:nvSpPr>
          <p:cNvPr id="136197" name="Text Box 5" descr="10-back"/>
          <p:cNvSpPr txBox="1">
            <a:spLocks noChangeArrowheads="1"/>
          </p:cNvSpPr>
          <p:nvPr/>
        </p:nvSpPr>
        <p:spPr bwMode="auto">
          <a:xfrm>
            <a:off x="5334000" y="5410200"/>
            <a:ext cx="2743200" cy="108585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ru-RU" b="1">
                <a:solidFill>
                  <a:srgbClr val="0000CC"/>
                </a:solidFill>
              </a:rPr>
              <a:t>Экспедиция В.Беринга на северо-восточную оконечность Азии</a:t>
            </a:r>
            <a:endParaRPr lang="ru-RU" sz="1600" b="1"/>
          </a:p>
        </p:txBody>
      </p:sp>
      <p:sp>
        <p:nvSpPr>
          <p:cNvPr id="136198" name="Line 6"/>
          <p:cNvSpPr>
            <a:spLocks noChangeShapeType="1"/>
          </p:cNvSpPr>
          <p:nvPr/>
        </p:nvSpPr>
        <p:spPr bwMode="auto">
          <a:xfrm flipH="1">
            <a:off x="1371600" y="4572000"/>
            <a:ext cx="1663700" cy="838200"/>
          </a:xfrm>
          <a:prstGeom prst="line">
            <a:avLst/>
          </a:prstGeom>
          <a:noFill/>
          <a:ln w="57150">
            <a:solidFill>
              <a:srgbClr val="0000CC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6199" name="Line 7"/>
          <p:cNvSpPr>
            <a:spLocks noChangeShapeType="1"/>
          </p:cNvSpPr>
          <p:nvPr/>
        </p:nvSpPr>
        <p:spPr bwMode="auto">
          <a:xfrm>
            <a:off x="4724400" y="4495800"/>
            <a:ext cx="1447800" cy="914400"/>
          </a:xfrm>
          <a:prstGeom prst="line">
            <a:avLst/>
          </a:prstGeom>
          <a:noFill/>
          <a:ln w="57150">
            <a:solidFill>
              <a:srgbClr val="0000CC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6200" name="Text Box 8" descr="10-back"/>
          <p:cNvSpPr txBox="1">
            <a:spLocks noChangeArrowheads="1"/>
          </p:cNvSpPr>
          <p:nvPr/>
        </p:nvSpPr>
        <p:spPr bwMode="auto">
          <a:xfrm>
            <a:off x="2667000" y="5410200"/>
            <a:ext cx="2286000" cy="119062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rgbClr val="0000CC"/>
                </a:solidFill>
              </a:rPr>
              <a:t>Открытие Академии наук (1725) </a:t>
            </a:r>
            <a:endParaRPr lang="ru-RU" sz="2000" b="1"/>
          </a:p>
        </p:txBody>
      </p:sp>
      <p:sp>
        <p:nvSpPr>
          <p:cNvPr id="136201" name="Line 9"/>
          <p:cNvSpPr>
            <a:spLocks noChangeShapeType="1"/>
          </p:cNvSpPr>
          <p:nvPr/>
        </p:nvSpPr>
        <p:spPr bwMode="auto">
          <a:xfrm>
            <a:off x="3810000" y="4572000"/>
            <a:ext cx="0" cy="787400"/>
          </a:xfrm>
          <a:prstGeom prst="line">
            <a:avLst/>
          </a:prstGeom>
          <a:noFill/>
          <a:ln w="57150">
            <a:solidFill>
              <a:srgbClr val="0000CC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6203" name="WordArt 11"/>
          <p:cNvSpPr>
            <a:spLocks noChangeArrowheads="1" noChangeShapeType="1" noTextEdit="1"/>
          </p:cNvSpPr>
          <p:nvPr/>
        </p:nvSpPr>
        <p:spPr bwMode="auto">
          <a:xfrm>
            <a:off x="304800" y="152400"/>
            <a:ext cx="54102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b="1" i="1" kern="10" spc="-14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Century Gothic"/>
              </a:rPr>
              <a:t>Верховный тайный совет</a:t>
            </a:r>
          </a:p>
        </p:txBody>
      </p:sp>
      <p:pic>
        <p:nvPicPr>
          <p:cNvPr id="136204" name="Picture 12" descr="[IS7IR_3-22]_[TD_07-r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228600"/>
            <a:ext cx="2974975" cy="3505200"/>
          </a:xfrm>
          <a:prstGeom prst="rect">
            <a:avLst/>
          </a:prstGeom>
          <a:noFill/>
        </p:spPr>
      </p:pic>
      <p:sp>
        <p:nvSpPr>
          <p:cNvPr id="136205" name="Text Box 13"/>
          <p:cNvSpPr txBox="1">
            <a:spLocks noChangeArrowheads="1"/>
          </p:cNvSpPr>
          <p:nvPr/>
        </p:nvSpPr>
        <p:spPr bwMode="auto">
          <a:xfrm>
            <a:off x="5791200" y="3810000"/>
            <a:ext cx="31242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rgbClr val="0000CC"/>
                </a:solidFill>
              </a:rPr>
              <a:t>Александр Данилович Меншиков</a:t>
            </a:r>
            <a:r>
              <a:rPr lang="ru-RU" sz="2400"/>
              <a:t> 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00" y="357188"/>
            <a:ext cx="3214688" cy="661987"/>
          </a:xfrm>
        </p:spPr>
        <p:txBody>
          <a:bodyPr/>
          <a:lstStyle/>
          <a:p>
            <a:pPr algn="ctr" eaLnBrk="1" hangingPunct="1"/>
            <a:r>
              <a:rPr lang="ru-RU" sz="3200" smtClean="0"/>
              <a:t>А. Меншиков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285750" y="428625"/>
            <a:ext cx="4572002" cy="6143625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dirty="0" smtClean="0"/>
              <a:t>Меншиков стал фактическим правителем России. Он должен был помогать Екатерине, совсем не способной к государственной деятельности, управлять государством. В1726г. был учрежден Верховный тайный совет с широкими полномочиями, куда вошли соратники Петра</a:t>
            </a:r>
            <a:r>
              <a:rPr lang="en-US" sz="3200" dirty="0" smtClean="0"/>
              <a:t> l</a:t>
            </a:r>
            <a:r>
              <a:rPr lang="ru-RU" sz="3200" dirty="0" smtClean="0"/>
              <a:t>.</a:t>
            </a:r>
          </a:p>
        </p:txBody>
      </p:sp>
      <p:pic>
        <p:nvPicPr>
          <p:cNvPr id="5" name="Picture 8" descr="Рисунок1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072066" y="1357298"/>
            <a:ext cx="3484937" cy="4492629"/>
          </a:xfrm>
          <a:noFill/>
          <a:ln w="76200">
            <a:solidFill>
              <a:srgbClr val="660033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1" name="Group 21"/>
          <p:cNvGraphicFramePr>
            <a:graphicFrameLocks noGrp="1"/>
          </p:cNvGraphicFramePr>
          <p:nvPr/>
        </p:nvGraphicFramePr>
        <p:xfrm>
          <a:off x="285750" y="428625"/>
          <a:ext cx="8572500" cy="4279583"/>
        </p:xfrm>
        <a:graphic>
          <a:graphicData uri="http://schemas.openxmlformats.org/drawingml/2006/table">
            <a:tbl>
              <a:tblPr/>
              <a:tblGrid>
                <a:gridCol w="2773363"/>
                <a:gridCol w="2233612"/>
                <a:gridCol w="3565525"/>
              </a:tblGrid>
              <a:tr h="1262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Правитель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Годы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правления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На кого опирался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</a:tr>
              <a:tr h="2881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Екатерина </a:t>
                      </a: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l</a:t>
                      </a: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жена Петра </a:t>
                      </a: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l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1725 - 1727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Меншиков и другие приближенные Петра, гвардия, Верховный тайный совет.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</a:tr>
            </a:tbl>
          </a:graphicData>
        </a:graphic>
      </p:graphicFrame>
      <p:pic>
        <p:nvPicPr>
          <p:cNvPr id="3" name="Picture 10" descr="EK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49" y="2857496"/>
            <a:ext cx="2821143" cy="3911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29188" y="428625"/>
            <a:ext cx="3071812" cy="1071563"/>
          </a:xfrm>
        </p:spPr>
        <p:txBody>
          <a:bodyPr/>
          <a:lstStyle/>
          <a:p>
            <a:pPr algn="ctr" eaLnBrk="1" hangingPunct="1"/>
            <a:r>
              <a:rPr lang="ru-RU" sz="3200" smtClean="0"/>
              <a:t>Петр </a:t>
            </a:r>
            <a:r>
              <a:rPr lang="en-US" sz="3200" smtClean="0"/>
              <a:t>ll</a:t>
            </a:r>
            <a:r>
              <a:rPr lang="ru-RU" sz="3200" smtClean="0"/>
              <a:t/>
            </a:r>
            <a:br>
              <a:rPr lang="ru-RU" sz="3200" smtClean="0"/>
            </a:br>
            <a:r>
              <a:rPr lang="ru-RU" sz="3200" smtClean="0"/>
              <a:t>(1727-1730)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357188" y="428625"/>
            <a:ext cx="4143375" cy="6000750"/>
          </a:xfrm>
        </p:spPr>
        <p:txBody>
          <a:bodyPr/>
          <a:lstStyle/>
          <a:p>
            <a:pPr eaLnBrk="1" hangingPunct="1"/>
            <a:r>
              <a:rPr lang="ru-RU" sz="3200" b="1" dirty="0" smtClean="0"/>
              <a:t>В мае 1727 г. Екатерина </a:t>
            </a:r>
            <a:r>
              <a:rPr lang="en-US" sz="3200" b="1" dirty="0" smtClean="0"/>
              <a:t>l</a:t>
            </a:r>
            <a:r>
              <a:rPr lang="ru-RU" sz="3200" b="1" dirty="0" smtClean="0"/>
              <a:t> скончалась. Новым императором стал внук Петра </a:t>
            </a:r>
            <a:r>
              <a:rPr lang="en-US" sz="3200" b="1" dirty="0" smtClean="0"/>
              <a:t>l </a:t>
            </a:r>
            <a:r>
              <a:rPr lang="ru-RU" sz="3200" b="1" dirty="0" smtClean="0"/>
              <a:t>Петр Алексеевич. Меньшиков задумал женить его на своей дочери, но его обошли князья Долгорукие.</a:t>
            </a:r>
          </a:p>
        </p:txBody>
      </p:sp>
      <p:pic>
        <p:nvPicPr>
          <p:cNvPr id="5" name="Picture 4101" descr="Рисунок1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072066" y="2143116"/>
            <a:ext cx="3085735" cy="3992563"/>
          </a:xfrm>
          <a:noFill/>
          <a:ln w="76200">
            <a:solidFill>
              <a:srgbClr val="660033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Text Box 2"/>
          <p:cNvSpPr txBox="1">
            <a:spLocks noChangeArrowheads="1"/>
          </p:cNvSpPr>
          <p:nvPr/>
        </p:nvSpPr>
        <p:spPr bwMode="auto">
          <a:xfrm>
            <a:off x="395288" y="1557338"/>
            <a:ext cx="3384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ru-RU" sz="2400">
              <a:latin typeface="Verdana" pitchFamily="34" charset="0"/>
            </a:endParaRPr>
          </a:p>
        </p:txBody>
      </p:sp>
      <p:sp>
        <p:nvSpPr>
          <p:cNvPr id="140291" name="Text Box 3"/>
          <p:cNvSpPr txBox="1">
            <a:spLocks noChangeArrowheads="1"/>
          </p:cNvSpPr>
          <p:nvPr/>
        </p:nvSpPr>
        <p:spPr bwMode="auto">
          <a:xfrm>
            <a:off x="3348038" y="5013325"/>
            <a:ext cx="1079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ru-RU" sz="2400">
              <a:latin typeface="Verdana" pitchFamily="34" charset="0"/>
            </a:endParaRPr>
          </a:p>
        </p:txBody>
      </p:sp>
      <p:sp>
        <p:nvSpPr>
          <p:cNvPr id="140292" name="WordArt 4"/>
          <p:cNvSpPr>
            <a:spLocks noChangeArrowheads="1" noChangeShapeType="1" noTextEdit="1"/>
          </p:cNvSpPr>
          <p:nvPr/>
        </p:nvSpPr>
        <p:spPr bwMode="auto">
          <a:xfrm>
            <a:off x="1062038" y="323850"/>
            <a:ext cx="7289800" cy="419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b="1" i="1" kern="10" spc="-14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Century Gothic"/>
              </a:rPr>
              <a:t>1727 - 1730 - правление Петра II</a:t>
            </a:r>
          </a:p>
        </p:txBody>
      </p:sp>
      <p:sp>
        <p:nvSpPr>
          <p:cNvPr id="140293" name="AutoShape 5" descr="10-back"/>
          <p:cNvSpPr>
            <a:spLocks noChangeArrowheads="1"/>
          </p:cNvSpPr>
          <p:nvPr/>
        </p:nvSpPr>
        <p:spPr bwMode="auto">
          <a:xfrm>
            <a:off x="4719638" y="1649413"/>
            <a:ext cx="4273550" cy="4456112"/>
          </a:xfrm>
          <a:prstGeom prst="roundRect">
            <a:avLst>
              <a:gd name="adj" fmla="val 5106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marL="363538" indent="-363538" eaLnBrk="0" hangingPunct="0">
              <a:lnSpc>
                <a:spcPct val="95000"/>
              </a:lnSpc>
              <a:buFontTx/>
              <a:buBlip>
                <a:blip r:embed="rId3"/>
              </a:buBlip>
            </a:pPr>
            <a:r>
              <a:rPr lang="ru-RU" sz="2000" b="1" dirty="0"/>
              <a:t>12-летний внук Петра </a:t>
            </a:r>
            <a:r>
              <a:rPr lang="en-US" sz="2000" b="1" dirty="0"/>
              <a:t>I</a:t>
            </a:r>
            <a:r>
              <a:rPr lang="ru-RU" sz="2000" b="1" dirty="0"/>
              <a:t>. С детских лет был круглым сиротой: мать умерла через 10 дней после его рождения, отец умер в тюрьме в 1718 году</a:t>
            </a:r>
            <a:r>
              <a:rPr lang="ru-RU" sz="2000" dirty="0"/>
              <a:t>.</a:t>
            </a:r>
            <a:r>
              <a:rPr lang="ru-RU" sz="2000" b="1" dirty="0"/>
              <a:t>  </a:t>
            </a:r>
            <a:endParaRPr lang="ru-RU" sz="2400" b="1" dirty="0">
              <a:solidFill>
                <a:srgbClr val="000000"/>
              </a:solidFill>
            </a:endParaRPr>
          </a:p>
          <a:p>
            <a:pPr marL="363538" indent="-363538" eaLnBrk="0" hangingPunct="0">
              <a:buFontTx/>
              <a:buBlip>
                <a:blip r:embed="rId3"/>
              </a:buBlip>
            </a:pPr>
            <a:r>
              <a:rPr lang="ru-RU" sz="2000" b="1" dirty="0"/>
              <a:t>До его совершеннолетия Россией должен был управлять Верховный Тайный Совет</a:t>
            </a:r>
            <a:r>
              <a:rPr lang="ru-RU" sz="2400" b="1" dirty="0">
                <a:solidFill>
                  <a:srgbClr val="000000"/>
                </a:solidFill>
              </a:rPr>
              <a:t>.</a:t>
            </a:r>
            <a:endParaRPr lang="en-GB" sz="2400" b="1" dirty="0">
              <a:solidFill>
                <a:srgbClr val="000000"/>
              </a:solidFill>
            </a:endParaRPr>
          </a:p>
          <a:p>
            <a:pPr marL="363538" indent="-363538" eaLnBrk="0" hangingPunct="0">
              <a:buFontTx/>
              <a:buBlip>
                <a:blip r:embed="rId3"/>
              </a:buBlip>
            </a:pPr>
            <a:r>
              <a:rPr lang="ru-RU" sz="2000" b="1" dirty="0"/>
              <a:t>Серьезных занятий не терпел и проводил время в основном в играх, гуляниях и охоте.</a:t>
            </a:r>
            <a:r>
              <a:rPr lang="ru-RU" sz="2000" dirty="0"/>
              <a:t> </a:t>
            </a:r>
            <a:endParaRPr lang="en-GB" sz="2000" dirty="0"/>
          </a:p>
        </p:txBody>
      </p:sp>
      <p:pic>
        <p:nvPicPr>
          <p:cNvPr id="140296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1066800"/>
            <a:ext cx="3863975" cy="528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0" name="WordArt 10"/>
          <p:cNvSpPr>
            <a:spLocks noChangeArrowheads="1" noChangeShapeType="1" noTextEdit="1"/>
          </p:cNvSpPr>
          <p:nvPr/>
        </p:nvSpPr>
        <p:spPr bwMode="auto">
          <a:xfrm>
            <a:off x="3733800" y="152400"/>
            <a:ext cx="51054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b="1" i="1" kern="10" spc="-14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Century Gothic"/>
              </a:rPr>
              <a:t>Политика Петра </a:t>
            </a:r>
            <a:r>
              <a:rPr lang="en-US" sz="2800" b="1" i="1" kern="10" spc="-14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Century Gothic"/>
              </a:rPr>
              <a:t>II </a:t>
            </a:r>
            <a:endParaRPr lang="ru-RU" sz="2800" b="1" i="1" kern="10" spc="-14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rgbClr val="0000FF"/>
              </a:solidFill>
              <a:latin typeface="Century Gothic"/>
            </a:endParaRPr>
          </a:p>
        </p:txBody>
      </p:sp>
      <p:pic>
        <p:nvPicPr>
          <p:cNvPr id="143373" name="Picture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2909888" cy="429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3374" name="AutoShape 14"/>
          <p:cNvSpPr>
            <a:spLocks noChangeArrowheads="1"/>
          </p:cNvSpPr>
          <p:nvPr/>
        </p:nvSpPr>
        <p:spPr bwMode="auto">
          <a:xfrm>
            <a:off x="4343400" y="3200400"/>
            <a:ext cx="3000375" cy="1931988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00FFFF"/>
              </a:gs>
              <a:gs pos="50000">
                <a:srgbClr val="FCFEFE"/>
              </a:gs>
              <a:gs pos="100000">
                <a:srgbClr val="00FFFF"/>
              </a:gs>
            </a:gsLst>
            <a:lin ang="5400000" scaled="1"/>
          </a:gradFill>
          <a:ln w="9525">
            <a:solidFill>
              <a:schemeClr val="bg2"/>
            </a:solidFill>
            <a:miter lim="800000"/>
            <a:headEnd/>
            <a:tailEnd/>
          </a:ln>
          <a:effectLst>
            <a:outerShdw dist="107763" dir="18900000" algn="ctr" rotWithShape="0">
              <a:srgbClr val="00000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b="1">
                <a:solidFill>
                  <a:srgbClr val="000000"/>
                </a:solidFill>
                <a:latin typeface="Verdana" pitchFamily="34" charset="0"/>
              </a:rPr>
              <a:t>Нежелание заниматься серьезной государственной деятельностью</a:t>
            </a:r>
          </a:p>
        </p:txBody>
      </p:sp>
      <p:sp>
        <p:nvSpPr>
          <p:cNvPr id="143375" name="AutoShape 15"/>
          <p:cNvSpPr>
            <a:spLocks noChangeArrowheads="1"/>
          </p:cNvSpPr>
          <p:nvPr/>
        </p:nvSpPr>
        <p:spPr bwMode="auto">
          <a:xfrm>
            <a:off x="5638800" y="1066800"/>
            <a:ext cx="3000375" cy="1931988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00FFFF"/>
              </a:gs>
              <a:gs pos="50000">
                <a:srgbClr val="FCFEFE"/>
              </a:gs>
              <a:gs pos="100000">
                <a:srgbClr val="00FFFF"/>
              </a:gs>
            </a:gsLst>
            <a:lin ang="5400000" scaled="1"/>
          </a:gradFill>
          <a:ln w="9525">
            <a:solidFill>
              <a:schemeClr val="bg2"/>
            </a:solidFill>
            <a:miter lim="800000"/>
            <a:headEnd/>
            <a:tailEnd/>
          </a:ln>
          <a:effectLst>
            <a:outerShdw dist="107763" dir="18900000" algn="ctr" rotWithShape="0">
              <a:srgbClr val="00000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b="1">
                <a:solidFill>
                  <a:srgbClr val="000000"/>
                </a:solidFill>
                <a:latin typeface="Verdana" pitchFamily="34" charset="0"/>
              </a:rPr>
              <a:t>Изменен состав Верховного тайного совета в пользу родовой аристократии</a:t>
            </a:r>
          </a:p>
        </p:txBody>
      </p:sp>
      <p:sp>
        <p:nvSpPr>
          <p:cNvPr id="143376" name="AutoShape 16"/>
          <p:cNvSpPr>
            <a:spLocks noChangeArrowheads="1"/>
          </p:cNvSpPr>
          <p:nvPr/>
        </p:nvSpPr>
        <p:spPr bwMode="auto">
          <a:xfrm>
            <a:off x="2590800" y="5334000"/>
            <a:ext cx="2863850" cy="13843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00FFFF"/>
              </a:gs>
              <a:gs pos="50000">
                <a:srgbClr val="FCFEFE"/>
              </a:gs>
              <a:gs pos="100000">
                <a:srgbClr val="00FFFF"/>
              </a:gs>
            </a:gsLst>
            <a:lin ang="5400000" scaled="1"/>
          </a:gradFill>
          <a:ln w="9525">
            <a:solidFill>
              <a:schemeClr val="bg2"/>
            </a:solidFill>
            <a:miter lim="800000"/>
            <a:headEnd/>
            <a:tailEnd/>
          </a:ln>
          <a:effectLst>
            <a:outerShdw dist="107763" dir="18900000" algn="ctr" rotWithShape="0">
              <a:srgbClr val="00000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b="1">
                <a:solidFill>
                  <a:srgbClr val="000000"/>
                </a:solidFill>
                <a:latin typeface="Verdana" pitchFamily="34" charset="0"/>
              </a:rPr>
              <a:t>Перенос столицы в Москву</a:t>
            </a:r>
          </a:p>
          <a:p>
            <a:pPr algn="ctr" eaLnBrk="0" hangingPunct="0">
              <a:spcBef>
                <a:spcPct val="50000"/>
              </a:spcBef>
            </a:pPr>
            <a:endParaRPr lang="ru-RU" b="1">
              <a:solidFill>
                <a:srgbClr val="000000"/>
              </a:solidFill>
              <a:latin typeface="Verdana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3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3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33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33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74" grpId="0" animBg="1"/>
      <p:bldP spid="143375" grpId="0" animBg="1"/>
      <p:bldP spid="14337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Text Box 2"/>
          <p:cNvSpPr txBox="1">
            <a:spLocks noChangeArrowheads="1"/>
          </p:cNvSpPr>
          <p:nvPr/>
        </p:nvSpPr>
        <p:spPr bwMode="auto">
          <a:xfrm>
            <a:off x="395288" y="1557338"/>
            <a:ext cx="3384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ru-RU" sz="2400">
              <a:latin typeface="Verdana" pitchFamily="34" charset="0"/>
            </a:endParaRPr>
          </a:p>
        </p:txBody>
      </p:sp>
      <p:sp>
        <p:nvSpPr>
          <p:cNvPr id="142339" name="Text Box 3"/>
          <p:cNvSpPr txBox="1">
            <a:spLocks noChangeArrowheads="1"/>
          </p:cNvSpPr>
          <p:nvPr/>
        </p:nvSpPr>
        <p:spPr bwMode="auto">
          <a:xfrm>
            <a:off x="3348038" y="5013325"/>
            <a:ext cx="1079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ru-RU" sz="2400">
              <a:latin typeface="Verdana" pitchFamily="34" charset="0"/>
            </a:endParaRPr>
          </a:p>
        </p:txBody>
      </p:sp>
      <p:sp>
        <p:nvSpPr>
          <p:cNvPr id="142340" name="WordArt 4"/>
          <p:cNvSpPr>
            <a:spLocks noChangeArrowheads="1" noChangeShapeType="1" noTextEdit="1"/>
          </p:cNvSpPr>
          <p:nvPr/>
        </p:nvSpPr>
        <p:spPr bwMode="auto">
          <a:xfrm>
            <a:off x="1062038" y="323850"/>
            <a:ext cx="7289800" cy="419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b="1" i="1" kern="10" spc="-14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Century Gothic"/>
              </a:rPr>
              <a:t>Борьба за влияние на молодого царя</a:t>
            </a:r>
          </a:p>
        </p:txBody>
      </p:sp>
      <p:sp>
        <p:nvSpPr>
          <p:cNvPr id="142343" name="AutoShape 7" descr="Голубая тисненая бумага"/>
          <p:cNvSpPr>
            <a:spLocks noChangeArrowheads="1"/>
          </p:cNvSpPr>
          <p:nvPr/>
        </p:nvSpPr>
        <p:spPr bwMode="auto">
          <a:xfrm>
            <a:off x="3429000" y="838200"/>
            <a:ext cx="1752600" cy="1219200"/>
          </a:xfrm>
          <a:prstGeom prst="leftRightArrow">
            <a:avLst>
              <a:gd name="adj1" fmla="val 50000"/>
              <a:gd name="adj2" fmla="val 28750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42347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438400"/>
            <a:ext cx="3962400" cy="325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2348" name="AutoShape 12" descr="10-back"/>
          <p:cNvSpPr>
            <a:spLocks noChangeArrowheads="1"/>
          </p:cNvSpPr>
          <p:nvPr/>
        </p:nvSpPr>
        <p:spPr bwMode="auto">
          <a:xfrm>
            <a:off x="341313" y="914400"/>
            <a:ext cx="2782887" cy="1363663"/>
          </a:xfrm>
          <a:prstGeom prst="downArrowCallout">
            <a:avLst>
              <a:gd name="adj1" fmla="val 51056"/>
              <a:gd name="adj2" fmla="val 56820"/>
              <a:gd name="adj3" fmla="val 18731"/>
              <a:gd name="adj4" fmla="val 61944"/>
            </a:avLst>
          </a:prstGeom>
          <a:blipFill dpi="0" rotWithShape="1">
            <a:blip r:embed="rId4"/>
            <a:srcRect/>
            <a:tile tx="0" ty="0" sx="100000" sy="100000" flip="none" algn="tl"/>
          </a:blipFill>
          <a:ln w="190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79388" lvl="1" algn="ctr" eaLnBrk="0" hangingPunct="0"/>
            <a:r>
              <a:rPr lang="ru-RU" sz="2400" b="1">
                <a:solidFill>
                  <a:srgbClr val="0000CC"/>
                </a:solidFill>
              </a:rPr>
              <a:t>Меншиков А.Д.</a:t>
            </a:r>
            <a:endParaRPr lang="en-US" sz="2400" b="1">
              <a:solidFill>
                <a:srgbClr val="0000CC"/>
              </a:solidFill>
            </a:endParaRPr>
          </a:p>
          <a:p>
            <a:pPr marL="179388" lvl="1" algn="ctr" eaLnBrk="0" hangingPunct="0"/>
            <a:endParaRPr lang="en-US" sz="2400" b="1">
              <a:solidFill>
                <a:srgbClr val="0000CC"/>
              </a:solidFill>
            </a:endParaRPr>
          </a:p>
          <a:p>
            <a:pPr marL="179388" lvl="1" algn="ctr" eaLnBrk="0" hangingPunct="0"/>
            <a:r>
              <a:rPr kumimoji="1" lang="en-US" sz="30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endParaRPr lang="ru-RU" sz="300">
              <a:latin typeface="Verdana" pitchFamily="34" charset="0"/>
            </a:endParaRPr>
          </a:p>
        </p:txBody>
      </p:sp>
      <p:sp>
        <p:nvSpPr>
          <p:cNvPr id="142350" name="AutoShape 14" descr="10-back"/>
          <p:cNvSpPr>
            <a:spLocks noChangeArrowheads="1"/>
          </p:cNvSpPr>
          <p:nvPr/>
        </p:nvSpPr>
        <p:spPr bwMode="auto">
          <a:xfrm>
            <a:off x="5410200" y="914400"/>
            <a:ext cx="3581400" cy="1363663"/>
          </a:xfrm>
          <a:prstGeom prst="downArrowCallout">
            <a:avLst>
              <a:gd name="adj1" fmla="val 65706"/>
              <a:gd name="adj2" fmla="val 73123"/>
              <a:gd name="adj3" fmla="val 18731"/>
              <a:gd name="adj4" fmla="val 61944"/>
            </a:avLst>
          </a:prstGeom>
          <a:blipFill dpi="0" rotWithShape="1">
            <a:blip r:embed="rId4"/>
            <a:srcRect/>
            <a:tile tx="0" ty="0" sx="100000" sy="100000" flip="none" algn="tl"/>
          </a:blipFill>
          <a:ln w="190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0000CC"/>
                </a:solidFill>
              </a:rPr>
              <a:t>Князья Долгоруковы и А.И.Остерман</a:t>
            </a:r>
            <a:endParaRPr lang="en-US" sz="2400" b="1">
              <a:solidFill>
                <a:srgbClr val="0000CC"/>
              </a:solidFill>
            </a:endParaRPr>
          </a:p>
          <a:p>
            <a:pPr marL="179388" lvl="1" algn="ctr" eaLnBrk="0" hangingPunct="0"/>
            <a:r>
              <a:rPr kumimoji="1" lang="en-US" sz="30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endParaRPr kumimoji="1" lang="ru-RU" sz="30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142351" name="AutoShape 15" descr="10-back"/>
          <p:cNvSpPr>
            <a:spLocks noChangeArrowheads="1"/>
          </p:cNvSpPr>
          <p:nvPr/>
        </p:nvSpPr>
        <p:spPr bwMode="auto">
          <a:xfrm>
            <a:off x="231775" y="5778500"/>
            <a:ext cx="3959225" cy="719138"/>
          </a:xfrm>
          <a:prstGeom prst="roundRect">
            <a:avLst>
              <a:gd name="adj" fmla="val 16667"/>
            </a:avLst>
          </a:prstGeom>
          <a:blipFill dpi="0" rotWithShape="1">
            <a:blip r:embed="rId4"/>
            <a:srcRect/>
            <a:tile tx="0" ty="0" sx="100000" sy="100000" flip="none" algn="tl"/>
          </a:blip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b="1"/>
              <a:t>Опала и ссылка в сентябре 1727 г. в Березов</a:t>
            </a:r>
          </a:p>
        </p:txBody>
      </p:sp>
      <p:pic>
        <p:nvPicPr>
          <p:cNvPr id="142352" name="Picture 1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43600" y="2438400"/>
            <a:ext cx="2522538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2353" name="AutoShape 17" descr="10-back"/>
          <p:cNvSpPr>
            <a:spLocks noChangeArrowheads="1"/>
          </p:cNvSpPr>
          <p:nvPr/>
        </p:nvSpPr>
        <p:spPr bwMode="auto">
          <a:xfrm>
            <a:off x="5032375" y="5794375"/>
            <a:ext cx="3951288" cy="719138"/>
          </a:xfrm>
          <a:prstGeom prst="roundRect">
            <a:avLst>
              <a:gd name="adj" fmla="val 16667"/>
            </a:avLst>
          </a:prstGeom>
          <a:blipFill dpi="0" rotWithShape="1">
            <a:blip r:embed="rId4"/>
            <a:srcRect/>
            <a:tile tx="0" ty="0" sx="100000" sy="100000" flip="none" algn="tl"/>
          </a:blip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b="1"/>
              <a:t>Петр </a:t>
            </a:r>
            <a:r>
              <a:rPr lang="en-US" b="1"/>
              <a:t>II</a:t>
            </a:r>
            <a:r>
              <a:rPr lang="ru-RU" b="1"/>
              <a:t> обручен с княжной Екатериной Долгоруковой</a:t>
            </a:r>
          </a:p>
        </p:txBody>
      </p:sp>
      <p:sp>
        <p:nvSpPr>
          <p:cNvPr id="142354" name="Line 18"/>
          <p:cNvSpPr>
            <a:spLocks noChangeShapeType="1"/>
          </p:cNvSpPr>
          <p:nvPr/>
        </p:nvSpPr>
        <p:spPr bwMode="auto">
          <a:xfrm>
            <a:off x="685800" y="685800"/>
            <a:ext cx="2057400" cy="13716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2355" name="Line 19"/>
          <p:cNvSpPr>
            <a:spLocks noChangeShapeType="1"/>
          </p:cNvSpPr>
          <p:nvPr/>
        </p:nvSpPr>
        <p:spPr bwMode="auto">
          <a:xfrm flipH="1">
            <a:off x="762000" y="685800"/>
            <a:ext cx="1828800" cy="13716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2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2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2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2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23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23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2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2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23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23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2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2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2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2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2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2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2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2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43" grpId="0" animBg="1"/>
      <p:bldP spid="142348" grpId="0" animBg="1"/>
      <p:bldP spid="142350" grpId="0" animBg="1"/>
      <p:bldP spid="142351" grpId="0" animBg="1"/>
      <p:bldP spid="142353" grpId="0" animBg="1"/>
      <p:bldP spid="142354" grpId="0" animBg="1"/>
      <p:bldP spid="14235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lephant" pitchFamily="18" charset="0"/>
              </a:rPr>
              <a:t>Цели и задачи урока: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i="1" smtClean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lackadder ITC" pitchFamily="82" charset="0"/>
              </a:rPr>
              <a:t>Выяснить причины и сущность дворцовых переворотов.</a:t>
            </a:r>
          </a:p>
          <a:p>
            <a:pPr eaLnBrk="1" hangingPunct="1">
              <a:defRPr/>
            </a:pPr>
            <a:r>
              <a:rPr lang="ru-RU" b="1" i="1" smtClean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lackadder ITC" pitchFamily="82" charset="0"/>
              </a:rPr>
              <a:t>Охарактеризовать движущие силы дворцовых переворотов.</a:t>
            </a:r>
          </a:p>
          <a:p>
            <a:pPr eaLnBrk="1" hangingPunct="1">
              <a:defRPr/>
            </a:pPr>
            <a:r>
              <a:rPr lang="ru-RU" b="1" i="1" smtClean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lackadder ITC" pitchFamily="82" charset="0"/>
              </a:rPr>
              <a:t>Углубить представление по данной исторической эпохе.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22" name="Group 18"/>
          <p:cNvGraphicFramePr>
            <a:graphicFrameLocks noGrp="1"/>
          </p:cNvGraphicFramePr>
          <p:nvPr/>
        </p:nvGraphicFramePr>
        <p:xfrm>
          <a:off x="285750" y="428625"/>
          <a:ext cx="8572500" cy="3604578"/>
        </p:xfrm>
        <a:graphic>
          <a:graphicData uri="http://schemas.openxmlformats.org/drawingml/2006/table">
            <a:tbl>
              <a:tblPr/>
              <a:tblGrid>
                <a:gridCol w="2486025"/>
                <a:gridCol w="2119313"/>
                <a:gridCol w="3967162"/>
              </a:tblGrid>
              <a:tr h="1074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Правитель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Годы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правления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На кого опирался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</a:tr>
              <a:tr h="2497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Петр </a:t>
                      </a: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ll</a:t>
                      </a: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, внук Петра </a:t>
                      </a: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l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1727 - 1730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Группировка князей Долгоруких и Голицыных, гвардия, Верховный тайный совет.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</a:tr>
            </a:tbl>
          </a:graphicData>
        </a:graphic>
      </p:graphicFrame>
      <p:pic>
        <p:nvPicPr>
          <p:cNvPr id="3" name="Picture 9" descr="PETR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2585623"/>
            <a:ext cx="2857491" cy="3942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Text Box 2"/>
          <p:cNvSpPr txBox="1">
            <a:spLocks noChangeArrowheads="1"/>
          </p:cNvSpPr>
          <p:nvPr/>
        </p:nvSpPr>
        <p:spPr bwMode="auto">
          <a:xfrm>
            <a:off x="395288" y="1557338"/>
            <a:ext cx="3384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ru-RU" sz="2400">
              <a:latin typeface="Verdana" pitchFamily="34" charset="0"/>
            </a:endParaRPr>
          </a:p>
        </p:txBody>
      </p:sp>
      <p:sp>
        <p:nvSpPr>
          <p:cNvPr id="144387" name="Text Box 3"/>
          <p:cNvSpPr txBox="1">
            <a:spLocks noChangeArrowheads="1"/>
          </p:cNvSpPr>
          <p:nvPr/>
        </p:nvSpPr>
        <p:spPr bwMode="auto">
          <a:xfrm>
            <a:off x="3348038" y="5013325"/>
            <a:ext cx="1079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ru-RU" sz="2400">
              <a:latin typeface="Verdana" pitchFamily="34" charset="0"/>
            </a:endParaRPr>
          </a:p>
        </p:txBody>
      </p:sp>
      <p:sp>
        <p:nvSpPr>
          <p:cNvPr id="144388" name="WordArt 4"/>
          <p:cNvSpPr>
            <a:spLocks noChangeArrowheads="1" noChangeShapeType="1" noTextEdit="1"/>
          </p:cNvSpPr>
          <p:nvPr/>
        </p:nvSpPr>
        <p:spPr bwMode="auto">
          <a:xfrm>
            <a:off x="1062038" y="323850"/>
            <a:ext cx="7289800" cy="419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b="1" i="1" kern="10" spc="-14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Century Gothic"/>
              </a:rPr>
              <a:t>1730 - 1740 - правление Анны Иоанновны</a:t>
            </a:r>
          </a:p>
        </p:txBody>
      </p:sp>
      <p:sp>
        <p:nvSpPr>
          <p:cNvPr id="144389" name="AutoShape 5" descr="10-back"/>
          <p:cNvSpPr>
            <a:spLocks noChangeArrowheads="1"/>
          </p:cNvSpPr>
          <p:nvPr/>
        </p:nvSpPr>
        <p:spPr bwMode="auto">
          <a:xfrm>
            <a:off x="4725988" y="1655763"/>
            <a:ext cx="4262437" cy="3822700"/>
          </a:xfrm>
          <a:prstGeom prst="roundRect">
            <a:avLst>
              <a:gd name="adj" fmla="val 5106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marL="363538" indent="-363538" eaLnBrk="0" hangingPunct="0">
              <a:lnSpc>
                <a:spcPct val="95000"/>
              </a:lnSpc>
              <a:buFontTx/>
              <a:buBlip>
                <a:blip r:embed="rId3"/>
              </a:buBlip>
            </a:pPr>
            <a:r>
              <a:rPr lang="ru-RU" sz="2000" b="1" dirty="0"/>
              <a:t>Дочь Ивана </a:t>
            </a:r>
            <a:r>
              <a:rPr lang="en-US" sz="2000" b="1" dirty="0"/>
              <a:t>V</a:t>
            </a:r>
            <a:r>
              <a:rPr lang="ru-RU" sz="2000" b="1" dirty="0"/>
              <a:t>, племянница Петра </a:t>
            </a:r>
            <a:r>
              <a:rPr lang="en-US" sz="2000" b="1" dirty="0"/>
              <a:t>I</a:t>
            </a:r>
            <a:r>
              <a:rPr lang="ru-RU" sz="2000" b="1" dirty="0"/>
              <a:t>, герцогиня Курляндская.</a:t>
            </a:r>
            <a:r>
              <a:rPr lang="ru-RU" sz="2000" dirty="0"/>
              <a:t> </a:t>
            </a:r>
            <a:endParaRPr lang="ru-RU" sz="2400" b="1" dirty="0">
              <a:solidFill>
                <a:srgbClr val="000000"/>
              </a:solidFill>
            </a:endParaRPr>
          </a:p>
          <a:p>
            <a:pPr marL="363538" indent="-363538" eaLnBrk="0" hangingPunct="0">
              <a:buFontTx/>
              <a:buBlip>
                <a:blip r:embed="rId3"/>
              </a:buBlip>
            </a:pPr>
            <a:r>
              <a:rPr lang="ru-RU" sz="2000" b="1" dirty="0"/>
              <a:t>Рано овдовела, жила в стесненных материальных условиях, во многом за счет средств русского правительства.</a:t>
            </a:r>
            <a:r>
              <a:rPr lang="ru-RU" sz="2000" dirty="0"/>
              <a:t> </a:t>
            </a:r>
          </a:p>
          <a:p>
            <a:pPr marL="363538" indent="-363538" eaLnBrk="0" hangingPunct="0">
              <a:buFontTx/>
              <a:buBlip>
                <a:blip r:embed="rId3"/>
              </a:buBlip>
            </a:pPr>
            <a:r>
              <a:rPr lang="ru-RU" sz="2000" b="1" dirty="0"/>
              <a:t>Не имела сторонников и связей в России, что давало возможность ограничить ее власть.</a:t>
            </a:r>
            <a:r>
              <a:rPr lang="ru-RU" sz="2000" dirty="0"/>
              <a:t> </a:t>
            </a:r>
            <a:endParaRPr lang="en-GB" sz="2000" dirty="0"/>
          </a:p>
        </p:txBody>
      </p:sp>
      <p:pic>
        <p:nvPicPr>
          <p:cNvPr id="8" name="Picture 15" descr="ANNA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571472" y="1214422"/>
            <a:ext cx="3635365" cy="5079985"/>
          </a:xfrm>
          <a:noFill/>
          <a:ln w="76200">
            <a:solidFill>
              <a:srgbClr val="660033"/>
            </a:solidFill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Text Box 2"/>
          <p:cNvSpPr txBox="1">
            <a:spLocks noChangeArrowheads="1"/>
          </p:cNvSpPr>
          <p:nvPr/>
        </p:nvSpPr>
        <p:spPr bwMode="auto">
          <a:xfrm>
            <a:off x="323850" y="990600"/>
            <a:ext cx="5472113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/>
              <a:t>Заставил Анну подписать «кондиции» (условия), ограничивавшие самодержавие</a:t>
            </a:r>
          </a:p>
        </p:txBody>
      </p:sp>
      <p:sp>
        <p:nvSpPr>
          <p:cNvPr id="145418" name="WordArt 10"/>
          <p:cNvSpPr>
            <a:spLocks noChangeArrowheads="1" noChangeShapeType="1" noTextEdit="1"/>
          </p:cNvSpPr>
          <p:nvPr/>
        </p:nvSpPr>
        <p:spPr bwMode="auto">
          <a:xfrm>
            <a:off x="304800" y="152400"/>
            <a:ext cx="54102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b="1" i="1" kern="10" spc="-14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Century Gothic"/>
              </a:rPr>
              <a:t>Верховный тайный совет</a:t>
            </a:r>
          </a:p>
        </p:txBody>
      </p:sp>
      <p:pic>
        <p:nvPicPr>
          <p:cNvPr id="145421" name="Picture 13" descr="{82BABEEC-F3F6-11D7-9DE2-008048B65890}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1143000"/>
            <a:ext cx="3182930" cy="4648200"/>
          </a:xfrm>
          <a:prstGeom prst="rect">
            <a:avLst/>
          </a:prstGeom>
          <a:noFill/>
        </p:spPr>
      </p:pic>
      <p:sp>
        <p:nvSpPr>
          <p:cNvPr id="145423" name="AutoShape 15" descr="Пергамент"/>
          <p:cNvSpPr>
            <a:spLocks noChangeArrowheads="1"/>
          </p:cNvSpPr>
          <p:nvPr/>
        </p:nvSpPr>
        <p:spPr bwMode="auto">
          <a:xfrm>
            <a:off x="469900" y="2962275"/>
            <a:ext cx="4959350" cy="2490788"/>
          </a:xfrm>
          <a:prstGeom prst="roundRect">
            <a:avLst>
              <a:gd name="adj" fmla="val 5106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marL="363538" indent="-363538" algn="ctr" eaLnBrk="0" hangingPunct="0">
              <a:lnSpc>
                <a:spcPct val="95000"/>
              </a:lnSpc>
            </a:pPr>
            <a:r>
              <a:rPr lang="ru-RU" sz="3200" b="1"/>
              <a:t>Высшим органом управления должен был стать Верховный тайный совет</a:t>
            </a:r>
            <a:r>
              <a:rPr lang="ru-RU" sz="3200"/>
              <a:t> 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Text Box 2"/>
          <p:cNvSpPr txBox="1">
            <a:spLocks noChangeArrowheads="1"/>
          </p:cNvSpPr>
          <p:nvPr/>
        </p:nvSpPr>
        <p:spPr bwMode="auto">
          <a:xfrm>
            <a:off x="395288" y="1484313"/>
            <a:ext cx="84248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ru-RU" sz="2400">
              <a:latin typeface="Verdana" pitchFamily="34" charset="0"/>
            </a:endParaRPr>
          </a:p>
        </p:txBody>
      </p:sp>
      <p:sp>
        <p:nvSpPr>
          <p:cNvPr id="146435" name="AutoShape 3" descr="10-back"/>
          <p:cNvSpPr>
            <a:spLocks noChangeArrowheads="1"/>
          </p:cNvSpPr>
          <p:nvPr/>
        </p:nvSpPr>
        <p:spPr bwMode="auto">
          <a:xfrm>
            <a:off x="152400" y="2743200"/>
            <a:ext cx="2590800" cy="2154238"/>
          </a:xfrm>
          <a:prstGeom prst="downArrowCallout">
            <a:avLst>
              <a:gd name="adj1" fmla="val 30089"/>
              <a:gd name="adj2" fmla="val 33485"/>
              <a:gd name="adj3" fmla="val 18731"/>
              <a:gd name="adj4" fmla="val 61944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190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79388" lvl="1" algn="ctr" eaLnBrk="0" hangingPunct="0"/>
            <a:r>
              <a:rPr kumimoji="1" lang="ru-RU" sz="2000" b="1">
                <a:solidFill>
                  <a:srgbClr val="000000"/>
                </a:solidFill>
              </a:rPr>
              <a:t>Вступать в супружество и назначать наследника</a:t>
            </a:r>
            <a:endParaRPr kumimoji="1" lang="en-US" sz="900" b="1">
              <a:solidFill>
                <a:srgbClr val="000000"/>
              </a:solidFill>
            </a:endParaRPr>
          </a:p>
          <a:p>
            <a:pPr marL="179388" lvl="1" algn="ctr" eaLnBrk="0" hangingPunct="0"/>
            <a:r>
              <a:rPr kumimoji="1" lang="en-US" sz="30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endParaRPr lang="ru-RU" sz="300">
              <a:latin typeface="Verdana" pitchFamily="34" charset="0"/>
            </a:endParaRPr>
          </a:p>
        </p:txBody>
      </p:sp>
      <p:sp>
        <p:nvSpPr>
          <p:cNvPr id="146436" name="AutoShape 4" descr="10-back"/>
          <p:cNvSpPr>
            <a:spLocks noChangeArrowheads="1"/>
          </p:cNvSpPr>
          <p:nvPr/>
        </p:nvSpPr>
        <p:spPr bwMode="auto">
          <a:xfrm>
            <a:off x="2895600" y="2743200"/>
            <a:ext cx="3048000" cy="2089150"/>
          </a:xfrm>
          <a:prstGeom prst="downArrowCallout">
            <a:avLst>
              <a:gd name="adj1" fmla="val 36515"/>
              <a:gd name="adj2" fmla="val 36474"/>
              <a:gd name="adj3" fmla="val 17736"/>
              <a:gd name="adj4" fmla="val 66944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190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kumimoji="1" lang="ru-RU" sz="2400" b="1">
                <a:solidFill>
                  <a:srgbClr val="000000"/>
                </a:solidFill>
              </a:rPr>
              <a:t>Издавать законы, распоряжаться казной</a:t>
            </a:r>
          </a:p>
          <a:p>
            <a:pPr algn="ctr" eaLnBrk="0" hangingPunct="0">
              <a:spcBef>
                <a:spcPct val="50000"/>
              </a:spcBef>
            </a:pPr>
            <a:endParaRPr kumimoji="1" lang="ru-RU" sz="1000" b="1">
              <a:solidFill>
                <a:srgbClr val="000000"/>
              </a:solidFill>
            </a:endParaRPr>
          </a:p>
        </p:txBody>
      </p:sp>
      <p:sp>
        <p:nvSpPr>
          <p:cNvPr id="146437" name="AutoShape 5" descr="10-back"/>
          <p:cNvSpPr>
            <a:spLocks noChangeArrowheads="1"/>
          </p:cNvSpPr>
          <p:nvPr/>
        </p:nvSpPr>
        <p:spPr bwMode="auto">
          <a:xfrm>
            <a:off x="6096000" y="2743200"/>
            <a:ext cx="2819400" cy="2279650"/>
          </a:xfrm>
          <a:prstGeom prst="downArrowCallout">
            <a:avLst>
              <a:gd name="adj1" fmla="val 30965"/>
              <a:gd name="adj2" fmla="val 30919"/>
              <a:gd name="adj3" fmla="val 18171"/>
              <a:gd name="adj4" fmla="val 61764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190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82563" lvl="1" algn="ctr" eaLnBrk="0" hangingPunct="0">
              <a:tabLst>
                <a:tab pos="182563" algn="l"/>
              </a:tabLst>
            </a:pPr>
            <a:r>
              <a:rPr kumimoji="1" lang="ru-RU" sz="2400" b="1">
                <a:solidFill>
                  <a:srgbClr val="000000"/>
                </a:solidFill>
              </a:rPr>
              <a:t>Объявлять войну, заключать мир</a:t>
            </a:r>
          </a:p>
          <a:p>
            <a:pPr marL="182563" lvl="1" algn="ctr" eaLnBrk="0" hangingPunct="0">
              <a:tabLst>
                <a:tab pos="182563" algn="l"/>
              </a:tabLst>
            </a:pPr>
            <a:endParaRPr kumimoji="1" lang="ru-RU" sz="1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46438" name="AutoShape 6"/>
          <p:cNvSpPr>
            <a:spLocks noChangeArrowheads="1"/>
          </p:cNvSpPr>
          <p:nvPr/>
        </p:nvSpPr>
        <p:spPr bwMode="auto">
          <a:xfrm>
            <a:off x="541338" y="5140325"/>
            <a:ext cx="8261350" cy="10509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50000">
                <a:srgbClr val="00FFFF"/>
              </a:gs>
              <a:gs pos="100000">
                <a:schemeClr val="bg1"/>
              </a:gs>
            </a:gsLst>
            <a:lin ang="5400000" scaled="1"/>
          </a:gradFill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800" b="1"/>
              <a:t>Первоначальное согласие Анны Иоанновны на «кондиции», а затем их ликвидация</a:t>
            </a:r>
          </a:p>
        </p:txBody>
      </p:sp>
      <p:sp>
        <p:nvSpPr>
          <p:cNvPr id="146439" name="WordArt 7"/>
          <p:cNvSpPr>
            <a:spLocks noChangeArrowheads="1" noChangeShapeType="1" noTextEdit="1"/>
          </p:cNvSpPr>
          <p:nvPr/>
        </p:nvSpPr>
        <p:spPr bwMode="auto">
          <a:xfrm>
            <a:off x="385763" y="333375"/>
            <a:ext cx="8507412" cy="419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b="1" i="1" kern="10" spc="-14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Century Gothic"/>
              </a:rPr>
              <a:t>Содержание "Кондиций"</a:t>
            </a:r>
          </a:p>
        </p:txBody>
      </p:sp>
      <p:sp>
        <p:nvSpPr>
          <p:cNvPr id="146440" name="AutoShape 8" descr="Пергамент"/>
          <p:cNvSpPr>
            <a:spLocks noChangeArrowheads="1"/>
          </p:cNvSpPr>
          <p:nvPr/>
        </p:nvSpPr>
        <p:spPr bwMode="auto">
          <a:xfrm>
            <a:off x="385763" y="990600"/>
            <a:ext cx="8235950" cy="1317625"/>
          </a:xfrm>
          <a:prstGeom prst="flowChartProcess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19050">
            <a:solidFill>
              <a:srgbClr val="000000"/>
            </a:solidFill>
            <a:miter lim="800000"/>
            <a:headEnd/>
            <a:tailEnd/>
          </a:ln>
          <a:effectLst>
            <a:prstShdw prst="shdw17" dist="17961" dir="2700000">
              <a:srgbClr val="000000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75000"/>
              <a:buFont typeface="Monotype Sorts" pitchFamily="2" charset="2"/>
              <a:buNone/>
            </a:pPr>
            <a:r>
              <a:rPr lang="ru-RU" sz="4400" b="1">
                <a:solidFill>
                  <a:srgbClr val="FF0000"/>
                </a:solidFill>
              </a:rPr>
              <a:t>Императрица не имеет права: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64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64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6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6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6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6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6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6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6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6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5" grpId="0" animBg="1"/>
      <p:bldP spid="146436" grpId="0" animBg="1"/>
      <p:bldP spid="146437" grpId="0" animBg="1"/>
      <p:bldP spid="146438" grpId="0" animBg="1"/>
      <p:bldP spid="14644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0563" y="285750"/>
            <a:ext cx="3643312" cy="150018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ru-RU" sz="3200" dirty="0" smtClean="0"/>
              <a:t>Анна </a:t>
            </a:r>
            <a:r>
              <a:rPr lang="ru-RU" sz="3200" dirty="0" err="1" smtClean="0"/>
              <a:t>Иоановна</a:t>
            </a:r>
            <a:r>
              <a:rPr lang="ru-RU" sz="3200" dirty="0" smtClean="0"/>
              <a:t> надрывает кондиции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idx="2"/>
          </p:nvPr>
        </p:nvSpPr>
        <p:spPr>
          <a:xfrm flipV="1">
            <a:off x="3357554" y="6126163"/>
            <a:ext cx="107959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5" name="Picture 6" descr="Рисунок9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lum contrast="30000"/>
          </a:blip>
          <a:stretch>
            <a:fillRect/>
          </a:stretch>
        </p:blipFill>
        <p:spPr>
          <a:xfrm>
            <a:off x="4429124" y="2714620"/>
            <a:ext cx="4286250" cy="3057525"/>
          </a:xfrm>
          <a:noFill/>
          <a:ln w="76200">
            <a:solidFill>
              <a:srgbClr val="660033"/>
            </a:solidFill>
          </a:ln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785794"/>
            <a:ext cx="4048124" cy="543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Text Box 2"/>
          <p:cNvSpPr txBox="1">
            <a:spLocks noChangeArrowheads="1"/>
          </p:cNvSpPr>
          <p:nvPr/>
        </p:nvSpPr>
        <p:spPr bwMode="auto">
          <a:xfrm>
            <a:off x="395288" y="1557338"/>
            <a:ext cx="3384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ru-RU" sz="2400">
              <a:latin typeface="Verdana" pitchFamily="34" charset="0"/>
            </a:endParaRPr>
          </a:p>
        </p:txBody>
      </p:sp>
      <p:sp>
        <p:nvSpPr>
          <p:cNvPr id="152579" name="Text Box 3"/>
          <p:cNvSpPr txBox="1">
            <a:spLocks noChangeArrowheads="1"/>
          </p:cNvSpPr>
          <p:nvPr/>
        </p:nvSpPr>
        <p:spPr bwMode="auto">
          <a:xfrm>
            <a:off x="3348038" y="5013325"/>
            <a:ext cx="1079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ru-RU" sz="2400">
              <a:latin typeface="Verdana" pitchFamily="34" charset="0"/>
            </a:endParaRPr>
          </a:p>
        </p:txBody>
      </p:sp>
      <p:sp>
        <p:nvSpPr>
          <p:cNvPr id="152580" name="WordArt 4"/>
          <p:cNvSpPr>
            <a:spLocks noChangeArrowheads="1" noChangeShapeType="1" noTextEdit="1"/>
          </p:cNvSpPr>
          <p:nvPr/>
        </p:nvSpPr>
        <p:spPr bwMode="auto">
          <a:xfrm>
            <a:off x="1062038" y="323850"/>
            <a:ext cx="7289800" cy="419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b="1" i="1" kern="10" spc="-14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Century Gothic"/>
              </a:rPr>
              <a:t>Правление Анны Иоанновны</a:t>
            </a:r>
          </a:p>
        </p:txBody>
      </p:sp>
      <p:sp>
        <p:nvSpPr>
          <p:cNvPr id="152583" name="AutoShape 7" descr="10-back"/>
          <p:cNvSpPr>
            <a:spLocks noChangeArrowheads="1"/>
          </p:cNvSpPr>
          <p:nvPr/>
        </p:nvSpPr>
        <p:spPr bwMode="auto">
          <a:xfrm>
            <a:off x="152400" y="914400"/>
            <a:ext cx="4154488" cy="774700"/>
          </a:xfrm>
          <a:prstGeom prst="downArrowCallout">
            <a:avLst>
              <a:gd name="adj1" fmla="val 134167"/>
              <a:gd name="adj2" fmla="val 149312"/>
              <a:gd name="adj3" fmla="val 18731"/>
              <a:gd name="adj4" fmla="val 61944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190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79388" lvl="1" algn="ctr" eaLnBrk="0" hangingPunct="0"/>
            <a:r>
              <a:rPr lang="ru-RU" sz="2400" b="1">
                <a:solidFill>
                  <a:srgbClr val="0000CC"/>
                </a:solidFill>
              </a:rPr>
              <a:t>Бирон Эрнст Иоганн</a:t>
            </a:r>
            <a:endParaRPr lang="en-US" sz="2400" b="1">
              <a:solidFill>
                <a:srgbClr val="0000CC"/>
              </a:solidFill>
            </a:endParaRPr>
          </a:p>
          <a:p>
            <a:pPr marL="179388" lvl="1" algn="ctr" eaLnBrk="0" hangingPunct="0"/>
            <a:r>
              <a:rPr kumimoji="1" lang="en-US" sz="30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endParaRPr lang="ru-RU" sz="300">
              <a:latin typeface="Verdana" pitchFamily="34" charset="0"/>
            </a:endParaRPr>
          </a:p>
        </p:txBody>
      </p:sp>
      <p:sp>
        <p:nvSpPr>
          <p:cNvPr id="152584" name="AutoShape 8" descr="10-back"/>
          <p:cNvSpPr>
            <a:spLocks noChangeArrowheads="1"/>
          </p:cNvSpPr>
          <p:nvPr/>
        </p:nvSpPr>
        <p:spPr bwMode="auto">
          <a:xfrm>
            <a:off x="4419600" y="914400"/>
            <a:ext cx="4572000" cy="774700"/>
          </a:xfrm>
          <a:prstGeom prst="downArrowCallout">
            <a:avLst>
              <a:gd name="adj1" fmla="val 147650"/>
              <a:gd name="adj2" fmla="val 164317"/>
              <a:gd name="adj3" fmla="val 18731"/>
              <a:gd name="adj4" fmla="val 61944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190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0000CC"/>
                </a:solidFill>
              </a:rPr>
              <a:t>Остерман Андрей Иванович</a:t>
            </a:r>
            <a:endParaRPr lang="en-US" sz="2400" b="1">
              <a:solidFill>
                <a:srgbClr val="0000CC"/>
              </a:solidFill>
            </a:endParaRPr>
          </a:p>
          <a:p>
            <a:pPr marL="179388" lvl="1" algn="ctr" eaLnBrk="0" hangingPunct="0"/>
            <a:r>
              <a:rPr kumimoji="1" lang="en-US" sz="30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endParaRPr kumimoji="1" lang="ru-RU" sz="30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152585" name="AutoShape 9" descr="10-back"/>
          <p:cNvSpPr>
            <a:spLocks noChangeArrowheads="1"/>
          </p:cNvSpPr>
          <p:nvPr/>
        </p:nvSpPr>
        <p:spPr bwMode="auto">
          <a:xfrm>
            <a:off x="152400" y="5334000"/>
            <a:ext cx="4019550" cy="1328738"/>
          </a:xfrm>
          <a:prstGeom prst="roundRect">
            <a:avLst>
              <a:gd name="adj" fmla="val 16667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b="1"/>
              <a:t>«Бироновщина» - засилье немцев, произвол по отношению к русскому дворянству</a:t>
            </a:r>
          </a:p>
        </p:txBody>
      </p:sp>
      <p:sp>
        <p:nvSpPr>
          <p:cNvPr id="152587" name="AutoShape 11" descr="10-back"/>
          <p:cNvSpPr>
            <a:spLocks noChangeArrowheads="1"/>
          </p:cNvSpPr>
          <p:nvPr/>
        </p:nvSpPr>
        <p:spPr bwMode="auto">
          <a:xfrm>
            <a:off x="5029200" y="5638800"/>
            <a:ext cx="3981450" cy="1023938"/>
          </a:xfrm>
          <a:prstGeom prst="roundRect">
            <a:avLst>
              <a:gd name="adj" fmla="val 16667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b="1"/>
              <a:t>Канцлер, управлявший внутренней и внешней политикой</a:t>
            </a:r>
          </a:p>
        </p:txBody>
      </p:sp>
      <p:pic>
        <p:nvPicPr>
          <p:cNvPr id="152588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1828800"/>
            <a:ext cx="2265363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2589" name="Picture 13" descr="H02 _01_04_43_83_t_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10200" y="1828800"/>
            <a:ext cx="2752725" cy="373380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8" name="WordArt 10"/>
          <p:cNvSpPr>
            <a:spLocks noChangeArrowheads="1" noChangeShapeType="1" noTextEdit="1"/>
          </p:cNvSpPr>
          <p:nvPr/>
        </p:nvSpPr>
        <p:spPr bwMode="auto">
          <a:xfrm>
            <a:off x="304800" y="152400"/>
            <a:ext cx="85344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b="1" i="1" kern="10" spc="-14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Century Gothic"/>
              </a:rPr>
              <a:t>Правление Анны Иоанновны</a:t>
            </a:r>
          </a:p>
        </p:txBody>
      </p:sp>
      <p:sp>
        <p:nvSpPr>
          <p:cNvPr id="150544" name="AutoShape 16" descr="10-back"/>
          <p:cNvSpPr>
            <a:spLocks noChangeArrowheads="1"/>
          </p:cNvSpPr>
          <p:nvPr/>
        </p:nvSpPr>
        <p:spPr bwMode="auto">
          <a:xfrm>
            <a:off x="152400" y="1295400"/>
            <a:ext cx="2514600" cy="1858963"/>
          </a:xfrm>
          <a:prstGeom prst="downArrowCallout">
            <a:avLst>
              <a:gd name="adj1" fmla="val 33842"/>
              <a:gd name="adj2" fmla="val 37662"/>
              <a:gd name="adj3" fmla="val 18731"/>
              <a:gd name="adj4" fmla="val 61944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190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79388" lvl="1" algn="ctr" eaLnBrk="0" hangingPunct="0"/>
            <a:r>
              <a:rPr kumimoji="1" lang="ru-RU" sz="2000" b="1">
                <a:solidFill>
                  <a:srgbClr val="000000"/>
                </a:solidFill>
              </a:rPr>
              <a:t>Изменения в управлении государством</a:t>
            </a:r>
            <a:endParaRPr kumimoji="1" lang="en-US" sz="2000" b="1">
              <a:solidFill>
                <a:srgbClr val="000000"/>
              </a:solidFill>
            </a:endParaRPr>
          </a:p>
          <a:p>
            <a:pPr marL="179388" lvl="1" algn="ctr" eaLnBrk="0" hangingPunct="0"/>
            <a:endParaRPr kumimoji="1" lang="en-US" sz="800" b="1">
              <a:solidFill>
                <a:srgbClr val="000000"/>
              </a:solidFill>
            </a:endParaRPr>
          </a:p>
          <a:p>
            <a:pPr marL="179388" lvl="1" algn="ctr" eaLnBrk="0" hangingPunct="0"/>
            <a:r>
              <a:rPr kumimoji="1" lang="en-US" sz="30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endParaRPr lang="ru-RU" sz="300">
              <a:latin typeface="Verdana" pitchFamily="34" charset="0"/>
            </a:endParaRPr>
          </a:p>
        </p:txBody>
      </p:sp>
      <p:sp>
        <p:nvSpPr>
          <p:cNvPr id="150547" name="AutoShape 19" descr="10-back"/>
          <p:cNvSpPr>
            <a:spLocks noChangeArrowheads="1"/>
          </p:cNvSpPr>
          <p:nvPr/>
        </p:nvSpPr>
        <p:spPr bwMode="auto">
          <a:xfrm>
            <a:off x="3200400" y="1295400"/>
            <a:ext cx="2667000" cy="1858963"/>
          </a:xfrm>
          <a:prstGeom prst="downArrowCallout">
            <a:avLst>
              <a:gd name="adj1" fmla="val 35893"/>
              <a:gd name="adj2" fmla="val 39945"/>
              <a:gd name="adj3" fmla="val 18731"/>
              <a:gd name="adj4" fmla="val 61944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190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79388" lvl="1" algn="ctr" eaLnBrk="0" hangingPunct="0"/>
            <a:r>
              <a:rPr kumimoji="1" lang="ru-RU" sz="2000" b="1">
                <a:solidFill>
                  <a:srgbClr val="000000"/>
                </a:solidFill>
              </a:rPr>
              <a:t>Расширение привилегий дворянства</a:t>
            </a:r>
            <a:endParaRPr kumimoji="1" lang="en-US" sz="2000" b="1">
              <a:solidFill>
                <a:srgbClr val="000000"/>
              </a:solidFill>
            </a:endParaRPr>
          </a:p>
          <a:p>
            <a:pPr marL="179388" lvl="1" algn="ctr" eaLnBrk="0" hangingPunct="0"/>
            <a:endParaRPr kumimoji="1" lang="en-US" sz="800" b="1">
              <a:solidFill>
                <a:srgbClr val="000000"/>
              </a:solidFill>
            </a:endParaRPr>
          </a:p>
          <a:p>
            <a:pPr marL="179388" lvl="1" algn="ctr" eaLnBrk="0" hangingPunct="0"/>
            <a:r>
              <a:rPr kumimoji="1" lang="en-US" sz="30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endParaRPr lang="ru-RU" sz="300">
              <a:latin typeface="Verdana" pitchFamily="34" charset="0"/>
            </a:endParaRPr>
          </a:p>
        </p:txBody>
      </p:sp>
      <p:sp>
        <p:nvSpPr>
          <p:cNvPr id="150548" name="AutoShape 20" descr="10-back"/>
          <p:cNvSpPr>
            <a:spLocks noChangeArrowheads="1"/>
          </p:cNvSpPr>
          <p:nvPr/>
        </p:nvSpPr>
        <p:spPr bwMode="auto">
          <a:xfrm>
            <a:off x="6324600" y="1295400"/>
            <a:ext cx="2590800" cy="1858963"/>
          </a:xfrm>
          <a:prstGeom prst="downArrowCallout">
            <a:avLst>
              <a:gd name="adj1" fmla="val 34868"/>
              <a:gd name="adj2" fmla="val 38804"/>
              <a:gd name="adj3" fmla="val 18731"/>
              <a:gd name="adj4" fmla="val 61944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190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79388" lvl="1" algn="ctr" eaLnBrk="0" hangingPunct="0"/>
            <a:r>
              <a:rPr kumimoji="1" lang="ru-RU" sz="2000" b="1">
                <a:solidFill>
                  <a:srgbClr val="000000"/>
                </a:solidFill>
              </a:rPr>
              <a:t>Развитие экономики</a:t>
            </a:r>
            <a:endParaRPr kumimoji="1" lang="en-US" sz="2000" b="1">
              <a:solidFill>
                <a:srgbClr val="000000"/>
              </a:solidFill>
            </a:endParaRPr>
          </a:p>
          <a:p>
            <a:pPr marL="179388" lvl="1" algn="ctr" eaLnBrk="0" hangingPunct="0"/>
            <a:endParaRPr kumimoji="1" lang="ru-RU" sz="1600" b="1">
              <a:solidFill>
                <a:srgbClr val="000000"/>
              </a:solidFill>
            </a:endParaRPr>
          </a:p>
          <a:p>
            <a:pPr marL="179388" lvl="1" algn="ctr" eaLnBrk="0" hangingPunct="0"/>
            <a:endParaRPr kumimoji="1" lang="en-US" sz="1200" b="1">
              <a:solidFill>
                <a:srgbClr val="000000"/>
              </a:solidFill>
            </a:endParaRPr>
          </a:p>
          <a:p>
            <a:pPr marL="179388" lvl="1" algn="ctr" eaLnBrk="0" hangingPunct="0"/>
            <a:r>
              <a:rPr kumimoji="1" lang="en-US" sz="30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endParaRPr lang="ru-RU" sz="300">
              <a:latin typeface="Verdana" pitchFamily="34" charset="0"/>
            </a:endParaRPr>
          </a:p>
        </p:txBody>
      </p:sp>
      <p:sp>
        <p:nvSpPr>
          <p:cNvPr id="150553" name="AutoShape 25" descr="Пергамент"/>
          <p:cNvSpPr>
            <a:spLocks noChangeArrowheads="1"/>
          </p:cNvSpPr>
          <p:nvPr/>
        </p:nvSpPr>
        <p:spPr bwMode="auto">
          <a:xfrm>
            <a:off x="152400" y="3200400"/>
            <a:ext cx="2359025" cy="2235200"/>
          </a:xfrm>
          <a:prstGeom prst="roundRect">
            <a:avLst>
              <a:gd name="adj" fmla="val 5106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marL="363538" indent="-363538" eaLnBrk="0" hangingPunct="0">
              <a:lnSpc>
                <a:spcPct val="95000"/>
              </a:lnSpc>
              <a:buFontTx/>
              <a:buBlip>
                <a:blip r:embed="rId4"/>
              </a:buBlip>
            </a:pPr>
            <a:r>
              <a:rPr lang="ru-RU" sz="2000" b="1"/>
              <a:t>Упразднение Верховного тайного совета.</a:t>
            </a:r>
            <a:r>
              <a:rPr lang="ru-RU" sz="2000"/>
              <a:t> </a:t>
            </a:r>
            <a:endParaRPr lang="ru-RU" sz="2400" b="1">
              <a:solidFill>
                <a:srgbClr val="000000"/>
              </a:solidFill>
            </a:endParaRPr>
          </a:p>
          <a:p>
            <a:pPr marL="363538" indent="-363538" eaLnBrk="0" hangingPunct="0">
              <a:buFontTx/>
              <a:buBlip>
                <a:blip r:embed="rId4"/>
              </a:buBlip>
            </a:pPr>
            <a:r>
              <a:rPr lang="ru-RU" sz="2000" b="1"/>
              <a:t>Создание Кабинета министров.</a:t>
            </a:r>
            <a:endParaRPr lang="en-GB" sz="2000"/>
          </a:p>
        </p:txBody>
      </p:sp>
      <p:sp>
        <p:nvSpPr>
          <p:cNvPr id="150554" name="AutoShape 26" descr="Пергамент"/>
          <p:cNvSpPr>
            <a:spLocks noChangeArrowheads="1"/>
          </p:cNvSpPr>
          <p:nvPr/>
        </p:nvSpPr>
        <p:spPr bwMode="auto">
          <a:xfrm>
            <a:off x="3200400" y="3276600"/>
            <a:ext cx="2671763" cy="1639888"/>
          </a:xfrm>
          <a:prstGeom prst="roundRect">
            <a:avLst>
              <a:gd name="adj" fmla="val 5106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marL="363538" indent="-363538" eaLnBrk="0" hangingPunct="0">
              <a:lnSpc>
                <a:spcPct val="95000"/>
              </a:lnSpc>
              <a:buFontTx/>
              <a:buBlip>
                <a:blip r:embed="rId4"/>
              </a:buBlip>
            </a:pPr>
            <a:r>
              <a:rPr lang="ru-RU" sz="2000" b="1"/>
              <a:t>Отмена указа о единонаследии.</a:t>
            </a:r>
            <a:r>
              <a:rPr lang="ru-RU" sz="2000"/>
              <a:t> </a:t>
            </a:r>
            <a:endParaRPr lang="ru-RU" sz="2400" b="1">
              <a:solidFill>
                <a:srgbClr val="000000"/>
              </a:solidFill>
            </a:endParaRPr>
          </a:p>
          <a:p>
            <a:pPr marL="363538" indent="-363538" eaLnBrk="0" hangingPunct="0">
              <a:buFontTx/>
              <a:buBlip>
                <a:blip r:embed="rId4"/>
              </a:buBlip>
            </a:pPr>
            <a:r>
              <a:rPr lang="ru-RU" sz="2000" b="1"/>
              <a:t>Сокращение срока службы до 25 лет.</a:t>
            </a:r>
            <a:endParaRPr lang="en-GB" sz="2000"/>
          </a:p>
        </p:txBody>
      </p:sp>
      <p:sp>
        <p:nvSpPr>
          <p:cNvPr id="150555" name="AutoShape 27" descr="Пергамент"/>
          <p:cNvSpPr>
            <a:spLocks noChangeArrowheads="1"/>
          </p:cNvSpPr>
          <p:nvPr/>
        </p:nvSpPr>
        <p:spPr bwMode="auto">
          <a:xfrm>
            <a:off x="6477000" y="3276600"/>
            <a:ext cx="2349500" cy="1889125"/>
          </a:xfrm>
          <a:prstGeom prst="roundRect">
            <a:avLst>
              <a:gd name="adj" fmla="val 5106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marL="363538" indent="-363538" eaLnBrk="0" hangingPunct="0">
              <a:lnSpc>
                <a:spcPct val="95000"/>
              </a:lnSpc>
              <a:buFontTx/>
              <a:buBlip>
                <a:blip r:embed="rId4"/>
              </a:buBlip>
            </a:pPr>
            <a:r>
              <a:rPr lang="ru-RU" sz="2000" b="1" dirty="0"/>
              <a:t>Рост продукции металлургии.  </a:t>
            </a:r>
          </a:p>
          <a:p>
            <a:pPr marL="363538" indent="-363538" eaLnBrk="0" hangingPunct="0">
              <a:lnSpc>
                <a:spcPct val="95000"/>
              </a:lnSpc>
              <a:buFontTx/>
              <a:buBlip>
                <a:blip r:embed="rId4"/>
              </a:buBlip>
            </a:pPr>
            <a:r>
              <a:rPr lang="ru-RU" sz="2000" b="1" dirty="0"/>
              <a:t>Резкое увеличение экспорта.</a:t>
            </a:r>
            <a:r>
              <a:rPr lang="ru-RU" sz="2000" dirty="0"/>
              <a:t> </a:t>
            </a:r>
          </a:p>
        </p:txBody>
      </p:sp>
      <p:sp>
        <p:nvSpPr>
          <p:cNvPr id="150556" name="AutoShape 28"/>
          <p:cNvSpPr>
            <a:spLocks noChangeArrowheads="1"/>
          </p:cNvSpPr>
          <p:nvPr/>
        </p:nvSpPr>
        <p:spPr bwMode="auto">
          <a:xfrm>
            <a:off x="555625" y="5661025"/>
            <a:ext cx="8215313" cy="5778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50000">
                <a:srgbClr val="00FFFF"/>
              </a:gs>
              <a:gs pos="100000">
                <a:schemeClr val="bg1"/>
              </a:gs>
            </a:gsLst>
            <a:lin ang="5400000" scaled="1"/>
          </a:gradFill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800" b="1"/>
              <a:t>Возрастание роли Тайной канцелярии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05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05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05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05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05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05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0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0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05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05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0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0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0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0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44" grpId="0" animBg="1"/>
      <p:bldP spid="150547" grpId="0" animBg="1"/>
      <p:bldP spid="150548" grpId="0" animBg="1"/>
      <p:bldP spid="150553" grpId="0" animBg="1"/>
      <p:bldP spid="150554" grpId="0" animBg="1"/>
      <p:bldP spid="150555" grpId="0" animBg="1"/>
      <p:bldP spid="15055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47" name="Group 19"/>
          <p:cNvGraphicFramePr>
            <a:graphicFrameLocks noGrp="1"/>
          </p:cNvGraphicFramePr>
          <p:nvPr/>
        </p:nvGraphicFramePr>
        <p:xfrm>
          <a:off x="285750" y="357188"/>
          <a:ext cx="8572500" cy="6143625"/>
        </p:xfrm>
        <a:graphic>
          <a:graphicData uri="http://schemas.openxmlformats.org/drawingml/2006/table">
            <a:tbl>
              <a:tblPr/>
              <a:tblGrid>
                <a:gridCol w="3062288"/>
                <a:gridCol w="2795587"/>
                <a:gridCol w="2714625"/>
              </a:tblGrid>
              <a:tr h="1069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Правитель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Годы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правления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На кого опирался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</a:tr>
              <a:tr h="5073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Анна Иоанновна, племянница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Петра </a:t>
                      </a: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l</a:t>
                      </a: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1730 – 1740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бироновщина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При поддержке гвардии, немецкое дворянство во главе с Бироном.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</a:tr>
            </a:tbl>
          </a:graphicData>
        </a:graphic>
      </p:graphicFrame>
      <p:pic>
        <p:nvPicPr>
          <p:cNvPr id="3" name="Picture 6" descr="ANN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2481445"/>
            <a:ext cx="3000396" cy="4193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6313" y="285750"/>
            <a:ext cx="3643312" cy="11620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ru-RU" sz="3200" dirty="0" smtClean="0"/>
              <a:t>Иван Антонович и Анна Леопольдовна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57200" y="642938"/>
            <a:ext cx="3614738" cy="5483225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b="1" dirty="0" smtClean="0"/>
              <a:t>Анна Ивановна объявила наследником престола Ивана Антоновича, сына своей племянницы Анны Леопольдовны, а Регентом (правителем) – Бирона. Но гвардия свергла ненавистного правителя.</a:t>
            </a:r>
          </a:p>
        </p:txBody>
      </p:sp>
      <p:pic>
        <p:nvPicPr>
          <p:cNvPr id="5" name="Picture 1031" descr="Рисунок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714876" y="1553888"/>
            <a:ext cx="3429024" cy="4127769"/>
          </a:xfrm>
          <a:noFill/>
          <a:ln w="76200">
            <a:solidFill>
              <a:srgbClr val="660033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8" name="WordArt 10"/>
          <p:cNvSpPr>
            <a:spLocks noChangeArrowheads="1" noChangeShapeType="1" noTextEdit="1"/>
          </p:cNvSpPr>
          <p:nvPr/>
        </p:nvSpPr>
        <p:spPr bwMode="auto">
          <a:xfrm>
            <a:off x="304800" y="152400"/>
            <a:ext cx="54864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b="1" i="1" kern="10" spc="-14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Century Gothic"/>
              </a:rPr>
              <a:t>1740 - 1741 - </a:t>
            </a:r>
          </a:p>
          <a:p>
            <a:pPr algn="ctr"/>
            <a:r>
              <a:rPr lang="ru-RU" sz="2800" b="1" i="1" kern="10" spc="-14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Century Gothic"/>
              </a:rPr>
              <a:t>правление Ивана VI Антоновича</a:t>
            </a:r>
          </a:p>
        </p:txBody>
      </p:sp>
      <p:sp>
        <p:nvSpPr>
          <p:cNvPr id="155660" name="Text Box 12"/>
          <p:cNvSpPr txBox="1">
            <a:spLocks noChangeArrowheads="1"/>
          </p:cNvSpPr>
          <p:nvPr/>
        </p:nvSpPr>
        <p:spPr bwMode="auto">
          <a:xfrm>
            <a:off x="5791200" y="3886200"/>
            <a:ext cx="3124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rgbClr val="0000CC"/>
                </a:solidFill>
              </a:rPr>
              <a:t>Иван </a:t>
            </a:r>
            <a:r>
              <a:rPr lang="en-US" sz="2400" b="1">
                <a:solidFill>
                  <a:srgbClr val="0000CC"/>
                </a:solidFill>
              </a:rPr>
              <a:t>VI</a:t>
            </a:r>
            <a:r>
              <a:rPr lang="ru-RU" sz="2400" b="1">
                <a:solidFill>
                  <a:srgbClr val="0000CC"/>
                </a:solidFill>
              </a:rPr>
              <a:t> и Анна Леопольдовна</a:t>
            </a:r>
            <a:endParaRPr lang="ru-RU" sz="2400"/>
          </a:p>
        </p:txBody>
      </p:sp>
      <p:pic>
        <p:nvPicPr>
          <p:cNvPr id="155661" name="Picture 13" descr="[IS7IR_4-27]_[TD_12-r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8400" y="152400"/>
            <a:ext cx="2506663" cy="3657600"/>
          </a:xfrm>
          <a:prstGeom prst="rect">
            <a:avLst/>
          </a:prstGeom>
          <a:noFill/>
        </p:spPr>
      </p:pic>
      <p:sp>
        <p:nvSpPr>
          <p:cNvPr id="155662" name="AutoShape 14"/>
          <p:cNvSpPr>
            <a:spLocks noChangeArrowheads="1"/>
          </p:cNvSpPr>
          <p:nvPr/>
        </p:nvSpPr>
        <p:spPr bwMode="auto">
          <a:xfrm>
            <a:off x="685800" y="1905000"/>
            <a:ext cx="2909888" cy="1566863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00FFFF"/>
              </a:gs>
              <a:gs pos="50000">
                <a:srgbClr val="FCFEFE"/>
              </a:gs>
              <a:gs pos="100000">
                <a:srgbClr val="00FFFF"/>
              </a:gs>
            </a:gsLst>
            <a:lin ang="5400000" scaled="1"/>
          </a:gradFill>
          <a:ln w="9525">
            <a:solidFill>
              <a:schemeClr val="bg2"/>
            </a:solidFill>
            <a:miter lim="800000"/>
            <a:headEnd/>
            <a:tailEnd/>
          </a:ln>
          <a:effectLst>
            <a:outerShdw dist="107763" dir="18900000" algn="ctr" rotWithShape="0">
              <a:srgbClr val="00000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b="1">
                <a:solidFill>
                  <a:srgbClr val="000000"/>
                </a:solidFill>
                <a:latin typeface="Verdana" pitchFamily="34" charset="0"/>
              </a:rPr>
              <a:t>Продолжение борьбы за власть среди правящей верхушки</a:t>
            </a:r>
          </a:p>
        </p:txBody>
      </p:sp>
      <p:sp>
        <p:nvSpPr>
          <p:cNvPr id="155663" name="AutoShape 15"/>
          <p:cNvSpPr>
            <a:spLocks noChangeArrowheads="1"/>
          </p:cNvSpPr>
          <p:nvPr/>
        </p:nvSpPr>
        <p:spPr bwMode="auto">
          <a:xfrm>
            <a:off x="2286000" y="3886200"/>
            <a:ext cx="2847975" cy="13208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00FFFF"/>
              </a:gs>
              <a:gs pos="50000">
                <a:srgbClr val="FCFEFE"/>
              </a:gs>
              <a:gs pos="100000">
                <a:srgbClr val="00FFFF"/>
              </a:gs>
            </a:gsLst>
            <a:lin ang="5400000" scaled="1"/>
          </a:gradFill>
          <a:ln w="9525">
            <a:solidFill>
              <a:schemeClr val="bg2"/>
            </a:solidFill>
            <a:miter lim="800000"/>
            <a:headEnd/>
            <a:tailEnd/>
          </a:ln>
          <a:effectLst>
            <a:outerShdw dist="107763" dir="18900000" algn="ctr" rotWithShape="0">
              <a:srgbClr val="00000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2000" b="1">
                <a:solidFill>
                  <a:srgbClr val="000000"/>
                </a:solidFill>
                <a:latin typeface="Verdana" pitchFamily="34" charset="0"/>
              </a:rPr>
              <a:t>Отстранение от власти Э.Бирона</a:t>
            </a:r>
            <a:r>
              <a:rPr lang="ru-RU" b="1">
                <a:solidFill>
                  <a:srgbClr val="000000"/>
                </a:solidFill>
                <a:latin typeface="Verdana" pitchFamily="34" charset="0"/>
              </a:rPr>
              <a:t> </a:t>
            </a:r>
          </a:p>
        </p:txBody>
      </p:sp>
      <p:sp>
        <p:nvSpPr>
          <p:cNvPr id="155664" name="AutoShape 16"/>
          <p:cNvSpPr>
            <a:spLocks noChangeArrowheads="1"/>
          </p:cNvSpPr>
          <p:nvPr/>
        </p:nvSpPr>
        <p:spPr bwMode="auto">
          <a:xfrm>
            <a:off x="4191000" y="5562600"/>
            <a:ext cx="2786063" cy="1074738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00FFFF"/>
              </a:gs>
              <a:gs pos="50000">
                <a:srgbClr val="FCFEFE"/>
              </a:gs>
              <a:gs pos="100000">
                <a:srgbClr val="00FFFF"/>
              </a:gs>
            </a:gsLst>
            <a:lin ang="5400000" scaled="1"/>
          </a:gradFill>
          <a:ln w="9525">
            <a:solidFill>
              <a:schemeClr val="bg2"/>
            </a:solidFill>
            <a:miter lim="800000"/>
            <a:headEnd/>
            <a:tailEnd/>
          </a:ln>
          <a:effectLst>
            <a:outerShdw dist="107763" dir="18900000" algn="ctr" rotWithShape="0">
              <a:srgbClr val="00000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2400" b="1">
                <a:solidFill>
                  <a:srgbClr val="000000"/>
                </a:solidFill>
                <a:latin typeface="Verdana" pitchFamily="34" charset="0"/>
              </a:rPr>
              <a:t>Дворцовый переворот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56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56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56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56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56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56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62" grpId="0" animBg="1"/>
      <p:bldP spid="155663" grpId="0" animBg="1"/>
      <p:bldP spid="15566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85786" y="428604"/>
            <a:ext cx="7429552" cy="1428760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tx1"/>
                </a:solidFill>
                <a:latin typeface="Monotype Corsiva" pitchFamily="66" charset="0"/>
              </a:rPr>
              <a:t>Эпоха дворцовых переворотов </a:t>
            </a:r>
            <a:endParaRPr lang="ru-RU" sz="3600" b="1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tx1"/>
                </a:solidFill>
                <a:latin typeface="Monotype Corsiva" pitchFamily="66" charset="0"/>
              </a:rPr>
              <a:t>(</a:t>
            </a:r>
            <a:r>
              <a:rPr lang="ru-RU" sz="3600" b="1" dirty="0">
                <a:solidFill>
                  <a:schemeClr val="tx1"/>
                </a:solidFill>
                <a:latin typeface="Monotype Corsiva" pitchFamily="66" charset="0"/>
              </a:rPr>
              <a:t>1725-1762гг)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857224" y="2071678"/>
            <a:ext cx="771530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Эпохой дворцовых переворотов» в истории России называется период, продолжающийся с 1725 года (после смерти Петра I) до 1762 г., (до начала царствования Екатерины II) и характеризующийся:</a:t>
            </a:r>
          </a:p>
          <a:p>
            <a:pPr marL="2571750" lvl="7" indent="-285750">
              <a:buFont typeface="Wingdings" pitchFamily="2" charset="2"/>
              <a:buChar char="Ø"/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борьбой придворных группировок </a:t>
            </a:r>
          </a:p>
          <a:p>
            <a:pPr marL="2571750" lvl="7" indent="-285750">
              <a:buFont typeface="Wingdings" pitchFamily="2" charset="2"/>
              <a:buChar char="Ø"/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непрерывной сменой (насильственным путем) царствующих особ на троне.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57188" y="428625"/>
          <a:ext cx="8501122" cy="4214842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388579"/>
                <a:gridCol w="2177822"/>
                <a:gridCol w="3934721"/>
              </a:tblGrid>
              <a:tr h="1267931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Правитель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Годы</a:t>
                      </a:r>
                    </a:p>
                    <a:p>
                      <a:pPr algn="ctr"/>
                      <a:r>
                        <a:rPr lang="ru-RU" sz="2800" dirty="0" smtClean="0"/>
                        <a:t>правления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На кого опирался</a:t>
                      </a:r>
                      <a:endParaRPr lang="ru-RU" sz="2800" dirty="0"/>
                    </a:p>
                  </a:txBody>
                  <a:tcPr/>
                </a:tc>
              </a:tr>
              <a:tr h="2946911">
                <a:tc>
                  <a:txBody>
                    <a:bodyPr/>
                    <a:lstStyle/>
                    <a:p>
                      <a:r>
                        <a:rPr lang="ru-RU" sz="3200" baseline="0" dirty="0" smtClean="0"/>
                        <a:t>Иван </a:t>
                      </a:r>
                    </a:p>
                    <a:p>
                      <a:r>
                        <a:rPr lang="ru-RU" sz="3200" baseline="0" dirty="0" smtClean="0"/>
                        <a:t>Антонович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Менее</a:t>
                      </a:r>
                      <a:r>
                        <a:rPr lang="ru-RU" sz="3200" baseline="0" dirty="0" smtClean="0"/>
                        <a:t> месяца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Регент (правитель) со всей полнотой власти - Бирон</a:t>
                      </a:r>
                      <a:endParaRPr lang="ru-RU" sz="3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Text Box 2"/>
          <p:cNvSpPr txBox="1">
            <a:spLocks noChangeArrowheads="1"/>
          </p:cNvSpPr>
          <p:nvPr/>
        </p:nvSpPr>
        <p:spPr bwMode="auto">
          <a:xfrm>
            <a:off x="395288" y="1557338"/>
            <a:ext cx="3384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ru-RU" sz="2400">
              <a:latin typeface="Verdana" pitchFamily="34" charset="0"/>
            </a:endParaRPr>
          </a:p>
        </p:txBody>
      </p:sp>
      <p:sp>
        <p:nvSpPr>
          <p:cNvPr id="156675" name="Text Box 3"/>
          <p:cNvSpPr txBox="1">
            <a:spLocks noChangeArrowheads="1"/>
          </p:cNvSpPr>
          <p:nvPr/>
        </p:nvSpPr>
        <p:spPr bwMode="auto">
          <a:xfrm>
            <a:off x="3348038" y="5013325"/>
            <a:ext cx="1079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ru-RU" sz="2400">
              <a:latin typeface="Verdana" pitchFamily="34" charset="0"/>
            </a:endParaRPr>
          </a:p>
        </p:txBody>
      </p:sp>
      <p:sp>
        <p:nvSpPr>
          <p:cNvPr id="156676" name="WordArt 4"/>
          <p:cNvSpPr>
            <a:spLocks noChangeArrowheads="1" noChangeShapeType="1" noTextEdit="1"/>
          </p:cNvSpPr>
          <p:nvPr/>
        </p:nvSpPr>
        <p:spPr bwMode="auto">
          <a:xfrm>
            <a:off x="1062038" y="323850"/>
            <a:ext cx="7289800" cy="419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b="1" i="1" kern="10" spc="-14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Century Gothic"/>
              </a:rPr>
              <a:t>1741 - 1761 - правление Елизаветы I </a:t>
            </a:r>
          </a:p>
        </p:txBody>
      </p:sp>
      <p:sp>
        <p:nvSpPr>
          <p:cNvPr id="156677" name="AutoShape 5" descr="10-back"/>
          <p:cNvSpPr>
            <a:spLocks noChangeArrowheads="1"/>
          </p:cNvSpPr>
          <p:nvPr/>
        </p:nvSpPr>
        <p:spPr bwMode="auto">
          <a:xfrm>
            <a:off x="4719638" y="1649413"/>
            <a:ext cx="4273550" cy="4552950"/>
          </a:xfrm>
          <a:prstGeom prst="roundRect">
            <a:avLst>
              <a:gd name="adj" fmla="val 5106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marL="363538" indent="-363538" eaLnBrk="0" hangingPunct="0">
              <a:lnSpc>
                <a:spcPct val="95000"/>
              </a:lnSpc>
              <a:buFontTx/>
              <a:buBlip>
                <a:blip r:embed="rId3"/>
              </a:buBlip>
            </a:pPr>
            <a:r>
              <a:rPr lang="ru-RU" sz="2400" b="1" dirty="0"/>
              <a:t>Дочь Петра Великого, единственная прямая наследница. </a:t>
            </a:r>
            <a:endParaRPr lang="ru-RU" sz="2400" b="1" dirty="0">
              <a:solidFill>
                <a:srgbClr val="000000"/>
              </a:solidFill>
            </a:endParaRPr>
          </a:p>
          <a:p>
            <a:pPr marL="363538" indent="-363538" eaLnBrk="0" hangingPunct="0">
              <a:buFontTx/>
              <a:buBlip>
                <a:blip r:embed="rId3"/>
              </a:buBlip>
            </a:pPr>
            <a:r>
              <a:rPr lang="ru-RU" sz="2400" b="1" dirty="0"/>
              <a:t>На смену немецким фаворитам пришли русские, которые занимались внутренней и внешней политикой.</a:t>
            </a:r>
          </a:p>
          <a:p>
            <a:pPr marL="363538" indent="-363538" eaLnBrk="0" hangingPunct="0">
              <a:buFontTx/>
              <a:buBlip>
                <a:blip r:embed="rId3"/>
              </a:buBlip>
            </a:pPr>
            <a:r>
              <a:rPr lang="ru-RU" sz="2400" b="1" dirty="0"/>
              <a:t>Провозгласила возвращение к политике своего отца. </a:t>
            </a:r>
            <a:endParaRPr lang="en-GB" sz="2400" b="1" dirty="0"/>
          </a:p>
        </p:txBody>
      </p:sp>
      <p:pic>
        <p:nvPicPr>
          <p:cNvPr id="156680" name="Picture 8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381000" y="914400"/>
            <a:ext cx="3773488" cy="5562600"/>
          </a:xfrm>
          <a:noFill/>
          <a:ln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Text Box 2"/>
          <p:cNvSpPr txBox="1">
            <a:spLocks noChangeArrowheads="1"/>
          </p:cNvSpPr>
          <p:nvPr/>
        </p:nvSpPr>
        <p:spPr bwMode="auto">
          <a:xfrm>
            <a:off x="395288" y="1557338"/>
            <a:ext cx="3384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ru-RU" sz="2400">
              <a:latin typeface="Verdana" pitchFamily="34" charset="0"/>
            </a:endParaRPr>
          </a:p>
        </p:txBody>
      </p:sp>
      <p:sp>
        <p:nvSpPr>
          <p:cNvPr id="157699" name="Text Box 3"/>
          <p:cNvSpPr txBox="1">
            <a:spLocks noChangeArrowheads="1"/>
          </p:cNvSpPr>
          <p:nvPr/>
        </p:nvSpPr>
        <p:spPr bwMode="auto">
          <a:xfrm>
            <a:off x="3348038" y="5013325"/>
            <a:ext cx="1079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ru-RU" sz="2400">
              <a:latin typeface="Verdana" pitchFamily="34" charset="0"/>
            </a:endParaRPr>
          </a:p>
        </p:txBody>
      </p:sp>
      <p:sp>
        <p:nvSpPr>
          <p:cNvPr id="157700" name="WordArt 4"/>
          <p:cNvSpPr>
            <a:spLocks noChangeArrowheads="1" noChangeShapeType="1" noTextEdit="1"/>
          </p:cNvSpPr>
          <p:nvPr/>
        </p:nvSpPr>
        <p:spPr bwMode="auto">
          <a:xfrm>
            <a:off x="1062038" y="323850"/>
            <a:ext cx="7289800" cy="419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b="1" i="1" kern="10" spc="-14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Century Gothic"/>
              </a:rPr>
              <a:t>Правление Елизаветы </a:t>
            </a:r>
            <a:r>
              <a:rPr lang="en-US" sz="2800" b="1" i="1" kern="10" spc="-14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Century Gothic"/>
              </a:rPr>
              <a:t>I </a:t>
            </a:r>
            <a:endParaRPr lang="ru-RU" sz="2800" b="1" i="1" kern="10" spc="-14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rgbClr val="0000FF"/>
              </a:solidFill>
              <a:latin typeface="Century Gothic"/>
            </a:endParaRPr>
          </a:p>
        </p:txBody>
      </p:sp>
      <p:sp>
        <p:nvSpPr>
          <p:cNvPr id="157701" name="AutoShape 5" descr="10-back"/>
          <p:cNvSpPr>
            <a:spLocks noChangeArrowheads="1"/>
          </p:cNvSpPr>
          <p:nvPr/>
        </p:nvSpPr>
        <p:spPr bwMode="auto">
          <a:xfrm>
            <a:off x="152400" y="914400"/>
            <a:ext cx="4154488" cy="1363663"/>
          </a:xfrm>
          <a:prstGeom prst="downArrowCallout">
            <a:avLst>
              <a:gd name="adj1" fmla="val 76221"/>
              <a:gd name="adj2" fmla="val 84824"/>
              <a:gd name="adj3" fmla="val 18731"/>
              <a:gd name="adj4" fmla="val 61944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190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79388" lvl="1" algn="ctr" eaLnBrk="0" hangingPunct="0"/>
            <a:r>
              <a:rPr lang="ru-RU" sz="2400" b="1">
                <a:solidFill>
                  <a:srgbClr val="0000CC"/>
                </a:solidFill>
              </a:rPr>
              <a:t>Шувалов Петр Иванович</a:t>
            </a:r>
            <a:endParaRPr lang="en-US" sz="2400" b="1">
              <a:solidFill>
                <a:srgbClr val="0000CC"/>
              </a:solidFill>
            </a:endParaRPr>
          </a:p>
          <a:p>
            <a:pPr marL="179388" lvl="1" algn="ctr" eaLnBrk="0" hangingPunct="0"/>
            <a:r>
              <a:rPr kumimoji="1" lang="en-US" sz="30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endParaRPr lang="ru-RU" sz="300">
              <a:latin typeface="Verdana" pitchFamily="34" charset="0"/>
            </a:endParaRPr>
          </a:p>
        </p:txBody>
      </p:sp>
      <p:sp>
        <p:nvSpPr>
          <p:cNvPr id="157702" name="AutoShape 6" descr="10-back"/>
          <p:cNvSpPr>
            <a:spLocks noChangeArrowheads="1"/>
          </p:cNvSpPr>
          <p:nvPr/>
        </p:nvSpPr>
        <p:spPr bwMode="auto">
          <a:xfrm>
            <a:off x="4648200" y="914400"/>
            <a:ext cx="4343400" cy="1363663"/>
          </a:xfrm>
          <a:prstGeom prst="downArrowCallout">
            <a:avLst>
              <a:gd name="adj1" fmla="val 79686"/>
              <a:gd name="adj2" fmla="val 88681"/>
              <a:gd name="adj3" fmla="val 18731"/>
              <a:gd name="adj4" fmla="val 61944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190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0000CC"/>
                </a:solidFill>
              </a:rPr>
              <a:t>Разумовский Алексей Григорьевич</a:t>
            </a:r>
            <a:endParaRPr lang="en-US" sz="2400" b="1">
              <a:solidFill>
                <a:srgbClr val="0000CC"/>
              </a:solidFill>
            </a:endParaRPr>
          </a:p>
          <a:p>
            <a:pPr marL="179388" lvl="1" algn="ctr" eaLnBrk="0" hangingPunct="0"/>
            <a:r>
              <a:rPr kumimoji="1" lang="en-US" sz="30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endParaRPr kumimoji="1" lang="ru-RU" sz="30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157703" name="AutoShape 7" descr="10-back"/>
          <p:cNvSpPr>
            <a:spLocks noChangeArrowheads="1"/>
          </p:cNvSpPr>
          <p:nvPr/>
        </p:nvSpPr>
        <p:spPr bwMode="auto">
          <a:xfrm>
            <a:off x="161925" y="6010275"/>
            <a:ext cx="3997325" cy="415925"/>
          </a:xfrm>
          <a:prstGeom prst="roundRect">
            <a:avLst>
              <a:gd name="adj" fmla="val 16667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b="1"/>
              <a:t>Автор реформ</a:t>
            </a:r>
          </a:p>
        </p:txBody>
      </p:sp>
      <p:sp>
        <p:nvSpPr>
          <p:cNvPr id="157704" name="AutoShape 8" descr="10-back"/>
          <p:cNvSpPr>
            <a:spLocks noChangeArrowheads="1"/>
          </p:cNvSpPr>
          <p:nvPr/>
        </p:nvSpPr>
        <p:spPr bwMode="auto">
          <a:xfrm>
            <a:off x="5038725" y="6015038"/>
            <a:ext cx="3959225" cy="415925"/>
          </a:xfrm>
          <a:prstGeom prst="roundRect">
            <a:avLst>
              <a:gd name="adj" fmla="val 16667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b="1"/>
              <a:t>Фаворит Елизаветы</a:t>
            </a:r>
          </a:p>
        </p:txBody>
      </p:sp>
      <p:pic>
        <p:nvPicPr>
          <p:cNvPr id="157707" name="Picture 11" descr="[IS7IR_4-28]_[TD_09-r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2514600"/>
            <a:ext cx="2619375" cy="3352800"/>
          </a:xfrm>
          <a:prstGeom prst="rect">
            <a:avLst/>
          </a:prstGeom>
          <a:noFill/>
        </p:spPr>
      </p:pic>
      <p:pic>
        <p:nvPicPr>
          <p:cNvPr id="157708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0" y="2514600"/>
            <a:ext cx="2735263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7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7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7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7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77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77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7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77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7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7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77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77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701" grpId="0" animBg="1"/>
      <p:bldP spid="157702" grpId="0" animBg="1"/>
      <p:bldP spid="157703" grpId="0" animBg="1"/>
      <p:bldP spid="15770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Text Box 2"/>
          <p:cNvSpPr txBox="1">
            <a:spLocks noChangeArrowheads="1"/>
          </p:cNvSpPr>
          <p:nvPr/>
        </p:nvSpPr>
        <p:spPr bwMode="auto">
          <a:xfrm>
            <a:off x="395288" y="1557338"/>
            <a:ext cx="3384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ru-RU" sz="2400">
              <a:latin typeface="Verdana" pitchFamily="34" charset="0"/>
            </a:endParaRPr>
          </a:p>
        </p:txBody>
      </p:sp>
      <p:sp>
        <p:nvSpPr>
          <p:cNvPr id="161795" name="Text Box 3"/>
          <p:cNvSpPr txBox="1">
            <a:spLocks noChangeArrowheads="1"/>
          </p:cNvSpPr>
          <p:nvPr/>
        </p:nvSpPr>
        <p:spPr bwMode="auto">
          <a:xfrm>
            <a:off x="3348038" y="5013325"/>
            <a:ext cx="1079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ru-RU" sz="2400">
              <a:latin typeface="Verdana" pitchFamily="34" charset="0"/>
            </a:endParaRPr>
          </a:p>
        </p:txBody>
      </p:sp>
      <p:sp>
        <p:nvSpPr>
          <p:cNvPr id="161796" name="WordArt 4"/>
          <p:cNvSpPr>
            <a:spLocks noChangeArrowheads="1" noChangeShapeType="1" noTextEdit="1"/>
          </p:cNvSpPr>
          <p:nvPr/>
        </p:nvSpPr>
        <p:spPr bwMode="auto">
          <a:xfrm>
            <a:off x="1062038" y="323850"/>
            <a:ext cx="7289800" cy="419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b="1" i="1" kern="10" spc="-14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Century Gothic"/>
              </a:rPr>
              <a:t>Правление Елизаветы </a:t>
            </a:r>
            <a:r>
              <a:rPr lang="en-US" sz="2800" b="1" i="1" kern="10" spc="-14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Century Gothic"/>
              </a:rPr>
              <a:t>I </a:t>
            </a:r>
            <a:endParaRPr lang="ru-RU" sz="2800" b="1" i="1" kern="10" spc="-14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rgbClr val="0000FF"/>
              </a:solidFill>
              <a:latin typeface="Century Gothic"/>
            </a:endParaRPr>
          </a:p>
        </p:txBody>
      </p:sp>
      <p:sp>
        <p:nvSpPr>
          <p:cNvPr id="161803" name="AutoShape 11" descr="10-back"/>
          <p:cNvSpPr>
            <a:spLocks noChangeArrowheads="1"/>
          </p:cNvSpPr>
          <p:nvPr/>
        </p:nvSpPr>
        <p:spPr bwMode="auto">
          <a:xfrm>
            <a:off x="304800" y="838200"/>
            <a:ext cx="3876675" cy="2268538"/>
          </a:xfrm>
          <a:prstGeom prst="roundRect">
            <a:avLst>
              <a:gd name="adj" fmla="val 5106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marL="363538" indent="-363538" eaLnBrk="0" hangingPunct="0">
              <a:lnSpc>
                <a:spcPct val="95000"/>
              </a:lnSpc>
              <a:buFontTx/>
              <a:buBlip>
                <a:blip r:embed="rId3"/>
              </a:buBlip>
            </a:pPr>
            <a:r>
              <a:rPr lang="ru-RU" sz="2000" b="1"/>
              <a:t>Восстановление роли Сената.</a:t>
            </a:r>
            <a:endParaRPr lang="ru-RU" sz="2400" b="1">
              <a:solidFill>
                <a:srgbClr val="000000"/>
              </a:solidFill>
            </a:endParaRPr>
          </a:p>
          <a:p>
            <a:pPr marL="363538" indent="-363538" eaLnBrk="0" hangingPunct="0">
              <a:buFontTx/>
              <a:buBlip>
                <a:blip r:embed="rId3"/>
              </a:buBlip>
            </a:pPr>
            <a:r>
              <a:rPr lang="ru-RU" sz="2000" b="1"/>
              <a:t>Ликвидация Кабинета министров.</a:t>
            </a:r>
          </a:p>
          <a:p>
            <a:pPr marL="363538" indent="-363538" eaLnBrk="0" hangingPunct="0">
              <a:buFontTx/>
              <a:buBlip>
                <a:blip r:embed="rId3"/>
              </a:buBlip>
            </a:pPr>
            <a:r>
              <a:rPr lang="ru-RU" sz="2000" b="1"/>
              <a:t>Создание личной императорской канцелярии.</a:t>
            </a:r>
            <a:endParaRPr lang="ru-RU" sz="2000"/>
          </a:p>
        </p:txBody>
      </p:sp>
      <p:sp>
        <p:nvSpPr>
          <p:cNvPr id="161804" name="AutoShape 12" descr="10-back"/>
          <p:cNvSpPr>
            <a:spLocks noChangeArrowheads="1"/>
          </p:cNvSpPr>
          <p:nvPr/>
        </p:nvSpPr>
        <p:spPr bwMode="auto">
          <a:xfrm>
            <a:off x="304800" y="3276600"/>
            <a:ext cx="3848100" cy="1325563"/>
          </a:xfrm>
          <a:prstGeom prst="roundRect">
            <a:avLst>
              <a:gd name="adj" fmla="val 5106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marL="363538" indent="-363538" eaLnBrk="0" hangingPunct="0">
              <a:lnSpc>
                <a:spcPct val="95000"/>
              </a:lnSpc>
              <a:buFontTx/>
              <a:buBlip>
                <a:blip r:embed="rId3"/>
              </a:buBlip>
            </a:pPr>
            <a:r>
              <a:rPr lang="ru-RU" sz="2000" b="1"/>
              <a:t>Отмена внутренних таможенных пошлин.</a:t>
            </a:r>
            <a:endParaRPr lang="ru-RU" sz="2400" b="1">
              <a:solidFill>
                <a:srgbClr val="000000"/>
              </a:solidFill>
            </a:endParaRPr>
          </a:p>
          <a:p>
            <a:pPr marL="363538" indent="-363538" eaLnBrk="0" hangingPunct="0">
              <a:buFontTx/>
              <a:buBlip>
                <a:blip r:embed="rId3"/>
              </a:buBlip>
            </a:pPr>
            <a:r>
              <a:rPr lang="ru-RU" sz="2000" b="1"/>
              <a:t>Открытие Дворянского и Купеческого банков.</a:t>
            </a:r>
            <a:endParaRPr lang="ru-RU" sz="2000"/>
          </a:p>
        </p:txBody>
      </p:sp>
      <p:sp>
        <p:nvSpPr>
          <p:cNvPr id="161805" name="AutoShape 13" descr="10-back"/>
          <p:cNvSpPr>
            <a:spLocks noChangeArrowheads="1"/>
          </p:cNvSpPr>
          <p:nvPr/>
        </p:nvSpPr>
        <p:spPr bwMode="auto">
          <a:xfrm>
            <a:off x="304800" y="4800600"/>
            <a:ext cx="3860800" cy="1755775"/>
          </a:xfrm>
          <a:prstGeom prst="roundRect">
            <a:avLst>
              <a:gd name="adj" fmla="val 5106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marL="363538" indent="-363538" eaLnBrk="0" hangingPunct="0">
              <a:lnSpc>
                <a:spcPct val="95000"/>
              </a:lnSpc>
              <a:buFontTx/>
              <a:buBlip>
                <a:blip r:embed="rId3"/>
              </a:buBlip>
            </a:pPr>
            <a:r>
              <a:rPr lang="ru-RU" b="1"/>
              <a:t>Право помещиков ссылать неугодных крестьян в Сибирь (1760).</a:t>
            </a:r>
            <a:endParaRPr lang="ru-RU" sz="2400" b="1">
              <a:solidFill>
                <a:srgbClr val="000000"/>
              </a:solidFill>
            </a:endParaRPr>
          </a:p>
          <a:p>
            <a:pPr marL="363538" indent="-363538" eaLnBrk="0" hangingPunct="0">
              <a:buClr>
                <a:schemeClr val="tx1"/>
              </a:buClr>
              <a:buFont typeface="Wingdings" pitchFamily="2" charset="2"/>
              <a:buBlip>
                <a:blip r:embed="rId3"/>
              </a:buBlip>
            </a:pPr>
            <a:r>
              <a:rPr lang="ru-RU" b="1"/>
              <a:t>Разрешение дворянам продавать крестьян в рекруты (1747).</a:t>
            </a:r>
          </a:p>
        </p:txBody>
      </p:sp>
      <p:sp>
        <p:nvSpPr>
          <p:cNvPr id="161806" name="AutoShape 14" descr="10-back"/>
          <p:cNvSpPr>
            <a:spLocks noChangeArrowheads="1"/>
          </p:cNvSpPr>
          <p:nvPr/>
        </p:nvSpPr>
        <p:spPr bwMode="auto">
          <a:xfrm>
            <a:off x="4719638" y="909638"/>
            <a:ext cx="3835400" cy="906462"/>
          </a:xfrm>
          <a:prstGeom prst="roundRect">
            <a:avLst>
              <a:gd name="adj" fmla="val 5106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marL="363538" indent="-363538" algn="ctr" eaLnBrk="0" hangingPunct="0">
              <a:lnSpc>
                <a:spcPct val="95000"/>
              </a:lnSpc>
              <a:buFontTx/>
              <a:buBlip>
                <a:blip r:embed="rId3"/>
              </a:buBlip>
            </a:pPr>
            <a:r>
              <a:rPr lang="ru-RU" b="1"/>
              <a:t>Открытие Московского университета (1755) и Академии художеств</a:t>
            </a:r>
          </a:p>
        </p:txBody>
      </p:sp>
      <p:pic>
        <p:nvPicPr>
          <p:cNvPr id="161807" name="Picture 15" descr="mos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3505200"/>
            <a:ext cx="2735263" cy="3048000"/>
          </a:xfrm>
          <a:prstGeom prst="rect">
            <a:avLst/>
          </a:prstGeom>
          <a:noFill/>
        </p:spPr>
      </p:pic>
      <p:sp>
        <p:nvSpPr>
          <p:cNvPr id="161808" name="AutoShape 16"/>
          <p:cNvSpPr>
            <a:spLocks noChangeArrowheads="1"/>
          </p:cNvSpPr>
          <p:nvPr/>
        </p:nvSpPr>
        <p:spPr bwMode="auto">
          <a:xfrm>
            <a:off x="4525963" y="1935163"/>
            <a:ext cx="4310062" cy="13223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50000">
                <a:srgbClr val="00FFFF"/>
              </a:gs>
              <a:gs pos="100000">
                <a:schemeClr val="bg1"/>
              </a:gs>
            </a:gsLst>
            <a:lin ang="5400000" scaled="1"/>
          </a:gradFill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b="1"/>
              <a:t>Указ был подписан 25 января в Татьянин день, который отныне стал отмечаться как праздник студентов</a:t>
            </a:r>
            <a:r>
              <a:rPr lang="ru-RU"/>
              <a:t> 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57188" y="357188"/>
          <a:ext cx="8501122" cy="464347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621179"/>
                <a:gridCol w="2125281"/>
                <a:gridCol w="3754662"/>
              </a:tblGrid>
              <a:tr h="1396873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Правитель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Годы</a:t>
                      </a:r>
                    </a:p>
                    <a:p>
                      <a:pPr algn="ctr"/>
                      <a:r>
                        <a:rPr lang="ru-RU" sz="2800" dirty="0" smtClean="0"/>
                        <a:t>правления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На кого опирался</a:t>
                      </a:r>
                      <a:endParaRPr lang="ru-RU" sz="2800" dirty="0"/>
                    </a:p>
                  </a:txBody>
                  <a:tcPr/>
                </a:tc>
              </a:tr>
              <a:tr h="3246597">
                <a:tc>
                  <a:txBody>
                    <a:bodyPr/>
                    <a:lstStyle/>
                    <a:p>
                      <a:r>
                        <a:rPr lang="ru-RU" sz="3200" baseline="0" dirty="0" smtClean="0"/>
                        <a:t>Елизавета Петровна, дочь Петра </a:t>
                      </a:r>
                      <a:r>
                        <a:rPr lang="en-US" sz="3200" baseline="0" dirty="0" smtClean="0"/>
                        <a:t>l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1741- 1761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Гвардия,</a:t>
                      </a:r>
                      <a:r>
                        <a:rPr lang="ru-RU" sz="3200" baseline="0" dirty="0" smtClean="0"/>
                        <a:t> русское дворянство</a:t>
                      </a:r>
                      <a:endParaRPr lang="ru-RU" sz="32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4" descr="ELS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3357563"/>
            <a:ext cx="2357437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29250" y="428625"/>
            <a:ext cx="3008313" cy="1162050"/>
          </a:xfrm>
        </p:spPr>
        <p:txBody>
          <a:bodyPr/>
          <a:lstStyle/>
          <a:p>
            <a:pPr algn="ctr" eaLnBrk="1" hangingPunct="1"/>
            <a:r>
              <a:rPr lang="ru-RU" sz="3200" dirty="0" smtClean="0"/>
              <a:t>Петр </a:t>
            </a:r>
            <a:r>
              <a:rPr lang="en-US" sz="3200" dirty="0" smtClean="0"/>
              <a:t>III</a:t>
            </a:r>
            <a:endParaRPr lang="ru-RU" sz="320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285750" y="285750"/>
            <a:ext cx="4714875" cy="6286500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b="1" dirty="0" smtClean="0"/>
              <a:t>Своим наследником Елизавета Петровна объявила племянника - Петра </a:t>
            </a:r>
            <a:r>
              <a:rPr lang="en-US" sz="3200" b="1" dirty="0" err="1" smtClean="0"/>
              <a:t>lll</a:t>
            </a:r>
            <a:r>
              <a:rPr lang="ru-RU" sz="3200" b="1" dirty="0" smtClean="0"/>
              <a:t>, сына Анны Петровны, внука Петра </a:t>
            </a:r>
            <a:r>
              <a:rPr lang="en-US" sz="3200" b="1" dirty="0" smtClean="0"/>
              <a:t>l</a:t>
            </a:r>
            <a:r>
              <a:rPr lang="ru-RU" sz="3200" b="1" dirty="0" smtClean="0"/>
              <a:t>. Который стал императором в 1761г. Но царствовать ему довелось  всего 186 дней. Противоречивость действий, непредсказуемость и преклонение перед прусским королем Фридрихом привело к новому заговору</a:t>
            </a:r>
            <a:r>
              <a:rPr lang="ru-RU" sz="3200" dirty="0" smtClean="0"/>
              <a:t>.</a:t>
            </a:r>
          </a:p>
        </p:txBody>
      </p:sp>
      <p:pic>
        <p:nvPicPr>
          <p:cNvPr id="5" name="Picture 7" descr="Рисунок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214942" y="1775383"/>
            <a:ext cx="3214710" cy="3987237"/>
          </a:xfrm>
          <a:noFill/>
          <a:ln w="76200">
            <a:solidFill>
              <a:srgbClr val="660033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18" name="Group 18"/>
          <p:cNvGraphicFramePr>
            <a:graphicFrameLocks noGrp="1"/>
          </p:cNvGraphicFramePr>
          <p:nvPr/>
        </p:nvGraphicFramePr>
        <p:xfrm>
          <a:off x="357188" y="1357313"/>
          <a:ext cx="8501062" cy="4214813"/>
        </p:xfrm>
        <a:graphic>
          <a:graphicData uri="http://schemas.openxmlformats.org/drawingml/2006/table">
            <a:tbl>
              <a:tblPr/>
              <a:tblGrid>
                <a:gridCol w="2486025"/>
                <a:gridCol w="2305050"/>
                <a:gridCol w="3709987"/>
              </a:tblGrid>
              <a:tr h="1268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Правитель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Годы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правления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На кого опирался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</a:tr>
              <a:tr h="294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Петр </a:t>
                      </a: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lll</a:t>
                      </a: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, внук Петра </a:t>
                      </a: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l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Полгода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Без поддержки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25" y="285750"/>
            <a:ext cx="3008313" cy="1500176"/>
          </a:xfrm>
        </p:spPr>
        <p:txBody>
          <a:bodyPr>
            <a:normAutofit fontScale="90000"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Софья Ангальт-Цербстская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57200" y="1435100"/>
            <a:ext cx="4043363" cy="4691063"/>
          </a:xfrm>
        </p:spPr>
        <p:txBody>
          <a:bodyPr>
            <a:normAutofit/>
          </a:bodyPr>
          <a:lstStyle/>
          <a:p>
            <a:pPr eaLnBrk="1" hangingPunct="1"/>
            <a:r>
              <a:rPr lang="ru-RU" sz="3200" dirty="0" smtClean="0"/>
              <a:t>В 1744 году Петр </a:t>
            </a:r>
            <a:r>
              <a:rPr lang="en-US" sz="3200" dirty="0" err="1" smtClean="0"/>
              <a:t>lll</a:t>
            </a:r>
            <a:r>
              <a:rPr lang="ru-RU" sz="3200" dirty="0" smtClean="0"/>
              <a:t> женился на немецкой принцессе Софии  Августе Фредерике </a:t>
            </a:r>
            <a:r>
              <a:rPr lang="ru-RU" sz="3200" dirty="0" err="1" smtClean="0"/>
              <a:t>Ангальт</a:t>
            </a:r>
            <a:r>
              <a:rPr lang="ru-RU" sz="3200" dirty="0" smtClean="0"/>
              <a:t> - </a:t>
            </a:r>
            <a:r>
              <a:rPr lang="ru-RU" sz="3200" dirty="0" err="1" smtClean="0"/>
              <a:t>Цербстской</a:t>
            </a:r>
            <a:r>
              <a:rPr lang="ru-RU" sz="3200" dirty="0" smtClean="0"/>
              <a:t>, будущей Екатерине </a:t>
            </a:r>
            <a:r>
              <a:rPr lang="en-US" sz="3200" dirty="0" err="1" smtClean="0"/>
              <a:t>ll</a:t>
            </a:r>
            <a:r>
              <a:rPr lang="ru-RU" sz="3200" dirty="0" smtClean="0"/>
              <a:t>.</a:t>
            </a:r>
          </a:p>
        </p:txBody>
      </p:sp>
      <p:pic>
        <p:nvPicPr>
          <p:cNvPr id="5" name="Picture 7" descr="Рисунок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lum bright="-6000" contrast="36000"/>
          </a:blip>
          <a:stretch>
            <a:fillRect/>
          </a:stretch>
        </p:blipFill>
        <p:spPr>
          <a:xfrm>
            <a:off x="5143504" y="2143116"/>
            <a:ext cx="3018397" cy="3992563"/>
          </a:xfrm>
          <a:noFill/>
          <a:ln w="76200">
            <a:solidFill>
              <a:srgbClr val="660033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00" y="500063"/>
            <a:ext cx="3008313" cy="1162050"/>
          </a:xfrm>
        </p:spPr>
        <p:txBody>
          <a:bodyPr/>
          <a:lstStyle/>
          <a:p>
            <a:pPr algn="ctr" eaLnBrk="1" hangingPunct="1"/>
            <a:r>
              <a:rPr lang="ru-RU" sz="3200" dirty="0" smtClean="0"/>
              <a:t>Екатерина </a:t>
            </a:r>
            <a:r>
              <a:rPr lang="en-US" sz="3200" dirty="0" smtClean="0"/>
              <a:t>II</a:t>
            </a:r>
            <a:r>
              <a:rPr lang="ru-RU" sz="3200" dirty="0" smtClean="0"/>
              <a:t> (1762-1796)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57200" y="1000125"/>
            <a:ext cx="4186238" cy="542925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ru-RU" sz="3200" b="1" dirty="0" smtClean="0"/>
              <a:t>28 июня 1762 года Петр </a:t>
            </a:r>
            <a:r>
              <a:rPr lang="en-US" sz="3200" b="1" dirty="0" err="1" smtClean="0"/>
              <a:t>lll</a:t>
            </a:r>
            <a:r>
              <a:rPr lang="ru-RU" sz="3200" b="1" dirty="0" smtClean="0"/>
              <a:t> был смещен своей женой Екатериной Алексеевной, умной и честолюбивой женщиной. Новой императрицей стала Екатерина </a:t>
            </a:r>
            <a:r>
              <a:rPr lang="en-US" sz="3200" b="1" dirty="0" err="1" smtClean="0"/>
              <a:t>ll</a:t>
            </a:r>
            <a:r>
              <a:rPr lang="ru-RU" sz="3200" b="1" dirty="0" smtClean="0"/>
              <a:t>, получившая титул Великой.</a:t>
            </a:r>
          </a:p>
        </p:txBody>
      </p:sp>
      <p:pic>
        <p:nvPicPr>
          <p:cNvPr id="5" name="Содержимое 4" descr="аргунов и. портрет ек2.jpg"/>
          <p:cNvPicPr>
            <a:picLocks noGrp="1" noChangeAspect="1"/>
          </p:cNvPicPr>
          <p:nvPr>
            <p:ph sz="half" idx="1"/>
          </p:nvPr>
        </p:nvPicPr>
        <p:blipFill>
          <a:blip r:embed="rId2">
            <a:lum bright="-6000" contrast="36000"/>
          </a:blip>
          <a:stretch>
            <a:fillRect/>
          </a:stretch>
        </p:blipFill>
        <p:spPr>
          <a:xfrm>
            <a:off x="5000628" y="1874046"/>
            <a:ext cx="3357586" cy="4190195"/>
          </a:xfrm>
          <a:noFill/>
          <a:ln w="76200">
            <a:solidFill>
              <a:srgbClr val="660033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42" name="Group 18"/>
          <p:cNvGraphicFramePr>
            <a:graphicFrameLocks noGrp="1"/>
          </p:cNvGraphicFramePr>
          <p:nvPr/>
        </p:nvGraphicFramePr>
        <p:xfrm>
          <a:off x="285750" y="1428750"/>
          <a:ext cx="8501063" cy="4214813"/>
        </p:xfrm>
        <a:graphic>
          <a:graphicData uri="http://schemas.openxmlformats.org/drawingml/2006/table">
            <a:tbl>
              <a:tblPr/>
              <a:tblGrid>
                <a:gridCol w="2773363"/>
                <a:gridCol w="2305050"/>
                <a:gridCol w="3422650"/>
              </a:tblGrid>
              <a:tr h="1268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Правитель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Годы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правления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На кого опирался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</a:tr>
              <a:tr h="294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Екатерина </a:t>
                      </a: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ll</a:t>
                      </a: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, жена 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Петра </a:t>
                      </a: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lll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1762 -1796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Гвардия и русское дворянство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5500694" y="285728"/>
            <a:ext cx="3000396" cy="178595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0070C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002060"/>
                </a:solidFill>
                <a:latin typeface="Monotype Corsiva" pitchFamily="66" charset="0"/>
              </a:rPr>
              <a:t>Ослабление правящей династии в период петровских реформ. </a:t>
            </a:r>
          </a:p>
        </p:txBody>
      </p:sp>
      <p:cxnSp>
        <p:nvCxnSpPr>
          <p:cNvPr id="9" name="Прямая со стрелкой 8"/>
          <p:cNvCxnSpPr>
            <a:stCxn id="6" idx="2"/>
            <a:endCxn id="10" idx="0"/>
          </p:cNvCxnSpPr>
          <p:nvPr/>
        </p:nvCxnSpPr>
        <p:spPr>
          <a:xfrm rot="16200000" flipH="1">
            <a:off x="7191779" y="1880790"/>
            <a:ext cx="285752" cy="667527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Скругленный прямоугольник 9"/>
          <p:cNvSpPr/>
          <p:nvPr/>
        </p:nvSpPr>
        <p:spPr>
          <a:xfrm>
            <a:off x="6372225" y="2357430"/>
            <a:ext cx="2592388" cy="1431933"/>
          </a:xfrm>
          <a:prstGeom prst="roundRect">
            <a:avLst/>
          </a:prstGeom>
          <a:solidFill>
            <a:srgbClr val="FFFF00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FF0000"/>
                </a:solidFill>
                <a:latin typeface="Monotype Corsiva" pitchFamily="66" charset="0"/>
              </a:rPr>
              <a:t>Острая борьба различных группировок за власть, 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857356" y="285728"/>
            <a:ext cx="3143272" cy="1785951"/>
          </a:xfrm>
          <a:prstGeom prst="roundRect">
            <a:avLst>
              <a:gd name="adj" fmla="val 7271"/>
            </a:avLst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0070C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002060"/>
                </a:solidFill>
                <a:latin typeface="Monotype Corsiva" pitchFamily="66" charset="0"/>
              </a:rPr>
              <a:t>Повышение роли гвардии в политической жизни страны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214678" y="6015038"/>
            <a:ext cx="4500594" cy="67627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0070C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002060"/>
                </a:solidFill>
                <a:latin typeface="Monotype Corsiva" pitchFamily="66" charset="0"/>
              </a:rPr>
              <a:t>Пассивность народных масс, абсолютно далеких от политической жизни столицы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0" y="2285992"/>
            <a:ext cx="3214677" cy="171451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0070C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002060"/>
                </a:solidFill>
                <a:latin typeface="Monotype Corsiva" pitchFamily="66" charset="0"/>
              </a:rPr>
              <a:t>Обострение проблемы престолонаследия в связи с принятием Указа 1722 г., сломавшего традиционный механизм передачи власти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39700" y="4286256"/>
            <a:ext cx="3063875" cy="178595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0070C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002060"/>
                </a:solidFill>
                <a:latin typeface="Monotype Corsiva" pitchFamily="66" charset="0"/>
              </a:rPr>
              <a:t>Строительство новой столицы, где монарх оказался отрезанным от основной части страны и стал заложником собственного окружения.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000760" y="4071942"/>
            <a:ext cx="3143240" cy="185738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0070C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002060"/>
                </a:solidFill>
                <a:latin typeface="Monotype Corsiva" pitchFamily="66" charset="0"/>
              </a:rPr>
              <a:t>Установление династических связей с германскими государствами, что привело к появлению иностранных претендентов на престол.</a:t>
            </a:r>
          </a:p>
        </p:txBody>
      </p:sp>
      <p:sp>
        <p:nvSpPr>
          <p:cNvPr id="16" name="Овал 15"/>
          <p:cNvSpPr/>
          <p:nvPr/>
        </p:nvSpPr>
        <p:spPr>
          <a:xfrm>
            <a:off x="3348038" y="2643182"/>
            <a:ext cx="2519362" cy="2081218"/>
          </a:xfrm>
          <a:prstGeom prst="ellips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  <a:latin typeface="Monotype Corsiva" pitchFamily="66" charset="0"/>
              </a:rPr>
              <a:t>Предпосылки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  <a:latin typeface="Monotype Corsiva" pitchFamily="66" charset="0"/>
              </a:rPr>
              <a:t>дворцовых переворотов</a:t>
            </a:r>
          </a:p>
        </p:txBody>
      </p:sp>
      <p:cxnSp>
        <p:nvCxnSpPr>
          <p:cNvPr id="20" name="Прямая со стрелкой 19"/>
          <p:cNvCxnSpPr>
            <a:endCxn id="13" idx="3"/>
          </p:cNvCxnSpPr>
          <p:nvPr/>
        </p:nvCxnSpPr>
        <p:spPr>
          <a:xfrm rot="10800000">
            <a:off x="3214678" y="3143248"/>
            <a:ext cx="214315" cy="142876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16" idx="3"/>
            <a:endCxn id="14" idx="3"/>
          </p:cNvCxnSpPr>
          <p:nvPr/>
        </p:nvCxnSpPr>
        <p:spPr>
          <a:xfrm rot="5400000">
            <a:off x="3080474" y="4542715"/>
            <a:ext cx="759618" cy="513415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16" idx="4"/>
          </p:cNvCxnSpPr>
          <p:nvPr/>
        </p:nvCxnSpPr>
        <p:spPr>
          <a:xfrm rot="16200000" flipH="1">
            <a:off x="3951675" y="5380443"/>
            <a:ext cx="1347806" cy="35719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16" idx="5"/>
            <a:endCxn id="15" idx="1"/>
          </p:cNvCxnSpPr>
          <p:nvPr/>
        </p:nvCxnSpPr>
        <p:spPr>
          <a:xfrm rot="16200000" flipH="1">
            <a:off x="5459093" y="4458968"/>
            <a:ext cx="581023" cy="502312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endCxn id="10" idx="1"/>
          </p:cNvCxnSpPr>
          <p:nvPr/>
        </p:nvCxnSpPr>
        <p:spPr>
          <a:xfrm flipV="1">
            <a:off x="5786446" y="3073397"/>
            <a:ext cx="585779" cy="212727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endCxn id="6" idx="1"/>
          </p:cNvCxnSpPr>
          <p:nvPr/>
        </p:nvCxnSpPr>
        <p:spPr>
          <a:xfrm rot="5400000" flipH="1" flipV="1">
            <a:off x="4482703" y="1696629"/>
            <a:ext cx="1535917" cy="500066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8" name="Прямая со стрелкой 1027"/>
          <p:cNvCxnSpPr>
            <a:stCxn id="16" idx="1"/>
            <a:endCxn id="11" idx="2"/>
          </p:cNvCxnSpPr>
          <p:nvPr/>
        </p:nvCxnSpPr>
        <p:spPr>
          <a:xfrm rot="16200000" flipV="1">
            <a:off x="3134846" y="2365825"/>
            <a:ext cx="876290" cy="287998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Text Box 2" descr="Пергамент"/>
          <p:cNvSpPr txBox="1">
            <a:spLocks noChangeArrowheads="1"/>
          </p:cNvSpPr>
          <p:nvPr/>
        </p:nvSpPr>
        <p:spPr bwMode="auto">
          <a:xfrm>
            <a:off x="611188" y="863600"/>
            <a:ext cx="5805487" cy="860425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</a:t>
            </a:r>
            <a:r>
              <a:rPr lang="ru-RU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Верховники» – </a:t>
            </a:r>
          </a:p>
          <a:p>
            <a:r>
              <a:rPr lang="ru-RU" sz="2400" b="1">
                <a:effectLst>
                  <a:outerShdw blurRad="38100" dist="38100" dir="2700000" algn="tl">
                    <a:srgbClr val="FFFFFF"/>
                  </a:outerShdw>
                </a:effectLst>
              </a:rPr>
              <a:t>члены Верховного тайного совета</a:t>
            </a:r>
            <a:endParaRPr lang="ru-RU" sz="2400" b="1">
              <a:latin typeface="Verdana" pitchFamily="34" charset="0"/>
            </a:endParaRPr>
          </a:p>
        </p:txBody>
      </p:sp>
      <p:sp>
        <p:nvSpPr>
          <p:cNvPr id="169987" name="Text Box 3" descr="Пергамент"/>
          <p:cNvSpPr txBox="1">
            <a:spLocks noChangeArrowheads="1"/>
          </p:cNvSpPr>
          <p:nvPr/>
        </p:nvSpPr>
        <p:spPr bwMode="auto">
          <a:xfrm>
            <a:off x="685800" y="1371600"/>
            <a:ext cx="6119813" cy="1590675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Секуляризация -  </a:t>
            </a:r>
          </a:p>
          <a:p>
            <a:r>
              <a:rPr lang="ru-RU" sz="2400" b="1"/>
              <a:t>передача церковных и монастырских земель в государственную собственность</a:t>
            </a:r>
            <a:r>
              <a:rPr lang="ru-RU" sz="2400"/>
              <a:t> </a:t>
            </a:r>
          </a:p>
        </p:txBody>
      </p:sp>
      <p:sp>
        <p:nvSpPr>
          <p:cNvPr id="169988" name="Text Box 4" descr="Пергамент"/>
          <p:cNvSpPr txBox="1">
            <a:spLocks noChangeArrowheads="1"/>
          </p:cNvSpPr>
          <p:nvPr/>
        </p:nvSpPr>
        <p:spPr bwMode="auto">
          <a:xfrm>
            <a:off x="762000" y="1905000"/>
            <a:ext cx="6346825" cy="122555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«Бироновщина» – </a:t>
            </a:r>
          </a:p>
          <a:p>
            <a:r>
              <a:rPr lang="ru-RU" sz="2400" b="1"/>
              <a:t>период правления императрицы Анны Иоанновны</a:t>
            </a:r>
          </a:p>
        </p:txBody>
      </p:sp>
      <p:sp>
        <p:nvSpPr>
          <p:cNvPr id="169989" name="Text Box 5" descr="Пергамент"/>
          <p:cNvSpPr txBox="1">
            <a:spLocks noChangeArrowheads="1"/>
          </p:cNvSpPr>
          <p:nvPr/>
        </p:nvSpPr>
        <p:spPr bwMode="auto">
          <a:xfrm>
            <a:off x="838200" y="2438400"/>
            <a:ext cx="6526213" cy="1590675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ru-RU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Кондиции</a:t>
            </a:r>
            <a:r>
              <a:rPr lang="ru-RU" sz="2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 </a:t>
            </a:r>
            <a:r>
              <a:rPr lang="ru-RU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–</a:t>
            </a:r>
            <a:r>
              <a:rPr lang="ru-RU" sz="2400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 </a:t>
            </a:r>
          </a:p>
          <a:p>
            <a:pPr eaLnBrk="0" hangingPunct="0"/>
            <a:r>
              <a:rPr lang="ru-RU" sz="2400" b="1"/>
              <a:t>условия вступления на российский престол, предложенные «верховниками» Анне Иоанновне</a:t>
            </a:r>
          </a:p>
        </p:txBody>
      </p:sp>
      <p:sp>
        <p:nvSpPr>
          <p:cNvPr id="169990" name="Text Box 6" descr="Пергамент"/>
          <p:cNvSpPr txBox="1">
            <a:spLocks noChangeArrowheads="1"/>
          </p:cNvSpPr>
          <p:nvPr/>
        </p:nvSpPr>
        <p:spPr bwMode="auto">
          <a:xfrm>
            <a:off x="914400" y="2971800"/>
            <a:ext cx="6705600" cy="1590675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Фаворит -</a:t>
            </a:r>
          </a:p>
          <a:p>
            <a:r>
              <a:rPr lang="ru-RU" sz="2400" b="1"/>
              <a:t>любимец высокопоставленного лица, получающий выгоды и преимущества от его покровительства</a:t>
            </a:r>
            <a:r>
              <a:rPr lang="ru-RU" sz="2400"/>
              <a:t> </a:t>
            </a:r>
          </a:p>
        </p:txBody>
      </p:sp>
      <p:sp>
        <p:nvSpPr>
          <p:cNvPr id="169991" name="Text Box 7" descr="Пергамент"/>
          <p:cNvSpPr txBox="1">
            <a:spLocks noChangeArrowheads="1"/>
          </p:cNvSpPr>
          <p:nvPr/>
        </p:nvSpPr>
        <p:spPr bwMode="auto">
          <a:xfrm>
            <a:off x="990600" y="3505200"/>
            <a:ext cx="6742113" cy="2320925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Гвардия –  </a:t>
            </a:r>
          </a:p>
          <a:p>
            <a:r>
              <a:rPr lang="ru-RU" sz="2400" b="1"/>
              <a:t>привилегированный воинский отряд, происходивший из числа служилого дворянства и иностранцев, приближенных к трону </a:t>
            </a:r>
          </a:p>
          <a:p>
            <a:pPr eaLnBrk="0" hangingPunct="0"/>
            <a:endParaRPr lang="ru-RU" sz="2400" b="1"/>
          </a:p>
        </p:txBody>
      </p:sp>
      <p:sp>
        <p:nvSpPr>
          <p:cNvPr id="169992" name="Text Box 8" descr="Пергамент"/>
          <p:cNvSpPr txBox="1">
            <a:spLocks noChangeArrowheads="1"/>
          </p:cNvSpPr>
          <p:nvPr/>
        </p:nvSpPr>
        <p:spPr bwMode="auto">
          <a:xfrm>
            <a:off x="1066800" y="4038600"/>
            <a:ext cx="7011988" cy="268605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Регентство –</a:t>
            </a:r>
          </a:p>
          <a:p>
            <a:r>
              <a:rPr lang="ru-RU" sz="2400" b="1"/>
              <a:t>(от латинского - «править») - временное правление одного (регент) или нескольких лиц (регентский совет), пока законный монарх не может исполнять свои обязанности (по малолетству, болезни, нахождении в плену и т.п.)</a:t>
            </a:r>
          </a:p>
        </p:txBody>
      </p:sp>
      <p:sp>
        <p:nvSpPr>
          <p:cNvPr id="169995" name="WordArt 11"/>
          <p:cNvSpPr>
            <a:spLocks noChangeArrowheads="1" noChangeShapeType="1" noTextEdit="1"/>
          </p:cNvSpPr>
          <p:nvPr/>
        </p:nvSpPr>
        <p:spPr bwMode="auto">
          <a:xfrm>
            <a:off x="1916113" y="279400"/>
            <a:ext cx="5086350" cy="419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b="1" i="1" kern="10" spc="-14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Century Gothic"/>
              </a:rPr>
              <a:t>Основные понятия</a:t>
            </a:r>
          </a:p>
        </p:txBody>
      </p:sp>
      <p:sp>
        <p:nvSpPr>
          <p:cNvPr id="169997" name="Rectangle 13" descr="10-back"/>
          <p:cNvSpPr>
            <a:spLocks noChangeArrowheads="1"/>
          </p:cNvSpPr>
          <p:nvPr/>
        </p:nvSpPr>
        <p:spPr bwMode="auto">
          <a:xfrm>
            <a:off x="500034" y="4500570"/>
            <a:ext cx="7543800" cy="2357430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69998" name="039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534400" y="1524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974" fill="hold"/>
                                        <p:tgtEl>
                                          <p:spTgt spid="16999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699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699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699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699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699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699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699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69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69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69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69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69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69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69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69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69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5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9998"/>
                </p:tgtEl>
              </p:cMediaNode>
            </p:audio>
          </p:childTnLst>
        </p:cTn>
      </p:par>
    </p:tnLst>
    <p:bldLst>
      <p:bldP spid="169986" grpId="0" animBg="1"/>
      <p:bldP spid="169987" grpId="0" animBg="1"/>
      <p:bldP spid="169988" grpId="0" animBg="1"/>
      <p:bldP spid="169989" grpId="0" animBg="1"/>
      <p:bldP spid="169990" grpId="0" animBg="1"/>
      <p:bldP spid="169991" grpId="0" animBg="1"/>
      <p:bldP spid="169992" grpId="0" animBg="1"/>
      <p:bldP spid="16999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Text Box 2"/>
          <p:cNvSpPr txBox="1">
            <a:spLocks noChangeArrowheads="1"/>
          </p:cNvSpPr>
          <p:nvPr/>
        </p:nvSpPr>
        <p:spPr bwMode="auto">
          <a:xfrm>
            <a:off x="395288" y="1557338"/>
            <a:ext cx="3384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ru-RU" sz="2400">
              <a:latin typeface="Verdana" pitchFamily="34" charset="0"/>
            </a:endParaRPr>
          </a:p>
        </p:txBody>
      </p:sp>
      <p:sp>
        <p:nvSpPr>
          <p:cNvPr id="168963" name="Text Box 3"/>
          <p:cNvSpPr txBox="1">
            <a:spLocks noChangeArrowheads="1"/>
          </p:cNvSpPr>
          <p:nvPr/>
        </p:nvSpPr>
        <p:spPr bwMode="auto">
          <a:xfrm>
            <a:off x="3348038" y="5013325"/>
            <a:ext cx="1079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ru-RU" sz="2400">
              <a:latin typeface="Verdana" pitchFamily="34" charset="0"/>
            </a:endParaRPr>
          </a:p>
        </p:txBody>
      </p:sp>
      <p:sp>
        <p:nvSpPr>
          <p:cNvPr id="168964" name="WordArt 4"/>
          <p:cNvSpPr>
            <a:spLocks noChangeArrowheads="1" noChangeShapeType="1" noTextEdit="1"/>
          </p:cNvSpPr>
          <p:nvPr/>
        </p:nvSpPr>
        <p:spPr bwMode="auto">
          <a:xfrm>
            <a:off x="1219200" y="323850"/>
            <a:ext cx="75438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b="1" i="1" kern="10" spc="-14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entury Gothic"/>
              </a:rPr>
              <a:t>Выводы</a:t>
            </a:r>
          </a:p>
        </p:txBody>
      </p:sp>
      <p:sp>
        <p:nvSpPr>
          <p:cNvPr id="168965" name="AutoShape 5" descr="Пергамент"/>
          <p:cNvSpPr>
            <a:spLocks noChangeArrowheads="1"/>
          </p:cNvSpPr>
          <p:nvPr/>
        </p:nvSpPr>
        <p:spPr bwMode="auto">
          <a:xfrm>
            <a:off x="385763" y="1749425"/>
            <a:ext cx="8458200" cy="4291013"/>
          </a:xfrm>
          <a:prstGeom prst="roundRect">
            <a:avLst>
              <a:gd name="adj" fmla="val 5106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marL="363538" indent="-363538" eaLnBrk="0" hangingPunct="0">
              <a:lnSpc>
                <a:spcPct val="95000"/>
              </a:lnSpc>
              <a:buFontTx/>
              <a:buBlip>
                <a:blip r:embed="rId4"/>
              </a:buBlip>
            </a:pPr>
            <a:r>
              <a:rPr lang="ru-RU" sz="2800" b="1"/>
              <a:t>Дворцовые перевороты не влекли за собой изменений политической, а тем более социальной системы общества и сводились к </a:t>
            </a:r>
            <a:r>
              <a:rPr lang="ru-RU" sz="2800" b="1">
                <a:solidFill>
                  <a:srgbClr val="0066FF"/>
                </a:solidFill>
              </a:rPr>
              <a:t>борьбе за власть различных дворянских группировок</a:t>
            </a:r>
            <a:r>
              <a:rPr lang="ru-RU" sz="2800" b="1"/>
              <a:t>, преследовавших свои, чаще всего корыстные интересы. </a:t>
            </a:r>
          </a:p>
          <a:p>
            <a:pPr marL="363538" indent="-363538" eaLnBrk="0" hangingPunct="0">
              <a:lnSpc>
                <a:spcPct val="95000"/>
              </a:lnSpc>
              <a:buFontTx/>
              <a:buBlip>
                <a:blip r:embed="rId4"/>
              </a:buBlip>
            </a:pPr>
            <a:r>
              <a:rPr lang="ru-RU" sz="2800" b="1"/>
              <a:t>Были </a:t>
            </a:r>
            <a:r>
              <a:rPr lang="ru-RU" sz="2800" b="1">
                <a:solidFill>
                  <a:srgbClr val="0066FF"/>
                </a:solidFill>
              </a:rPr>
              <a:t>расширены привилегии дворянства</a:t>
            </a:r>
            <a:r>
              <a:rPr lang="ru-RU" sz="2800" b="1"/>
              <a:t>, крепостное право достигает своего апогея.</a:t>
            </a:r>
          </a:p>
          <a:p>
            <a:pPr marL="363538" indent="-363538" eaLnBrk="0" hangingPunct="0">
              <a:lnSpc>
                <a:spcPct val="95000"/>
              </a:lnSpc>
              <a:buFontTx/>
              <a:buBlip>
                <a:blip r:embed="rId4"/>
              </a:buBlip>
            </a:pPr>
            <a:r>
              <a:rPr lang="ru-RU" sz="2800" b="1">
                <a:solidFill>
                  <a:srgbClr val="0066FF"/>
                </a:solidFill>
              </a:rPr>
              <a:t>Укрепился абсолютизм</a:t>
            </a:r>
            <a:r>
              <a:rPr lang="ru-RU" sz="2800" b="1"/>
              <a:t> и бюрократический аппарат. </a:t>
            </a:r>
            <a:endParaRPr lang="en-GB" sz="2800" b="1"/>
          </a:p>
        </p:txBody>
      </p:sp>
      <p:pic>
        <p:nvPicPr>
          <p:cNvPr id="168968" name="008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228600" y="63246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32" fill="hold"/>
                                        <p:tgtEl>
                                          <p:spTgt spid="1689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8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8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89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89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89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89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8968"/>
                </p:tgtEl>
              </p:cMediaNode>
            </p:audio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85750" y="500063"/>
            <a:ext cx="8572500" cy="454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/>
              <a:t>Текст с ошибками</a:t>
            </a:r>
          </a:p>
          <a:p>
            <a:pPr algn="ctr"/>
            <a:endParaRPr lang="ru-RU" sz="3200" b="1" dirty="0"/>
          </a:p>
          <a:p>
            <a:r>
              <a:rPr lang="ru-RU" sz="3200" b="1" dirty="0"/>
              <a:t>	</a:t>
            </a:r>
            <a:r>
              <a:rPr lang="ru-RU" sz="2800" b="1" dirty="0"/>
              <a:t>После смерти Петра </a:t>
            </a:r>
            <a:r>
              <a:rPr lang="en-US" sz="2800" b="1" dirty="0" err="1"/>
              <a:t>ll</a:t>
            </a:r>
            <a:r>
              <a:rPr lang="ru-RU" sz="2800" b="1" dirty="0"/>
              <a:t> встал вопрос о власти. Выбор </a:t>
            </a:r>
            <a:r>
              <a:rPr lang="ru-RU" sz="2800" b="1" dirty="0" err="1"/>
              <a:t>верховников</a:t>
            </a:r>
            <a:r>
              <a:rPr lang="ru-RU" sz="2800" b="1" dirty="0"/>
              <a:t> пал на герцогиню курляндскую Елизавету. Было решено  усилить самодержавную власть и вместе с приглашением на престол ей направили кондиции (условия). Дворяне поддержали эти требования. Приехав в Москву, Екатерина </a:t>
            </a:r>
            <a:r>
              <a:rPr lang="en-US" sz="2800" b="1" dirty="0"/>
              <a:t>II</a:t>
            </a:r>
            <a:r>
              <a:rPr lang="ru-RU" sz="2800" b="1" dirty="0"/>
              <a:t> подписала кондиции, после этого она стала императрицей.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Особенности эпохи Дворцовых переворотов:</a:t>
            </a:r>
            <a:br>
              <a:rPr lang="ru-RU" sz="40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sz="4000" b="1" dirty="0" smtClean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4582" name="Rectangle 6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7815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800" b="1" i="1" dirty="0" smtClean="0"/>
              <a:t>1.Дворцовые интриги</a:t>
            </a:r>
          </a:p>
          <a:p>
            <a:pPr eaLnBrk="1" hangingPunct="1">
              <a:buFontTx/>
              <a:buNone/>
            </a:pPr>
            <a:endParaRPr lang="ru-RU" sz="2800" b="1" i="1" dirty="0" smtClean="0"/>
          </a:p>
          <a:p>
            <a:pPr eaLnBrk="1" hangingPunct="1">
              <a:buFontTx/>
              <a:buNone/>
            </a:pPr>
            <a:r>
              <a:rPr lang="ru-RU" sz="2800" b="1" i="1" dirty="0" smtClean="0"/>
              <a:t>2.Главной силой переворотов была гвардия, люди «государственные», служилые из разных сословий, не только дворяне, но и все близкие ко двору люди. Сплотиться им помогал корпоративный гвардейский дух.</a:t>
            </a:r>
          </a:p>
          <a:p>
            <a:pPr eaLnBrk="1" hangingPunct="1">
              <a:buFontTx/>
              <a:buNone/>
            </a:pPr>
            <a:endParaRPr lang="ru-RU" sz="2800" b="1" i="1" dirty="0" smtClean="0"/>
          </a:p>
          <a:p>
            <a:pPr eaLnBrk="1" hangingPunct="1">
              <a:buFontTx/>
              <a:buNone/>
            </a:pPr>
            <a:r>
              <a:rPr lang="ru-RU" sz="2800" b="1" i="1" dirty="0" smtClean="0"/>
              <a:t>3. Фаворитизм.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42911" y="1002540"/>
          <a:ext cx="8286807" cy="5390244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201169"/>
                <a:gridCol w="2158037"/>
                <a:gridCol w="3927601"/>
              </a:tblGrid>
              <a:tr h="1793020">
                <a:tc gridSpan="3">
                  <a:txBody>
                    <a:bodyPr/>
                    <a:lstStyle/>
                    <a:p>
                      <a:r>
                        <a:rPr lang="ru-RU" sz="3200" dirty="0" smtClean="0"/>
                        <a:t>Таблица</a:t>
                      </a:r>
                    </a:p>
                    <a:p>
                      <a:r>
                        <a:rPr lang="ru-RU" sz="3200" dirty="0" smtClean="0"/>
                        <a:t>«Монархи России эпохи дворцовых переворотов»</a:t>
                      </a:r>
                    </a:p>
                    <a:p>
                      <a:endParaRPr lang="ru-RU" sz="320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3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3200" dirty="0"/>
                    </a:p>
                  </a:txBody>
                  <a:tcPr/>
                </a:tc>
              </a:tr>
              <a:tr h="2170053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Правитель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Годы</a:t>
                      </a:r>
                    </a:p>
                    <a:p>
                      <a:r>
                        <a:rPr lang="ru-RU" sz="3200" dirty="0" smtClean="0"/>
                        <a:t>правления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На  кого  опирался</a:t>
                      </a:r>
                      <a:endParaRPr lang="ru-RU" sz="3200" dirty="0"/>
                    </a:p>
                  </a:txBody>
                  <a:tcPr/>
                </a:tc>
              </a:tr>
              <a:tr h="1178031">
                <a:tc>
                  <a:txBody>
                    <a:bodyPr/>
                    <a:lstStyle/>
                    <a:p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Последствия указа 1722 года </a:t>
            </a:r>
            <a:br>
              <a:rPr lang="ru-RU" sz="40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40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«О престолонаследии»</a:t>
            </a: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1692275" y="1989138"/>
            <a:ext cx="6911975" cy="719137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dirty="0"/>
              <a:t>Прерван естественный для России принцип престолонаследия</a:t>
            </a:r>
          </a:p>
          <a:p>
            <a:r>
              <a:rPr lang="ru-RU" dirty="0"/>
              <a:t>по старшинству в царствующей фамилии. </a:t>
            </a:r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1692275" y="3213100"/>
            <a:ext cx="6911975" cy="719138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dirty="0"/>
              <a:t>Свержение верховной власти не выглядело теперь как </a:t>
            </a:r>
          </a:p>
          <a:p>
            <a:r>
              <a:rPr lang="ru-RU" dirty="0"/>
              <a:t>покушение на святость</a:t>
            </a:r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1692275" y="4508500"/>
            <a:ext cx="6911975" cy="719138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dirty="0"/>
              <a:t>Увеличилось число претендентов на трон. Усилилась борьба </a:t>
            </a:r>
          </a:p>
          <a:p>
            <a:r>
              <a:rPr lang="ru-RU" dirty="0"/>
              <a:t>соперничавших группировок за власть.</a:t>
            </a:r>
          </a:p>
        </p:txBody>
      </p:sp>
      <p:sp>
        <p:nvSpPr>
          <p:cNvPr id="8198" name="Line 8"/>
          <p:cNvSpPr>
            <a:spLocks noChangeShapeType="1"/>
          </p:cNvSpPr>
          <p:nvPr/>
        </p:nvSpPr>
        <p:spPr bwMode="auto">
          <a:xfrm>
            <a:off x="1116013" y="1125538"/>
            <a:ext cx="0" cy="3743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199" name="Line 9"/>
          <p:cNvSpPr>
            <a:spLocks noChangeShapeType="1"/>
          </p:cNvSpPr>
          <p:nvPr/>
        </p:nvSpPr>
        <p:spPr bwMode="auto">
          <a:xfrm>
            <a:off x="1116013" y="2349500"/>
            <a:ext cx="576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200" name="Line 10"/>
          <p:cNvSpPr>
            <a:spLocks noChangeShapeType="1"/>
          </p:cNvSpPr>
          <p:nvPr/>
        </p:nvSpPr>
        <p:spPr bwMode="auto">
          <a:xfrm>
            <a:off x="1116013" y="3500438"/>
            <a:ext cx="576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201" name="Line 11"/>
          <p:cNvSpPr>
            <a:spLocks noChangeShapeType="1"/>
          </p:cNvSpPr>
          <p:nvPr/>
        </p:nvSpPr>
        <p:spPr bwMode="auto">
          <a:xfrm>
            <a:off x="1116013" y="4797425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0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14375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После смерти Петра началась ожесточенная борьба за власть двух придворных группировок: старой и новой.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42875" y="928688"/>
            <a:ext cx="3071813" cy="714375"/>
          </a:xfrm>
          <a:prstGeom prst="rect">
            <a:avLst/>
          </a:prstGeom>
          <a:ln>
            <a:solidFill>
              <a:srgbClr val="FFCC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000000"/>
                </a:solidFill>
              </a:rPr>
              <a:t>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новая знать, сподвижники Петра (во главе с А. Д. Меншиковым);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429000" y="928688"/>
            <a:ext cx="3071813" cy="714375"/>
          </a:xfrm>
          <a:prstGeom prst="rect">
            <a:avLst/>
          </a:prstGeom>
          <a:ln>
            <a:solidFill>
              <a:srgbClr val="FFCC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000000"/>
                </a:solidFill>
              </a:rPr>
              <a:t> </a:t>
            </a: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старая аристократия (во главе с Долгорукими);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643688" y="928688"/>
            <a:ext cx="2286000" cy="714375"/>
          </a:xfrm>
          <a:prstGeom prst="rect">
            <a:avLst/>
          </a:prstGeom>
          <a:ln>
            <a:solidFill>
              <a:srgbClr val="FFCC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иностранная (немецкая) партия (во главе с А. И. Остерманом).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42875" y="1785938"/>
            <a:ext cx="3071813" cy="1285875"/>
          </a:xfrm>
          <a:prstGeom prst="rect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000000"/>
                </a:solidFill>
              </a:rPr>
              <a:t>Меньшиков А.Д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000000"/>
                </a:solidFill>
              </a:rPr>
              <a:t>Толстой П.А.,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000000"/>
                </a:solidFill>
              </a:rPr>
              <a:t>Бутурлин И.И.,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000000"/>
                </a:solidFill>
              </a:rPr>
              <a:t>Ягужинский П.И.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429000" y="1785938"/>
            <a:ext cx="3071813" cy="1285875"/>
          </a:xfrm>
          <a:prstGeom prst="rect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000000"/>
                </a:solidFill>
              </a:rPr>
              <a:t>Голицын Д.М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000000"/>
                </a:solidFill>
              </a:rPr>
              <a:t>Долгорукий В.В.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000000"/>
                </a:solidFill>
              </a:rPr>
              <a:t>Герцог Голштинский и др.</a:t>
            </a:r>
          </a:p>
        </p:txBody>
      </p:sp>
      <p:pic>
        <p:nvPicPr>
          <p:cNvPr id="184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3143250"/>
            <a:ext cx="1535113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62125" y="3119438"/>
            <a:ext cx="1452563" cy="183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62125" y="4954588"/>
            <a:ext cx="1416050" cy="186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2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5575" y="4992688"/>
            <a:ext cx="1522413" cy="186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3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48250" y="3113088"/>
            <a:ext cx="1428750" cy="197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4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429000" y="3119438"/>
            <a:ext cx="1535113" cy="197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5" name="Picture 1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630988" y="1785938"/>
            <a:ext cx="2311400" cy="328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3429000" y="5300663"/>
            <a:ext cx="5513388" cy="1368425"/>
          </a:xfrm>
          <a:prstGeom prst="rect">
            <a:avLst/>
          </a:prstGeom>
          <a:pattFill prst="pct90">
            <a:fgClr>
              <a:srgbClr val="FFFF66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0000"/>
                </a:solidFill>
              </a:rPr>
              <a:t>В исторической литературе новая знать часто называется как «Птенцы гнезда Петрова»…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PETR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928688"/>
            <a:ext cx="2143125" cy="2955925"/>
          </a:xfrm>
          <a:prstGeom prst="rect">
            <a:avLst/>
          </a:prstGeom>
          <a:noFill/>
          <a:ln w="76200">
            <a:solidFill>
              <a:srgbClr val="660033"/>
            </a:solidFill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357438" y="357188"/>
            <a:ext cx="47863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/>
              <a:t>Претенденты на  трон  </a:t>
            </a:r>
          </a:p>
        </p:txBody>
      </p:sp>
      <p:pic>
        <p:nvPicPr>
          <p:cNvPr id="4" name="Picture 16" descr="EK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50" y="1071563"/>
            <a:ext cx="2259013" cy="3130550"/>
          </a:xfrm>
          <a:prstGeom prst="rect">
            <a:avLst/>
          </a:prstGeom>
          <a:noFill/>
          <a:ln w="76200">
            <a:solidFill>
              <a:srgbClr val="660033"/>
            </a:solidFill>
            <a:miter lim="800000"/>
            <a:headEnd/>
            <a:tailEnd/>
          </a:ln>
        </p:spPr>
      </p:pic>
      <p:pic>
        <p:nvPicPr>
          <p:cNvPr id="5" name="Picture 13" descr="SV52_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4625" y="3357563"/>
            <a:ext cx="1606550" cy="2051050"/>
          </a:xfrm>
          <a:prstGeom prst="rect">
            <a:avLst/>
          </a:prstGeom>
          <a:noFill/>
          <a:ln w="76200">
            <a:solidFill>
              <a:srgbClr val="660033"/>
            </a:solidFill>
            <a:miter lim="800000"/>
            <a:headEnd/>
            <a:tailEnd/>
          </a:ln>
        </p:spPr>
      </p:pic>
      <p:pic>
        <p:nvPicPr>
          <p:cNvPr id="6" name="Picture 14" descr="ELS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57688" y="3357563"/>
            <a:ext cx="1535112" cy="2089150"/>
          </a:xfrm>
          <a:prstGeom prst="rect">
            <a:avLst/>
          </a:prstGeom>
          <a:noFill/>
          <a:ln w="76200">
            <a:solidFill>
              <a:srgbClr val="660033"/>
            </a:solidFill>
            <a:miter lim="800000"/>
            <a:headEnd/>
            <a:tailEnd/>
          </a:ln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500313" y="928688"/>
            <a:ext cx="3071812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/>
              <a:t>Петр</a:t>
            </a:r>
          </a:p>
          <a:p>
            <a:r>
              <a:rPr lang="ru-RU" sz="3200"/>
              <a:t>(сын царевича</a:t>
            </a:r>
          </a:p>
          <a:p>
            <a:r>
              <a:rPr lang="ru-RU" sz="3200"/>
              <a:t>Алексея)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286500" y="4214813"/>
            <a:ext cx="28575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/>
              <a:t>Екатерина</a:t>
            </a:r>
          </a:p>
          <a:p>
            <a:pPr algn="ctr"/>
            <a:r>
              <a:rPr lang="ru-RU" sz="3200"/>
              <a:t>(жена Петра)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143125" y="5500688"/>
            <a:ext cx="428625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/>
              <a:t>Анна и Елизавета</a:t>
            </a:r>
          </a:p>
          <a:p>
            <a:pPr algn="ctr"/>
            <a:r>
              <a:rPr lang="ru-RU" sz="3200"/>
              <a:t>Дочери Петра</a:t>
            </a:r>
            <a:r>
              <a:rPr lang="en-US" sz="3200"/>
              <a:t> l</a:t>
            </a:r>
            <a:endParaRPr lang="ru-RU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31</TotalTime>
  <Words>1528</Words>
  <Application>Microsoft Office PowerPoint</Application>
  <PresentationFormat>Экран (4:3)</PresentationFormat>
  <Paragraphs>257</Paragraphs>
  <Slides>42</Slides>
  <Notes>6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3" baseType="lpstr">
      <vt:lpstr>Солнцестояние</vt:lpstr>
      <vt:lpstr>                                                Эпоха  Дворцовых переворотов</vt:lpstr>
      <vt:lpstr>Цели и задачи урока:</vt:lpstr>
      <vt:lpstr>Презентация PowerPoint</vt:lpstr>
      <vt:lpstr>Презентация PowerPoint</vt:lpstr>
      <vt:lpstr>Особенности эпохи Дворцовых переворотов: </vt:lpstr>
      <vt:lpstr>Презентация PowerPoint</vt:lpstr>
      <vt:lpstr>Последствия указа 1722 года  «О престолонаследии»</vt:lpstr>
      <vt:lpstr>После смерти Петра началась ожесточенная борьба за власть двух придворных группировок: старой и новой.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А. Меншиков</vt:lpstr>
      <vt:lpstr>Презентация PowerPoint</vt:lpstr>
      <vt:lpstr>Петр ll (1727-1730)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Анна Иоановна надрывает кондиции</vt:lpstr>
      <vt:lpstr>Презентация PowerPoint</vt:lpstr>
      <vt:lpstr>Презентация PowerPoint</vt:lpstr>
      <vt:lpstr>Презентация PowerPoint</vt:lpstr>
      <vt:lpstr>Иван Антонович и Анна Леопольдовна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Петр III</vt:lpstr>
      <vt:lpstr>Презентация PowerPoint</vt:lpstr>
      <vt:lpstr>   Софья Ангальт-Цербстская</vt:lpstr>
      <vt:lpstr>Екатерина II (1762-1796)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Эпоха  Дворцовых переворотов</dc:title>
  <dc:creator>Admin</dc:creator>
  <cp:lastModifiedBy>User</cp:lastModifiedBy>
  <cp:revision>5</cp:revision>
  <dcterms:created xsi:type="dcterms:W3CDTF">2012-04-05T19:53:22Z</dcterms:created>
  <dcterms:modified xsi:type="dcterms:W3CDTF">2015-01-12T19:53:12Z</dcterms:modified>
</cp:coreProperties>
</file>