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261" r:id="rId4"/>
    <p:sldId id="289" r:id="rId5"/>
    <p:sldId id="262" r:id="rId6"/>
    <p:sldId id="332" r:id="rId7"/>
    <p:sldId id="295" r:id="rId8"/>
    <p:sldId id="274" r:id="rId9"/>
    <p:sldId id="260" r:id="rId10"/>
    <p:sldId id="281" r:id="rId11"/>
    <p:sldId id="316" r:id="rId12"/>
    <p:sldId id="296" r:id="rId13"/>
    <p:sldId id="343" r:id="rId14"/>
    <p:sldId id="303" r:id="rId15"/>
    <p:sldId id="311" r:id="rId16"/>
    <p:sldId id="325" r:id="rId17"/>
    <p:sldId id="322" r:id="rId18"/>
    <p:sldId id="304" r:id="rId19"/>
    <p:sldId id="326" r:id="rId20"/>
    <p:sldId id="264" r:id="rId21"/>
    <p:sldId id="294" r:id="rId22"/>
    <p:sldId id="330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A48D-D5E0-4793-AD03-CA98003079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F2CF-38EF-4B37-8F58-63F214EB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3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Смирнова Е.А. Комсомольск-на-Амуре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F2CF-38EF-4B37-8F58-63F214EB83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Идеи - Смирнова  Е.А- учитель высшей квалификационной категории, МОУ СОШ с УИОП № 16 г. Комсомольска-на Амуре</a:t>
            </a:r>
          </a:p>
          <a:p>
            <a:r>
              <a:rPr lang="ru-RU" dirty="0" smtClean="0"/>
              <a:t>Луговая Т.А- учитель высшей квалификационной категории, МБОУ СОШ № 76 г Хабаровска</a:t>
            </a:r>
          </a:p>
          <a:p>
            <a:r>
              <a:rPr lang="ru-RU" dirty="0" smtClean="0"/>
              <a:t>Салова И.А- учитель высшей квалификационной категории, МБОУ СОШ с УИОП № 80 г Хабаровска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F2CF-38EF-4B37-8F58-63F214EB83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Идеи - Смирнова  Е.А- учитель высшей квалификационной категории, МОУ СОШ с УИОП № 16 г. Комсомольска-на Амуре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Луговая Т.А- учитель высшей квалификационной категории, МБОУ СОШ № 76 г Хабаровска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Салова И.А- учитель высшей квалификационной категории, МБОУ СОШ с УИОП № 80 г Хабаровска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F2CF-38EF-4B37-8F58-63F214EB83A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0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0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8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5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93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015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9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1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2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749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02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080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7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635000"/>
            <a:ext cx="1951038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0712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86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415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8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2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5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1F4C-A7F3-4F86-9CF2-74B75C9C817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2B1F-1B7F-4270-92C8-82AE9482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4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27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27784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5-ege.ru/istoriya/" TargetMode="External"/><Relationship Id="rId3" Type="http://schemas.openxmlformats.org/officeDocument/2006/relationships/hyperlink" Target="http://histerl.ru/maps/" TargetMode="External"/><Relationship Id="rId7" Type="http://schemas.openxmlformats.org/officeDocument/2006/relationships/hyperlink" Target="https://vk.com/historyforyourexam" TargetMode="External"/><Relationship Id="rId2" Type="http://schemas.openxmlformats.org/officeDocument/2006/relationships/hyperlink" Target="&#1050;&#1054;&#1053;&#1057;&#1059;&#1051;&#1068;&#1058;&#1040;&#1062;&#1048;&#1071;%20&#1073;&#1083;&#1086;&#1082;%20&#1057;&#1051;&#1040;&#1042;&#1071;&#1053;&#1045;%20&#1055;&#1045;&#1056;&#1042;&#1067;&#1045;%20&#1050;&#1053;&#1071;&#1047;&#1068;&#1071;%20&#1055;&#1051;&#1070;&#1057;%20&#1056;&#1045;&#1064;&#1059;%20&#1045;&#1043;&#1069;/&#8470;%200%20&#1042;&#1074;&#1077;&#1076;&#1077;&#1085;&#1080;&#1077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.reshuege.ru/" TargetMode="External"/><Relationship Id="rId5" Type="http://schemas.openxmlformats.org/officeDocument/2006/relationships/hyperlink" Target="http://www.fipi.ru/" TargetMode="External"/><Relationship Id="rId4" Type="http://schemas.openxmlformats.org/officeDocument/2006/relationships/hyperlink" Target="http://histerl.ru/da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496944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Подготовка к ЕГЭ задания А,В (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№№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1-32)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5647" y="4221088"/>
            <a:ext cx="6400800" cy="1752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Учитель истории и обществознания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Балташева С.Г.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МБОУ СОШ №3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309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-2015-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Средняя общеобразовательная школа №3 по.с. Эльбан</a:t>
            </a:r>
          </a:p>
          <a:p>
            <a:pPr algn="ctr"/>
            <a:r>
              <a:rPr lang="ru-RU" dirty="0" smtClean="0"/>
              <a:t>Амурский муниципальный район Хабаровский край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35" y="-4088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Ассоциации –   </a:t>
            </a:r>
            <a:r>
              <a:rPr lang="ru-RU" sz="3200" b="1" dirty="0" smtClean="0"/>
              <a:t>«Путь из варяг в греки»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60" y="12990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Ба</a:t>
            </a:r>
            <a:r>
              <a:rPr lang="ru-RU" dirty="0" smtClean="0"/>
              <a:t>лтийское море</a:t>
            </a:r>
          </a:p>
          <a:p>
            <a:pPr marL="0" indent="0">
              <a:buNone/>
            </a:pPr>
            <a:r>
              <a:rPr lang="ru-RU" b="1" dirty="0" smtClean="0"/>
              <a:t>Фи</a:t>
            </a:r>
            <a:r>
              <a:rPr lang="ru-RU" dirty="0" smtClean="0"/>
              <a:t>нский залив</a:t>
            </a:r>
          </a:p>
          <a:p>
            <a:pPr marL="0" indent="0">
              <a:buNone/>
            </a:pPr>
            <a:r>
              <a:rPr lang="ru-RU" dirty="0" smtClean="0"/>
              <a:t>Река </a:t>
            </a:r>
            <a:r>
              <a:rPr lang="ru-RU" b="1" dirty="0" smtClean="0"/>
              <a:t>Не</a:t>
            </a:r>
            <a:r>
              <a:rPr lang="ru-RU" dirty="0" smtClean="0"/>
              <a:t>ва</a:t>
            </a:r>
          </a:p>
          <a:p>
            <a:pPr marL="0" indent="0">
              <a:buNone/>
            </a:pPr>
            <a:r>
              <a:rPr lang="ru-RU" b="1" dirty="0" smtClean="0"/>
              <a:t>Ла</a:t>
            </a:r>
            <a:r>
              <a:rPr lang="ru-RU" dirty="0" smtClean="0"/>
              <a:t>дожское озеро</a:t>
            </a:r>
          </a:p>
          <a:p>
            <a:pPr marL="0" indent="0">
              <a:buNone/>
            </a:pPr>
            <a:r>
              <a:rPr lang="ru-RU" dirty="0" smtClean="0"/>
              <a:t>Река </a:t>
            </a:r>
            <a:r>
              <a:rPr lang="ru-RU" b="1" dirty="0" smtClean="0"/>
              <a:t>Волхов</a:t>
            </a:r>
          </a:p>
          <a:p>
            <a:pPr marL="0" indent="0">
              <a:buNone/>
            </a:pPr>
            <a:r>
              <a:rPr lang="ru-RU" dirty="0" smtClean="0"/>
              <a:t>Озеро </a:t>
            </a:r>
            <a:r>
              <a:rPr lang="ru-RU" b="1" dirty="0" smtClean="0"/>
              <a:t>Ильмень</a:t>
            </a:r>
          </a:p>
          <a:p>
            <a:pPr marL="0" indent="0">
              <a:buNone/>
            </a:pPr>
            <a:r>
              <a:rPr lang="ru-RU" dirty="0" smtClean="0"/>
              <a:t>Река </a:t>
            </a:r>
            <a:r>
              <a:rPr lang="ru-RU" b="1" dirty="0" err="1"/>
              <a:t>Ло</a:t>
            </a:r>
            <a:r>
              <a:rPr lang="ru-RU" dirty="0" err="1"/>
              <a:t>вать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40152" y="4077072"/>
            <a:ext cx="1006729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5940152" y="2757486"/>
            <a:ext cx="4176464" cy="1391594"/>
          </a:xfrm>
          <a:prstGeom prst="arc">
            <a:avLst>
              <a:gd name="adj1" fmla="val 16699926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380312" y="1429834"/>
            <a:ext cx="144017" cy="21981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32240" y="2564904"/>
            <a:ext cx="1368152" cy="3600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67404" y="2204864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к</a:t>
            </a:r>
            <a:r>
              <a:rPr lang="ru-RU" sz="1200" b="1" dirty="0" smtClean="0">
                <a:solidFill>
                  <a:prstClr val="black"/>
                </a:solidFill>
              </a:rPr>
              <a:t>ривичи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4712" y="2797986"/>
            <a:ext cx="891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>
                <a:solidFill>
                  <a:prstClr val="black"/>
                </a:solidFill>
              </a:rPr>
              <a:t>реговичи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420" y="3284984"/>
            <a:ext cx="826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>
                <a:solidFill>
                  <a:prstClr val="black"/>
                </a:solidFill>
              </a:rPr>
              <a:t>ревляне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06080" y="2617966"/>
            <a:ext cx="640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504D">
                    <a:lumMod val="50000"/>
                  </a:srgbClr>
                </a:solidFill>
              </a:rPr>
              <a:t>в</a:t>
            </a:r>
            <a:r>
              <a:rPr lang="ru-RU" sz="1200" b="1" dirty="0" smtClean="0">
                <a:solidFill>
                  <a:prstClr val="black"/>
                </a:solidFill>
              </a:rPr>
              <a:t>ятичи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7736" y="2985230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р</a:t>
            </a:r>
            <a:r>
              <a:rPr lang="ru-RU" sz="1200" b="1" dirty="0" smtClean="0">
                <a:solidFill>
                  <a:prstClr val="black"/>
                </a:solidFill>
              </a:rPr>
              <a:t>адимичи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8576" y="329821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504D">
                    <a:lumMod val="50000"/>
                  </a:srgbClr>
                </a:solidFill>
              </a:rPr>
              <a:t>с</a:t>
            </a:r>
            <a:r>
              <a:rPr lang="ru-RU" sz="1200" b="1" dirty="0" smtClean="0">
                <a:solidFill>
                  <a:prstClr val="black"/>
                </a:solidFill>
              </a:rPr>
              <a:t>еверяне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57820" y="3501008"/>
            <a:ext cx="6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</a:t>
            </a:r>
            <a:r>
              <a:rPr lang="ru-RU" sz="1200" b="1" dirty="0" smtClean="0">
                <a:solidFill>
                  <a:prstClr val="black"/>
                </a:solidFill>
              </a:rPr>
              <a:t>оляне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79" y="1946012"/>
            <a:ext cx="821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</a:t>
            </a:r>
            <a:r>
              <a:rPr lang="ru-RU" sz="1200" b="1" dirty="0" smtClean="0">
                <a:solidFill>
                  <a:prstClr val="black"/>
                </a:solidFill>
              </a:rPr>
              <a:t>олочане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0200" y="467961"/>
            <a:ext cx="881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БАФИНЕЛА ВОЛХВ </a:t>
            </a:r>
            <a:r>
              <a:rPr lang="ru-RU" sz="3200" b="1" dirty="0" err="1" smtClean="0">
                <a:solidFill>
                  <a:srgbClr val="002060"/>
                </a:solidFill>
              </a:rPr>
              <a:t>пИЛЬМЕНЬ</a:t>
            </a:r>
            <a:r>
              <a:rPr lang="ru-RU" sz="3200" b="1" smtClean="0">
                <a:solidFill>
                  <a:srgbClr val="002060"/>
                </a:solidFill>
              </a:rPr>
              <a:t> Ло</a:t>
            </a:r>
            <a:r>
              <a:rPr lang="ru-RU" sz="3200" smtClean="0">
                <a:solidFill>
                  <a:srgbClr val="002060"/>
                </a:solidFill>
              </a:rPr>
              <a:t>пает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21878" y="5604698"/>
            <a:ext cx="27001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 descr="http://www.11klassniki.ru/img/ege/oferkina/task_178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9482"/>
            <a:ext cx="3874320" cy="591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1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блок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«Первые русские князья»</a:t>
            </a:r>
            <a:endParaRPr lang="ru-RU" dirty="0"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756592" y="2362204"/>
            <a:ext cx="471601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ДАТЫ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ФАКТЫ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ПОНЯТИЯ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ПЕРСОНАЛИИ</a:t>
            </a:r>
          </a:p>
          <a:p>
            <a:pPr marL="0" indent="0" algn="ctr">
              <a:buNone/>
            </a:pPr>
            <a:endParaRPr lang="ru-RU" sz="5200" b="1" dirty="0">
              <a:solidFill>
                <a:srgbClr val="002060"/>
              </a:solidFill>
            </a:endParaRPr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1916832"/>
            <a:ext cx="5292080" cy="45550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Таблица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Ассоциации</a:t>
            </a:r>
          </a:p>
          <a:p>
            <a:pPr marL="342900" indent="-342900">
              <a:buAutoNum type="arabicPeriod"/>
            </a:pP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Тренажеры на основе таблицы: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последовательность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соотнесение событий, дат с именами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понятия</a:t>
            </a:r>
          </a:p>
          <a:p>
            <a:r>
              <a:rPr lang="ru-RU" sz="2400" i="1" dirty="0" smtClean="0"/>
              <a:t>(распечатка тренажеров для учеников)</a:t>
            </a:r>
            <a:endParaRPr lang="ru-RU" sz="1600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2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History\Desktop\img0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1"/>
          <a:stretch/>
        </p:blipFill>
        <p:spPr bwMode="auto">
          <a:xfrm>
            <a:off x="251521" y="11488"/>
            <a:ext cx="522252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istory\Desktop\img0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/>
          <a:stretch/>
        </p:blipFill>
        <p:spPr bwMode="auto">
          <a:xfrm>
            <a:off x="5474042" y="0"/>
            <a:ext cx="366995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-2121"/>
            <a:ext cx="16400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</a:rPr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19911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045" y="-618381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«Первые русские князья»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2935" y="1425500"/>
            <a:ext cx="5243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879-12-945-62-72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8225" y="2880812"/>
            <a:ext cx="429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9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80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-15-19-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5533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ru-RU" dirty="0" smtClean="0">
                <a:solidFill>
                  <a:prstClr val="black"/>
                </a:solidFill>
              </a:rPr>
              <a:t>Х-Х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26" y="3183653"/>
            <a:ext cx="7216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Х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-Х</a:t>
            </a:r>
            <a:r>
              <a:rPr lang="en-US" dirty="0" smtClean="0">
                <a:solidFill>
                  <a:prstClr val="black"/>
                </a:solidFill>
              </a:rPr>
              <a:t>II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8414" y="814086"/>
            <a:ext cx="188122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Сотовые номера: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419147"/>
            <a:ext cx="201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Олег,     Игорь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4807" y="2444989"/>
            <a:ext cx="260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Ольга, Святослав,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6858" y="3804140"/>
            <a:ext cx="35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УСОБ</a:t>
            </a:r>
            <a:r>
              <a:rPr lang="ru-RU" sz="2400" b="1" dirty="0" smtClean="0">
                <a:solidFill>
                  <a:prstClr val="black"/>
                </a:solidFill>
              </a:rPr>
              <a:t>, Ярослав , </a:t>
            </a:r>
            <a:r>
              <a:rPr lang="ru-RU" sz="2400" b="1" dirty="0" smtClean="0">
                <a:solidFill>
                  <a:srgbClr val="C00000"/>
                </a:solidFill>
              </a:rPr>
              <a:t>УСОБ</a:t>
            </a:r>
            <a:r>
              <a:rPr lang="ru-RU" sz="2400" b="1" dirty="0" smtClean="0">
                <a:solidFill>
                  <a:prstClr val="black"/>
                </a:solidFill>
              </a:rPr>
              <a:t>, ,  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9356" y="4163595"/>
            <a:ext cx="13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Мудрый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9263" y="6217646"/>
            <a:ext cx="146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Мономах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04149" y="6217645"/>
            <a:ext cx="133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Великий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1384" y="3804141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Владимир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6632"/>
            <a:ext cx="23946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2. Ассоциации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023" y="5869286"/>
            <a:ext cx="4124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25-32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9019" y="5879392"/>
            <a:ext cx="16065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113 -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20716" y="5840511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Владимир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72567" y="584340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Мстислав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7504" y="6156391"/>
            <a:ext cx="47320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 Х</a:t>
            </a:r>
            <a:r>
              <a:rPr lang="en-US" dirty="0" smtClean="0">
                <a:solidFill>
                  <a:prstClr val="black"/>
                </a:solidFill>
              </a:rPr>
              <a:t>II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5319" y="5373216"/>
            <a:ext cx="5235593" cy="755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«Линия времени»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0" y="2348880"/>
            <a:ext cx="9144000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49" y="1959189"/>
            <a:ext cx="5741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862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0141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РЮРИК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320" y="2893006"/>
            <a:ext cx="69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ОЛЕГ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9865" y="2893041"/>
            <a:ext cx="8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ИГОРЬ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2659" y="2897257"/>
            <a:ext cx="13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СВЯТОСЛАВ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3944" y="2893041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ОЛЬГА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7544" y="289725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ВЛАДИМИР</a:t>
            </a:r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35891" y="2829346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ВЛАДИМИР</a:t>
            </a:r>
          </a:p>
          <a:p>
            <a:r>
              <a:rPr lang="ru-RU" b="1" dirty="0" smtClean="0"/>
              <a:t>МОНОМАХ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2800789"/>
            <a:ext cx="11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ЯРОСЛАВ</a:t>
            </a:r>
          </a:p>
          <a:p>
            <a:r>
              <a:rPr lang="ru-RU" b="1" dirty="0" smtClean="0"/>
              <a:t>МУДРЫЙ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1587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01509" y="6309320"/>
            <a:ext cx="563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ВПИСАТЬ: </a:t>
            </a:r>
            <a:r>
              <a:rPr lang="en-US" dirty="0" smtClean="0"/>
              <a:t> </a:t>
            </a:r>
            <a:r>
              <a:rPr lang="ru-RU" b="1" dirty="0" smtClean="0"/>
              <a:t>ДАТЫ, КЛЮЧЕВЫЕ СЛОВА, СОВРЕМЕННИКИ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00688" y="2800789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МСТИСЛАВ</a:t>
            </a:r>
          </a:p>
          <a:p>
            <a:r>
              <a:rPr lang="ru-RU" b="1" dirty="0" smtClean="0"/>
              <a:t> ВЕЛИКИЙ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2492896"/>
            <a:ext cx="5741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882</a:t>
            </a:r>
            <a:endParaRPr lang="ru-RU" sz="2000" b="1" dirty="0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683568" y="2037258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77544" y="2189658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61611" y="1617209"/>
            <a:ext cx="3483092" cy="852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44703" y="784459"/>
            <a:ext cx="2027497" cy="83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Двойная стрелка влево/вправо 27"/>
          <p:cNvSpPr/>
          <p:nvPr/>
        </p:nvSpPr>
        <p:spPr>
          <a:xfrm>
            <a:off x="6671115" y="2150423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endCxn id="2" idx="0"/>
          </p:cNvCxnSpPr>
          <p:nvPr/>
        </p:nvCxnSpPr>
        <p:spPr>
          <a:xfrm>
            <a:off x="6372200" y="784459"/>
            <a:ext cx="2627784" cy="1564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39038" y="2538510"/>
            <a:ext cx="70403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1132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12415" y="34148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91075" y="347567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91798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927152" y="35672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80912" y="35672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5181" y="35672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801509" y="340038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68648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7" y="0"/>
            <a:ext cx="7314724" cy="7072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50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4519" y="-3874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«Линия времени»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0" y="2348880"/>
            <a:ext cx="9144000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9" y="1959189"/>
            <a:ext cx="5741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862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0141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РЮРИК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20" y="2893006"/>
            <a:ext cx="69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ОЛЕГ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9865" y="2893041"/>
            <a:ext cx="8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ИГОРЬ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2659" y="2897257"/>
            <a:ext cx="13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СВЯТОСЛАВ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3944" y="2893041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ОЛЬГА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544" y="289725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ВЛАДИМИР</a:t>
            </a:r>
            <a:r>
              <a:rPr lang="en-US" b="1" dirty="0" smtClean="0">
                <a:solidFill>
                  <a:prstClr val="black"/>
                </a:solidFill>
              </a:rPr>
              <a:t>I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5891" y="2829346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ВЛАДИМИР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МОНОМАХ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2800789"/>
            <a:ext cx="11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ЯРОСЛАВ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МУДРЫЙ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587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348" y="415127"/>
            <a:ext cx="563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ВПИСАТЬ: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ДАТЫ, КЛЮЧЕВЫЕ СЛОВА, СОВРЕМЕННИКИ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0688" y="2800789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МСТИСЛАВ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ВЕЛИКИЙ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2492896"/>
            <a:ext cx="5741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882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683568" y="2037258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77544" y="2189658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61611" y="1617209"/>
            <a:ext cx="3483092" cy="852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44703" y="784459"/>
            <a:ext cx="2027497" cy="83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Двойная стрелка влево/вправо 27"/>
          <p:cNvSpPr/>
          <p:nvPr/>
        </p:nvSpPr>
        <p:spPr>
          <a:xfrm>
            <a:off x="6671115" y="2150423"/>
            <a:ext cx="14401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 стрелкой 28"/>
          <p:cNvCxnSpPr>
            <a:endCxn id="2" idx="0"/>
          </p:cNvCxnSpPr>
          <p:nvPr/>
        </p:nvCxnSpPr>
        <p:spPr>
          <a:xfrm>
            <a:off x="6372200" y="784459"/>
            <a:ext cx="2627784" cy="1564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39038" y="2538510"/>
            <a:ext cx="70403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1132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2415" y="34148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1075" y="347567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1798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7152" y="35672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0912" y="35672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1509" y="340038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8648" y="3447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9" y="3969715"/>
            <a:ext cx="8659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Призвание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варягов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286" y="3914366"/>
            <a:ext cx="7697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Полюдье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Византия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1611" y="3962953"/>
            <a:ext cx="90762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Объединил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и К.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Византия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5222" y="3934005"/>
            <a:ext cx="5854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погост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5563" y="3845009"/>
            <a:ext cx="131959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«Русская правда»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Печенеги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Св.София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лествица</a:t>
            </a:r>
          </a:p>
          <a:p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72954" y="3874095"/>
            <a:ext cx="6286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Вятичи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33563" y="383357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Крещение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4785" y="4041324"/>
            <a:ext cx="992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u="sng" kern="0" dirty="0">
                <a:solidFill>
                  <a:srgbClr val="000000"/>
                </a:solidFill>
                <a:latin typeface="Arial"/>
              </a:rPr>
              <a:t>ХАПЕВИВО</a:t>
            </a:r>
            <a:endParaRPr lang="ru-RU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7076076" y="3845009"/>
            <a:ext cx="79380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Половцы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Любеч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Поучение</a:t>
            </a:r>
          </a:p>
          <a:p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515563" y="4122115"/>
            <a:ext cx="856637" cy="19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076076" y="3934005"/>
            <a:ext cx="679188" cy="115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07011" y="5573640"/>
            <a:ext cx="4507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853" y="5552601"/>
            <a:ext cx="704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Аскольд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Синеус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Трувор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3651" y="4924199"/>
            <a:ext cx="4106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52058" y="4811984"/>
            <a:ext cx="486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1097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1113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30171" y="4745255"/>
            <a:ext cx="4860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1016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1036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1037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6655" y="4680831"/>
            <a:ext cx="4106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988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98626" y="4604235"/>
            <a:ext cx="6815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964-966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968-969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970-972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61049" y="4842413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957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68979" y="4879557"/>
            <a:ext cx="4106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941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</a:t>
            </a:r>
          </a:p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52066" y="5977597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3577" y="5656475"/>
            <a:ext cx="1116011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Багрянородный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44373" y="5532510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Рогнеда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26687" y="5537497"/>
            <a:ext cx="102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Иоанн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Цимисхий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515563" y="5537497"/>
            <a:ext cx="10415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Иларион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Святополк 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Окаянный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979825" y="5656475"/>
            <a:ext cx="779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Нестор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64024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35696"/>
                <a:gridCol w="1512168"/>
                <a:gridCol w="1872208"/>
                <a:gridCol w="2016224"/>
                <a:gridCol w="1907704"/>
              </a:tblGrid>
              <a:tr h="1171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+mn-lt"/>
                        </a:rPr>
                        <a:t>1 ИЛАРИОН</a:t>
                      </a:r>
                      <a:endParaRPr lang="ru-RU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+mn-lt"/>
                        </a:rPr>
                        <a:t>2 КУРЯ</a:t>
                      </a:r>
                      <a:endParaRPr lang="ru-RU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3 СВЯТОСЛАВ 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4 ОЛЬГА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РОГНЕДА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</a:tr>
              <a:tr h="138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6 КИРИЛЛ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МЕФОДИЙ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7 РЮРИК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8 ИОАНН </a:t>
                      </a:r>
                      <a:r>
                        <a:rPr lang="ru-RU" sz="1600" b="1" kern="1200" dirty="0">
                          <a:effectLst/>
                          <a:latin typeface="+mn-lt"/>
                        </a:rPr>
                        <a:t>ЦИМИСХИЙ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9 ЯРОСЛАВ МУДРЫЙ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БОРИС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</a:tr>
              <a:tr h="1155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11ДИР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12 ГЛЕБ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13 ИЛЬЯ МУРОМЕЦ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ДОБРЫНЯ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14 АСКОЛЬД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15 НЕСТОР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</a:tr>
              <a:tr h="1155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КОНСТАНТИН </a:t>
                      </a:r>
                      <a:r>
                        <a:rPr lang="ru-RU" sz="1600" b="1" kern="1200" dirty="0">
                          <a:effectLst/>
                          <a:latin typeface="+mn-lt"/>
                        </a:rPr>
                        <a:t>БАГРЯНОРОДНЫЙ 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17 ВАСИЛЬКО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8"/>
                      </a:pPr>
                      <a:r>
                        <a:rPr lang="ru-RU" sz="1600" b="1" kern="1200" baseline="0" dirty="0" smtClean="0">
                          <a:effectLst/>
                          <a:latin typeface="+mn-lt"/>
                        </a:rPr>
                        <a:t>МСТИСЛАВ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ВЕЛИКИЙ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  19 МАЛ 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ЯРОПОЛК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</a:tr>
              <a:tr h="122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21 ВЛАДИМИР </a:t>
                      </a:r>
                      <a:r>
                        <a:rPr lang="ru-RU" sz="1600" b="1" kern="1200" dirty="0">
                          <a:effectLst/>
                          <a:latin typeface="+mn-lt"/>
                        </a:rPr>
                        <a:t>МОНОМАХ 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2  СВЯТОПОЛК ОКАЯННЫЙ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23 ОЛЕГ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 24</a:t>
                      </a:r>
                      <a:r>
                        <a:rPr lang="ru-RU" sz="1600" b="1" kern="1200" baseline="0" dirty="0" smtClean="0">
                          <a:effectLst/>
                          <a:latin typeface="+mn-lt"/>
                        </a:rPr>
                        <a:t> МАЛУША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21 ГОСТОМЫСЛ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2926"/>
            <a:ext cx="6264696" cy="607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Собери современников вместе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02935"/>
              </p:ext>
            </p:extLst>
          </p:nvPr>
        </p:nvGraphicFramePr>
        <p:xfrm>
          <a:off x="0" y="-141306"/>
          <a:ext cx="9144000" cy="7153935"/>
        </p:xfrm>
        <a:graphic>
          <a:graphicData uri="http://schemas.openxmlformats.org/drawingml/2006/table">
            <a:tbl>
              <a:tblPr/>
              <a:tblGrid>
                <a:gridCol w="1043608"/>
                <a:gridCol w="1425925"/>
                <a:gridCol w="1296144"/>
                <a:gridCol w="1368152"/>
                <a:gridCol w="1080120"/>
                <a:gridCol w="1742427"/>
                <a:gridCol w="576064"/>
                <a:gridCol w="611560"/>
              </a:tblGrid>
              <a:tr h="59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Олег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Ольга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Святослав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Владимир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Ярослав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Владимир Мономах, Мстислав Великий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Игорь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пометки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1.Уроки и погосты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2.Съезд в Любече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3.Полюдье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4.»Русская правда»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5.Устав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6.князь-воин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7.»греческий огонь»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8.Объединение Новгорода и Киева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9.Разгром Хазарского царства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Подчинение вятичей, плативших дань хазарам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11крещение Руси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12.Разгром печенегов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1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13.Иоанн Цимисхий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14.Константин Багрянородный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15.Дунайские походы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16.Разгром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Волжской Булгарии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17.Договор с Византией (выгодный)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18.Разгром половцев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19.ПВЛ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Иларион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Убил Дира и Аскольда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22.Мал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Рюрик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24.Синеус и Трувор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Крепость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Саркел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26.Хан Куря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27.Софийский собор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28.Десятинная церковь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Восстание древлян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30.Вервь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4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31.»Поучение детям»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32.Лествица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33.Корсунь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34.Переяславец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35.Доростол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36.Подавил восстание вятичей и сделал дань выше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093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Белоозеро и Изборск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38.Присоединил меря, весь, муром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39.Основал династию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40.Освободил от Хазарской зависимости северян и радимичей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 Кий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42.Династические связи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7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966, 1036, 1113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862, 882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 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964,966,970,972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 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907, 911, 941,944, 970, 971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 </a:t>
                      </a: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 !!!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5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957, 980, 988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50.Святые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Борис и Глеб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 Святополк Окаянный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«Каждый держит отчину свою»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53.»раздрася земля русская»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 Языческая реформа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552" y="-162000"/>
            <a:ext cx="8364803" cy="324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sz="1600" dirty="0" smtClean="0">
                <a:solidFill>
                  <a:srgbClr val="C00000"/>
                </a:solidFill>
              </a:rPr>
              <a:t>Обобщающий тренажер «Первые русские князья»</a:t>
            </a:r>
          </a:p>
        </p:txBody>
      </p:sp>
    </p:spTree>
    <p:extLst>
      <p:ext uri="{BB962C8B-B14F-4D97-AF65-F5344CB8AC3E}">
        <p14:creationId xmlns:p14="http://schemas.microsoft.com/office/powerpoint/2010/main" val="3315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1"/>
            <a:ext cx="822960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Тренажер на последовательность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1) призвание варягов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2) крещение Руси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3)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разгром Святославом Волжской Булгарии</a:t>
            </a:r>
          </a:p>
          <a:p>
            <a:pPr>
              <a:buAutoNum type="arabicParenR" startAt="4"/>
            </a:pP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объединение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Новгорода и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Киева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 съезд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в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Любече</a:t>
            </a:r>
          </a:p>
          <a:p>
            <a:pPr>
              <a:buAutoNum type="arabicParenR" startAt="4"/>
            </a:pP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 разгром половцев</a:t>
            </a: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языческая реформа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Уроки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и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погосты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 Разгром печенегов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Подчинение вятичей, плативших дань хазарам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«греческий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огонь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»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восстание древлян</a:t>
            </a:r>
          </a:p>
          <a:p>
            <a:pPr>
              <a:buAutoNum type="arabicParenR" startAt="4"/>
            </a:pP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«раздрася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земля русская»</a:t>
            </a:r>
          </a:p>
          <a:p>
            <a:pPr>
              <a:buAutoNum type="arabicParenR" startAt="4"/>
            </a:pP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 введен Устав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«Русская правда»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строительство храма Святой Софии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разгром Хазарского каганата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Дунайские походы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разгром крепости Саркел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убийство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Дира и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Аскольда</a:t>
            </a:r>
          </a:p>
          <a:p>
            <a:pPr>
              <a:buAutoNum type="arabicParenR" startAt="4"/>
            </a:pPr>
            <a:r>
              <a:rPr lang="ru-RU" sz="1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/>
              </a:rPr>
              <a:t> присоединение </a:t>
            </a:r>
            <a:r>
              <a:rPr lang="ru-RU" sz="1800" dirty="0">
                <a:solidFill>
                  <a:srgbClr val="000000"/>
                </a:solidFill>
                <a:latin typeface="Tahoma"/>
              </a:rPr>
              <a:t>меря, весь, муром</a:t>
            </a: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 smtClean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>
              <a:buAutoNum type="arabicParenR" startAt="4"/>
            </a:pPr>
            <a:endParaRPr lang="ru-RU" sz="1800" dirty="0">
              <a:solidFill>
                <a:srgbClr val="000000"/>
              </a:solidFill>
              <a:latin typeface="Tahoma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05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2" y="0"/>
            <a:ext cx="8229600" cy="7796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Тренажер -работа с понятиями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0918"/>
            <a:ext cx="2572595" cy="46518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ГРИВНА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2. воевода</a:t>
            </a:r>
          </a:p>
          <a:p>
            <a:pPr marL="0" indent="0">
              <a:buNone/>
            </a:pPr>
            <a:r>
              <a:rPr lang="ru-RU" sz="2800" dirty="0" smtClean="0"/>
              <a:t>3Полюдье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4Отрок </a:t>
            </a:r>
          </a:p>
          <a:p>
            <a:pPr marL="0" indent="0">
              <a:buNone/>
            </a:pPr>
            <a:r>
              <a:rPr lang="ru-RU" sz="2800" dirty="0" smtClean="0"/>
              <a:t>5Гриди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6 погост</a:t>
            </a:r>
          </a:p>
          <a:p>
            <a:pPr marL="0" indent="0">
              <a:buNone/>
            </a:pPr>
            <a:r>
              <a:rPr lang="ru-RU" sz="2800" dirty="0" smtClean="0"/>
              <a:t>7огнищанин (В)</a:t>
            </a:r>
          </a:p>
          <a:p>
            <a:pPr marL="0" indent="0">
              <a:buNone/>
            </a:pPr>
            <a:r>
              <a:rPr lang="ru-RU" sz="2800" dirty="0" smtClean="0"/>
              <a:t>8Урок</a:t>
            </a:r>
          </a:p>
          <a:p>
            <a:pPr marL="0" indent="0">
              <a:buNone/>
            </a:pPr>
            <a:r>
              <a:rPr lang="ru-RU" sz="2800" dirty="0" smtClean="0"/>
              <a:t>9язычество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03461" y="2204864"/>
            <a:ext cx="2572595" cy="466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10Вервь</a:t>
            </a:r>
          </a:p>
          <a:p>
            <a:pPr marL="0" indent="0">
              <a:buNone/>
            </a:pPr>
            <a:r>
              <a:rPr lang="ru-RU" sz="2800" dirty="0" smtClean="0"/>
              <a:t>11волхв</a:t>
            </a:r>
          </a:p>
          <a:p>
            <a:pPr marL="0" indent="0">
              <a:buNone/>
            </a:pPr>
            <a:r>
              <a:rPr lang="ru-RU" sz="2800" dirty="0" smtClean="0"/>
              <a:t>12 закуп</a:t>
            </a:r>
          </a:p>
          <a:p>
            <a:pPr marL="0" indent="0">
              <a:buNone/>
            </a:pPr>
            <a:r>
              <a:rPr lang="ru-RU" sz="2800" dirty="0" smtClean="0"/>
              <a:t>13 смерд</a:t>
            </a:r>
          </a:p>
          <a:p>
            <a:pPr marL="0" indent="0">
              <a:buNone/>
            </a:pPr>
            <a:r>
              <a:rPr lang="ru-RU" sz="2800" dirty="0" smtClean="0"/>
              <a:t>14капище</a:t>
            </a:r>
          </a:p>
          <a:p>
            <a:pPr marL="0" indent="0">
              <a:buNone/>
            </a:pPr>
            <a:r>
              <a:rPr lang="ru-RU" sz="2800" dirty="0" smtClean="0"/>
              <a:t>15 рядович</a:t>
            </a:r>
          </a:p>
          <a:p>
            <a:pPr marL="0" indent="0">
              <a:buNone/>
            </a:pPr>
            <a:r>
              <a:rPr lang="ru-RU" sz="2800" dirty="0" smtClean="0"/>
              <a:t>16христианство</a:t>
            </a:r>
          </a:p>
          <a:p>
            <a:pPr marL="0" indent="0">
              <a:buNone/>
            </a:pPr>
            <a:r>
              <a:rPr lang="ru-RU" sz="2800" dirty="0" smtClean="0"/>
              <a:t>17 холоп</a:t>
            </a:r>
          </a:p>
          <a:p>
            <a:pPr marL="0" indent="0">
              <a:buNone/>
            </a:pPr>
            <a:r>
              <a:rPr lang="ru-RU" sz="2800" dirty="0" smtClean="0"/>
              <a:t>18 тиун (Х)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76057" y="2204864"/>
            <a:ext cx="2304255" cy="466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19 «греческий огонь»</a:t>
            </a:r>
          </a:p>
          <a:p>
            <a:pPr marL="0" indent="0">
              <a:buNone/>
            </a:pPr>
            <a:r>
              <a:rPr lang="ru-RU" sz="2800" dirty="0" smtClean="0"/>
              <a:t>20  изгой</a:t>
            </a:r>
          </a:p>
          <a:p>
            <a:pPr marL="0" indent="0">
              <a:buNone/>
            </a:pPr>
            <a:r>
              <a:rPr lang="ru-RU" sz="2800" dirty="0" smtClean="0"/>
              <a:t>21  челядь</a:t>
            </a:r>
          </a:p>
          <a:p>
            <a:pPr marL="0" indent="0">
              <a:buNone/>
            </a:pPr>
            <a:r>
              <a:rPr lang="ru-RU" sz="2800" dirty="0" smtClean="0"/>
              <a:t>22  боярин</a:t>
            </a:r>
          </a:p>
          <a:p>
            <a:pPr marL="0" indent="0">
              <a:buNone/>
            </a:pPr>
            <a:r>
              <a:rPr lang="ru-RU" sz="2800" dirty="0" smtClean="0"/>
              <a:t>23 вира</a:t>
            </a:r>
          </a:p>
          <a:p>
            <a:pPr marL="0" indent="0">
              <a:buNone/>
            </a:pPr>
            <a:r>
              <a:rPr lang="ru-RU" sz="2800" dirty="0" smtClean="0"/>
              <a:t>24 десятина</a:t>
            </a:r>
          </a:p>
          <a:p>
            <a:pPr marL="0" indent="0">
              <a:buNone/>
            </a:pPr>
            <a:r>
              <a:rPr lang="ru-RU" sz="2800" dirty="0" smtClean="0"/>
              <a:t>25 князь</a:t>
            </a:r>
          </a:p>
          <a:p>
            <a:pPr marL="0" indent="0">
              <a:buNone/>
            </a:pPr>
            <a:r>
              <a:rPr lang="ru-RU" sz="2800" dirty="0" smtClean="0"/>
              <a:t>26гости</a:t>
            </a:r>
          </a:p>
          <a:p>
            <a:pPr marL="0" indent="0">
              <a:buNone/>
            </a:pPr>
            <a:r>
              <a:rPr lang="ru-RU" sz="2800" dirty="0" smtClean="0"/>
              <a:t>27детинец</a:t>
            </a:r>
          </a:p>
          <a:p>
            <a:pPr marL="0" indent="0">
              <a:buNone/>
            </a:pPr>
            <a:r>
              <a:rPr lang="ru-RU" sz="2800" dirty="0" smtClean="0"/>
              <a:t>28 вече</a:t>
            </a:r>
          </a:p>
          <a:p>
            <a:pPr marL="0" indent="0">
              <a:buNone/>
            </a:pPr>
            <a:r>
              <a:rPr lang="ru-RU" sz="2800" dirty="0" smtClean="0"/>
              <a:t>29 </a:t>
            </a:r>
            <a:r>
              <a:rPr lang="ru-RU" sz="2800" dirty="0" err="1" smtClean="0"/>
              <a:t>лествица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30 </a:t>
            </a:r>
            <a:r>
              <a:rPr lang="ru-RU" sz="2800" dirty="0"/>
              <a:t>ГРИВНА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85472"/>
              </p:ext>
            </p:extLst>
          </p:nvPr>
        </p:nvGraphicFramePr>
        <p:xfrm>
          <a:off x="76283" y="1182051"/>
          <a:ext cx="9036497" cy="7332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5353"/>
                <a:gridCol w="1205213"/>
                <a:gridCol w="1656171"/>
                <a:gridCol w="1279439"/>
                <a:gridCol w="1574185"/>
                <a:gridCol w="1306136"/>
              </a:tblGrid>
              <a:tr h="7332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Общественный</a:t>
                      </a:r>
                      <a:r>
                        <a:rPr lang="ru-RU" sz="2000" baseline="0" dirty="0" smtClean="0"/>
                        <a:t> строй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религия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Внутр политика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Внеш политика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архитектура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Другое.</a:t>
                      </a:r>
                    </a:p>
                    <a:p>
                      <a:r>
                        <a:rPr lang="ru-RU" sz="2000" dirty="0" smtClean="0"/>
                        <a:t>Что?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подготовки учащихся к Единому государственному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экзамену по истории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92" y="-28097"/>
            <a:ext cx="9164991" cy="54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800" spc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Соотнеси древнерусский термин и его объяснение</a:t>
            </a:r>
            <a:endParaRPr lang="ru-RU" sz="2800" spc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ма\Desktop\Подготовка к ЕГЭ Амурск 26 ноября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5720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49" y="836712"/>
            <a:ext cx="4572000" cy="3429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6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Тренажеры позволяют выполнять задания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289" y="764704"/>
            <a:ext cx="756084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Задания 22. Опре­де­ле­ние последовательности ис­то­ри­че­ских событий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936" y="1647619"/>
            <a:ext cx="809560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B 23 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Вы­бе­ри­те из спис­ка три со­бы­тия, от­но­ся­щих­ся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к....  ,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и за­пи­ши­те но­ме­ра, под ко­то­ры­ми они ука­за­ны, в ответ.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48" y="2548586"/>
            <a:ext cx="7705897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B 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24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 Уста­но­ви­те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со­от­вет­ствие между опре­де­ле­ни­я­ми и по­ня­ти­я­ми. В ответ за­пи­ши­те по­сле­до­ва­тель­ность цифр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05" y="3541008"/>
            <a:ext cx="756084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B 26  Опре­де­ле­ние термина по не­сколь­ким признакам	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(На­пи­ши­те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про­пу­щен­ное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слово).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936" y="4304263"/>
            <a:ext cx="756084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27. Си­сте­ма­ти­за­ция исторической информации: таблица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1944" y="5243026"/>
            <a:ext cx="756084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Задания 28. Ана­лиз текстовых ис­то­ри­че­ских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источников (о деятельности)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1944" y="6201248"/>
            <a:ext cx="7560840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Задания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29-32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. Ана­лиз исторических карт, схем</a:t>
            </a:r>
            <a:endParaRPr lang="ru-RU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823870" y="2557895"/>
            <a:ext cx="289351" cy="162944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26206" y="3192616"/>
            <a:ext cx="900000" cy="36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словарь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36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/>
              </a:rPr>
              <a:t>Прочтите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отрывок из сочинения историка и назовите князя, о котором идёт речь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/>
              </a:rPr>
              <a:t>. Подчеркните информацию,  которая характерна для политики ЭТОГО князя.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000000"/>
                </a:solidFill>
                <a:latin typeface="tahoma"/>
              </a:rPr>
              <a:t>«Ещё при жизни матери, оставив на попечении Ольги Киевское княжество, [князь] совершил первые свои блестящие походы. Он пошёл на Оку и подчинил вятичей, которые тогда платили дань хазарам; затем обратился на хазар и разгромил Хазарское царство, взяв главные города хазар… Наконец, [князь] проник на Волгу, разорил землю камских болгар и взял их город Болгар. Словом, [он] победил и разорил всех восточных соседей Руси, входивших в систему Хазарской державы. Главной силой в Причерноморье становилась теперь Русь».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3768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ahoma"/>
              </a:rPr>
              <a:t>1)Рюрик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/>
              </a:rPr>
              <a:t>2)Олег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/>
              </a:rPr>
              <a:t>3)Владимир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/>
              </a:rPr>
              <a:t>4)Святослав</a:t>
            </a:r>
            <a:endParaRPr lang="ru-RU" sz="2400" b="1" i="0" dirty="0">
              <a:solidFill>
                <a:srgbClr val="000000"/>
              </a:solidFill>
              <a:effectLst/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560" y="0"/>
            <a:ext cx="9144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Поставьте в правильной </a:t>
            </a:r>
            <a:r>
              <a:rPr lang="ru-RU" sz="3600" b="1" u="sng" dirty="0" smtClean="0"/>
              <a:t>последовательности</a:t>
            </a:r>
            <a:r>
              <a:rPr lang="ru-RU" sz="3600" b="1" dirty="0" smtClean="0"/>
              <a:t> правление князей и укажите их время правления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0392" y="1754326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К каждому князю поставьте как можно больше дат, понятий, имен современников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выступления: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Вводное занятие (электронная папка)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Консультации: приемы на примере блока «Восточные славяне. Первые русские князья»</a:t>
            </a:r>
          </a:p>
          <a:p>
            <a:pPr marL="514350" indent="-514350">
              <a:buAutoNum type="arabicPeriod"/>
            </a:pPr>
            <a:r>
              <a:rPr lang="ru-RU" dirty="0" smtClean="0"/>
              <a:t>Элементы ЕГЭ на уроках (интерактивная доска)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76" y="-26738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Вводные консультации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630560"/>
            <a:ext cx="936195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Электронные папки!!!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.Карты\атласы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Кодификатор, спецификация (распечатать)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Тетрадь для записей+ тетрадь за 10 класс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Отдельная тетрадь! 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Сайты: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http://histerl.ru/maps/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карты+выводы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http://histerl.ru/dati/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история в датах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www.fipi.ru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http://hist.reshuege.ru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https://vk.com/historyforyourexam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Arial" pitchFamily="34" charset="0"/>
                <a:cs typeface="Arial" pitchFamily="34" charset="0"/>
                <a:hlinkClick r:id="rId8"/>
              </a:rPr>
              <a:t>http://5-ege.ru/istoriya</a:t>
            </a:r>
            <a:r>
              <a:rPr lang="en-US" altLang="ru-RU" sz="2000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ТЕЛЕШКОЛА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82441"/>
              </p:ext>
            </p:extLst>
          </p:nvPr>
        </p:nvGraphicFramePr>
        <p:xfrm>
          <a:off x="323528" y="3068960"/>
          <a:ext cx="8208912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027"/>
                <a:gridCol w="41048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ведение таблицы этапов истории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Мама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6"/>
          <a:stretch/>
        </p:blipFill>
        <p:spPr bwMode="auto">
          <a:xfrm>
            <a:off x="3477645" y="3867797"/>
            <a:ext cx="5652120" cy="29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ма\Desktop\Подготовка к ЕГЭ Амурск 26 ноября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" y="332656"/>
            <a:ext cx="5220072" cy="3915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36" y="-99392"/>
            <a:ext cx="5493869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Алгоритм написания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исторического сочинения</a:t>
            </a:r>
          </a:p>
        </p:txBody>
      </p:sp>
      <p:pic>
        <p:nvPicPr>
          <p:cNvPr id="3076" name="Picture 4" descr="C:\Users\Мама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98167" y="1204681"/>
            <a:ext cx="4644008" cy="17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блок «Восточные славяне»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Схемы </a:t>
            </a:r>
          </a:p>
          <a:p>
            <a:r>
              <a:rPr lang="ru-RU" b="1" dirty="0" smtClean="0"/>
              <a:t>Ассоциации</a:t>
            </a:r>
          </a:p>
          <a:p>
            <a:r>
              <a:rPr lang="ru-RU" b="1" dirty="0"/>
              <a:t> </a:t>
            </a:r>
            <a:r>
              <a:rPr lang="ru-RU" b="1" dirty="0" smtClean="0"/>
              <a:t>Тренажер 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563888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31967" y="2556643"/>
            <a:ext cx="2909643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карты,</a:t>
            </a:r>
          </a:p>
          <a:p>
            <a:r>
              <a:rPr lang="ru-RU" sz="4000" b="1" dirty="0" smtClean="0"/>
              <a:t>задания А,В</a:t>
            </a:r>
            <a:endParaRPr lang="ru-RU" sz="4000" b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915816" y="2276872"/>
            <a:ext cx="504056" cy="160321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Работа с </a:t>
            </a:r>
            <a:r>
              <a:rPr lang="ru-RU" sz="4000" b="1" dirty="0" smtClean="0">
                <a:solidFill>
                  <a:srgbClr val="C00000"/>
                </a:solidFill>
              </a:rPr>
              <a:t>картой ( </a:t>
            </a:r>
            <a:r>
              <a:rPr lang="ru-RU" sz="4000" b="1" dirty="0">
                <a:solidFill>
                  <a:srgbClr val="C00000"/>
                </a:solidFill>
              </a:rPr>
              <a:t>В8-11</a:t>
            </a:r>
            <a:r>
              <a:rPr lang="ru-RU" sz="4000" b="1" dirty="0" smtClean="0">
                <a:solidFill>
                  <a:srgbClr val="C00000"/>
                </a:solidFill>
              </a:rPr>
              <a:t>)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«Восточные славяне»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План в тетрадь:</a:t>
            </a:r>
          </a:p>
          <a:p>
            <a:pPr marL="0" indent="0">
              <a:buNone/>
            </a:pPr>
            <a:r>
              <a:rPr lang="ru-RU" b="1" dirty="0" smtClean="0"/>
              <a:t>№1 Расположение на карте: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Племенные союзы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Соседи – племена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Соседи – государства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Реки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Города (8-10 века)</a:t>
            </a:r>
          </a:p>
          <a:p>
            <a:pPr marL="0" indent="0">
              <a:buNone/>
            </a:pPr>
            <a:r>
              <a:rPr lang="ru-RU" b="1" dirty="0" smtClean="0"/>
              <a:t>№2  Торговые пути:</a:t>
            </a:r>
          </a:p>
          <a:p>
            <a:pPr marL="0" indent="0">
              <a:buNone/>
            </a:pPr>
            <a:r>
              <a:rPr lang="ru-RU" dirty="0" smtClean="0"/>
              <a:t>«Путь из варяг в греки», «Путь из варяг в арабы»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 картой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 Задания А,В)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графический </a:t>
            </a:r>
            <a:r>
              <a:rPr lang="ru-RU" sz="4000" b="1" dirty="0" smtClean="0"/>
              <a:t>рисунок </a:t>
            </a:r>
          </a:p>
          <a:p>
            <a:r>
              <a:rPr lang="ru-RU" sz="4000" b="1" dirty="0" smtClean="0"/>
              <a:t>ассоциации</a:t>
            </a:r>
          </a:p>
          <a:p>
            <a:r>
              <a:rPr lang="ru-RU" sz="4000" b="1" dirty="0" smtClean="0"/>
              <a:t> карта - тест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5" y="1196751"/>
            <a:ext cx="137024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Приемы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35" y="-4088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Ассоциации –   </a:t>
            </a:r>
            <a:r>
              <a:rPr lang="ru-RU" sz="3200" b="1" dirty="0" smtClean="0"/>
              <a:t>племенные союзы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84920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Ильменские словене</a:t>
            </a:r>
          </a:p>
          <a:p>
            <a:pPr marL="0" indent="0">
              <a:buNone/>
            </a:pPr>
            <a:r>
              <a:rPr lang="ru-RU" dirty="0" smtClean="0"/>
              <a:t>Кривичи</a:t>
            </a:r>
          </a:p>
          <a:p>
            <a:pPr marL="0" indent="0">
              <a:buNone/>
            </a:pPr>
            <a:r>
              <a:rPr lang="ru-RU" dirty="0" smtClean="0"/>
              <a:t>Радимичи</a:t>
            </a:r>
          </a:p>
          <a:p>
            <a:pPr marL="0" indent="0">
              <a:buNone/>
            </a:pPr>
            <a:r>
              <a:rPr lang="ru-RU" dirty="0" smtClean="0"/>
              <a:t>Поляне</a:t>
            </a:r>
          </a:p>
          <a:p>
            <a:pPr marL="0" indent="0">
              <a:buNone/>
            </a:pPr>
            <a:r>
              <a:rPr lang="ru-RU" dirty="0" smtClean="0"/>
              <a:t>Полочане</a:t>
            </a:r>
          </a:p>
          <a:p>
            <a:pPr marL="0" indent="0">
              <a:buNone/>
            </a:pPr>
            <a:r>
              <a:rPr lang="ru-RU" dirty="0" smtClean="0"/>
              <a:t>Дреговичи</a:t>
            </a:r>
          </a:p>
          <a:p>
            <a:pPr marL="0" indent="0">
              <a:buNone/>
            </a:pPr>
            <a:r>
              <a:rPr lang="ru-RU" dirty="0" smtClean="0"/>
              <a:t>Древляне </a:t>
            </a:r>
          </a:p>
          <a:p>
            <a:pPr marL="0" indent="0">
              <a:buNone/>
            </a:pPr>
            <a:r>
              <a:rPr lang="ru-RU" dirty="0" smtClean="0"/>
              <a:t>Вятичи</a:t>
            </a:r>
          </a:p>
          <a:p>
            <a:pPr marL="0" indent="0">
              <a:buNone/>
            </a:pPr>
            <a:r>
              <a:rPr lang="ru-RU" dirty="0" smtClean="0"/>
              <a:t>Северяне </a:t>
            </a:r>
            <a:endParaRPr lang="ru-RU" dirty="0"/>
          </a:p>
        </p:txBody>
      </p:sp>
      <p:pic>
        <p:nvPicPr>
          <p:cNvPr id="3074" name="Picture 2" descr="D:\егэ\ЕГЭ и ОГЭ\ИСТОРИЯ\ЕГЭ история 2015\Консультации\тема №1 Древнерус гос 9-12\КОНСУЛЬТАЦИЯ блок СЛАВЯНЕ ПЕРВЫЕ КНЯЗЬЯ ПЛЮС РЕШУ ЕГЭ\№1 Блок Восточные славяне. Первые русские князья\конс №1 Восточные славяне\1 занятие карта Расселение слвян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08" y="1052736"/>
            <a:ext cx="527009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940152" y="4077072"/>
            <a:ext cx="1006729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5940152" y="2757486"/>
            <a:ext cx="4176464" cy="1391594"/>
          </a:xfrm>
          <a:prstGeom prst="arc">
            <a:avLst>
              <a:gd name="adj1" fmla="val 16699926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380312" y="1429834"/>
            <a:ext cx="144017" cy="21981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32240" y="2564904"/>
            <a:ext cx="1368152" cy="3600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67404" y="2204864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к</a:t>
            </a:r>
            <a:r>
              <a:rPr lang="ru-RU" sz="1200" b="1" dirty="0" smtClean="0"/>
              <a:t>ривичи</a:t>
            </a:r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14712" y="2797986"/>
            <a:ext cx="891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/>
              <a:t>реговичи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72420" y="3284984"/>
            <a:ext cx="826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/>
              <a:t>ревляне</a:t>
            </a:r>
            <a:endParaRPr lang="ru-RU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11529" y="1322258"/>
            <a:ext cx="1587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И</a:t>
            </a:r>
            <a:r>
              <a:rPr lang="ru-RU" sz="1200" b="1" dirty="0" smtClean="0"/>
              <a:t>льменские словене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06080" y="2617966"/>
            <a:ext cx="640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1200" b="1" dirty="0" smtClean="0"/>
              <a:t>ятичи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07736" y="2985230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р</a:t>
            </a:r>
            <a:r>
              <a:rPr lang="ru-RU" sz="1200" b="1" dirty="0" smtClean="0"/>
              <a:t>адимичи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28576" y="329821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1200" b="1" dirty="0" smtClean="0"/>
              <a:t>еверяне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057820" y="3501008"/>
            <a:ext cx="6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</a:t>
            </a:r>
            <a:r>
              <a:rPr lang="ru-RU" sz="1200" b="1" dirty="0" smtClean="0"/>
              <a:t>оляне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835679" y="1946012"/>
            <a:ext cx="821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</a:t>
            </a:r>
            <a:r>
              <a:rPr lang="ru-RU" sz="1200" b="1" dirty="0" smtClean="0"/>
              <a:t>олочане</a:t>
            </a:r>
            <a:endParaRPr lang="ru-RU" sz="12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6402" y="332656"/>
            <a:ext cx="881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prstClr val="black"/>
                </a:solidFill>
              </a:rPr>
              <a:t>КР</a:t>
            </a:r>
            <a:r>
              <a:rPr lang="ru-RU" sz="3200" dirty="0">
                <a:solidFill>
                  <a:prstClr val="black"/>
                </a:solidFill>
              </a:rPr>
              <a:t>а на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>
                <a:solidFill>
                  <a:prstClr val="black"/>
                </a:solidFill>
              </a:rPr>
              <a:t>ОЛЯНЕ </a:t>
            </a:r>
            <a:r>
              <a:rPr lang="ru-RU" sz="3200" dirty="0">
                <a:solidFill>
                  <a:prstClr val="black"/>
                </a:solidFill>
              </a:rPr>
              <a:t>танцует </a:t>
            </a:r>
            <a:r>
              <a:rPr lang="ru-RU" sz="3200" b="1" dirty="0">
                <a:solidFill>
                  <a:prstClr val="black"/>
                </a:solidFill>
              </a:rPr>
              <a:t>ПДД</a:t>
            </a:r>
            <a:r>
              <a:rPr lang="ru-RU" sz="3200" dirty="0">
                <a:solidFill>
                  <a:prstClr val="black"/>
                </a:solidFill>
              </a:rPr>
              <a:t> для </a:t>
            </a:r>
            <a:r>
              <a:rPr lang="ru-RU" sz="3200" b="1" dirty="0">
                <a:solidFill>
                  <a:prstClr val="black"/>
                </a:solidFill>
              </a:rPr>
              <a:t>ВСЕ</a:t>
            </a:r>
            <a:r>
              <a:rPr lang="ru-RU" sz="3200" dirty="0">
                <a:solidFill>
                  <a:prstClr val="black"/>
                </a:solidFill>
              </a:rPr>
              <a:t>х!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3302" y="6266927"/>
            <a:ext cx="6607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ИД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500882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r>
              <a:rPr lang="ru-RU" sz="4000" b="1" dirty="0" smtClean="0">
                <a:solidFill>
                  <a:schemeClr val="tx1"/>
                </a:solidFill>
              </a:rPr>
              <a:t>олын</a:t>
            </a:r>
            <a:r>
              <a:rPr lang="ru-RU" sz="3200" dirty="0" smtClean="0">
                <a:solidFill>
                  <a:prstClr val="black"/>
                </a:solidFill>
              </a:rPr>
              <a:t>ку, </a:t>
            </a:r>
            <a:r>
              <a:rPr lang="ru-RU" sz="2800" b="1" dirty="0" smtClean="0">
                <a:solidFill>
                  <a:prstClr val="black"/>
                </a:solidFill>
              </a:rPr>
              <a:t>БУЖ</a:t>
            </a:r>
            <a:r>
              <a:rPr lang="ru-RU" sz="2800" dirty="0" smtClean="0">
                <a:solidFill>
                  <a:prstClr val="black"/>
                </a:solidFill>
              </a:rPr>
              <a:t>енину</a:t>
            </a:r>
            <a:r>
              <a:rPr lang="ru-RU" sz="3200" dirty="0" smtClean="0">
                <a:solidFill>
                  <a:prstClr val="black"/>
                </a:solidFill>
              </a:rPr>
              <a:t> и </a:t>
            </a:r>
            <a:r>
              <a:rPr lang="ru-RU" sz="3200" b="1" dirty="0" smtClean="0">
                <a:solidFill>
                  <a:prstClr val="black"/>
                </a:solidFill>
              </a:rPr>
              <a:t>УЛИ</a:t>
            </a:r>
            <a:r>
              <a:rPr lang="ru-RU" sz="3200" dirty="0" smtClean="0">
                <a:solidFill>
                  <a:prstClr val="black"/>
                </a:solidFill>
              </a:rPr>
              <a:t>ток </a:t>
            </a:r>
            <a:r>
              <a:rPr lang="ru-RU" sz="3200" b="1" dirty="0" smtClean="0">
                <a:solidFill>
                  <a:prstClr val="black"/>
                </a:solidFill>
              </a:rPr>
              <a:t>ХОР</a:t>
            </a:r>
            <a:r>
              <a:rPr lang="ru-RU" sz="2400" dirty="0" smtClean="0">
                <a:solidFill>
                  <a:prstClr val="black"/>
                </a:solidFill>
              </a:rPr>
              <a:t>ошо бы 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унес</a:t>
            </a:r>
            <a:r>
              <a:rPr lang="ru-RU" sz="4000" b="1" dirty="0" smtClean="0">
                <a:solidFill>
                  <a:prstClr val="black"/>
                </a:solidFill>
              </a:rPr>
              <a:t>ти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368">
            <a:off x="735518" y="4942471"/>
            <a:ext cx="3563262" cy="137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521878" y="5604698"/>
            <a:ext cx="27001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1199</Words>
  <Application>Microsoft Office PowerPoint</Application>
  <PresentationFormat>Экран (4:3)</PresentationFormat>
  <Paragraphs>447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Подготовка к ЕГЭ задания А,В (№№1-32)</vt:lpstr>
      <vt:lpstr>Цель:</vt:lpstr>
      <vt:lpstr>План выступления:</vt:lpstr>
      <vt:lpstr>Вводные консультации</vt:lpstr>
      <vt:lpstr>Алгоритм написания  исторического сочинения</vt:lpstr>
      <vt:lpstr> блок «Восточные славяне»</vt:lpstr>
      <vt:lpstr>Работа с картой ( В8-11)  «Восточные славяне» -</vt:lpstr>
      <vt:lpstr>Работа с картой ( Задания А,В) </vt:lpstr>
      <vt:lpstr>Ассоциации –   племенные союзы</vt:lpstr>
      <vt:lpstr>Ассоциации –   «Путь из варяг в греки»</vt:lpstr>
      <vt:lpstr> блок «Первые русские князья»</vt:lpstr>
      <vt:lpstr>Презентация PowerPoint</vt:lpstr>
      <vt:lpstr>  «Первые русские князья»</vt:lpstr>
      <vt:lpstr>  «Линия времени»</vt:lpstr>
      <vt:lpstr>  «Линия времени»</vt:lpstr>
      <vt:lpstr>Презентация PowerPoint</vt:lpstr>
      <vt:lpstr>Обобщающий тренажер «Первые русские князья»</vt:lpstr>
      <vt:lpstr>Тренажер на последовательность</vt:lpstr>
      <vt:lpstr>Тренажер -работа с понятиями</vt:lpstr>
      <vt:lpstr>Соотнеси древнерусский термин и его объяснение</vt:lpstr>
      <vt:lpstr>Тренажеры позволяют выполнять задания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History</cp:lastModifiedBy>
  <cp:revision>207</cp:revision>
  <dcterms:created xsi:type="dcterms:W3CDTF">2014-11-16T01:12:11Z</dcterms:created>
  <dcterms:modified xsi:type="dcterms:W3CDTF">2015-01-12T23:07:38Z</dcterms:modified>
</cp:coreProperties>
</file>