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314" r:id="rId2"/>
    <p:sldId id="279" r:id="rId3"/>
    <p:sldId id="280" r:id="rId4"/>
    <p:sldId id="263" r:id="rId5"/>
    <p:sldId id="272" r:id="rId6"/>
    <p:sldId id="260" r:id="rId7"/>
    <p:sldId id="281" r:id="rId8"/>
    <p:sldId id="264" r:id="rId9"/>
    <p:sldId id="265" r:id="rId10"/>
    <p:sldId id="270" r:id="rId11"/>
    <p:sldId id="271" r:id="rId12"/>
    <p:sldId id="303" r:id="rId13"/>
    <p:sldId id="304" r:id="rId14"/>
    <p:sldId id="305" r:id="rId15"/>
    <p:sldId id="313" r:id="rId16"/>
    <p:sldId id="307" r:id="rId17"/>
    <p:sldId id="308" r:id="rId18"/>
    <p:sldId id="310" r:id="rId19"/>
    <p:sldId id="311" r:id="rId20"/>
    <p:sldId id="31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rgbClr val="F96F07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Начальная</c:v>
                </c:pt>
                <c:pt idx="1">
                  <c:v>Промежуточная</c:v>
                </c:pt>
                <c:pt idx="2">
                  <c:v>Итоговая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22</c:v>
                </c:pt>
                <c:pt idx="2">
                  <c:v>65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Начальная</c:v>
                </c:pt>
                <c:pt idx="1">
                  <c:v>Промежуточная</c:v>
                </c:pt>
                <c:pt idx="2">
                  <c:v>Итоговая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51</c:v>
                </c:pt>
                <c:pt idx="1">
                  <c:v>78</c:v>
                </c:pt>
                <c:pt idx="2">
                  <c:v>35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Начальная</c:v>
                </c:pt>
                <c:pt idx="1">
                  <c:v>Промежуточная</c:v>
                </c:pt>
                <c:pt idx="2">
                  <c:v>Итоговая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49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126208"/>
        <c:axId val="46127744"/>
      </c:barChart>
      <c:catAx>
        <c:axId val="46126208"/>
        <c:scaling>
          <c:orientation val="minMax"/>
        </c:scaling>
        <c:delete val="0"/>
        <c:axPos val="b"/>
        <c:majorTickMark val="out"/>
        <c:minorTickMark val="none"/>
        <c:tickLblPos val="nextTo"/>
        <c:crossAx val="46127744"/>
        <c:crosses val="autoZero"/>
        <c:auto val="1"/>
        <c:lblAlgn val="ctr"/>
        <c:lblOffset val="100"/>
        <c:noMultiLvlLbl val="0"/>
      </c:catAx>
      <c:valAx>
        <c:axId val="46127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61262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rgbClr val="F96F07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Начальная</c:v>
                </c:pt>
                <c:pt idx="1">
                  <c:v>Промежуточная</c:v>
                </c:pt>
                <c:pt idx="2">
                  <c:v>Итоговая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26</c:v>
                </c:pt>
                <c:pt idx="2">
                  <c:v>58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Начальная</c:v>
                </c:pt>
                <c:pt idx="1">
                  <c:v>Промежуточная</c:v>
                </c:pt>
                <c:pt idx="2">
                  <c:v>Итоговая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26</c:v>
                </c:pt>
                <c:pt idx="1">
                  <c:v>71</c:v>
                </c:pt>
                <c:pt idx="2">
                  <c:v>42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Начальная</c:v>
                </c:pt>
                <c:pt idx="1">
                  <c:v>Промежуточная</c:v>
                </c:pt>
                <c:pt idx="2">
                  <c:v>Итоговая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74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082560"/>
        <c:axId val="52084096"/>
      </c:barChart>
      <c:catAx>
        <c:axId val="52082560"/>
        <c:scaling>
          <c:orientation val="minMax"/>
        </c:scaling>
        <c:delete val="0"/>
        <c:axPos val="b"/>
        <c:majorTickMark val="out"/>
        <c:minorTickMark val="none"/>
        <c:tickLblPos val="nextTo"/>
        <c:crossAx val="52084096"/>
        <c:crosses val="autoZero"/>
        <c:auto val="1"/>
        <c:lblAlgn val="ctr"/>
        <c:lblOffset val="100"/>
        <c:noMultiLvlLbl val="0"/>
      </c:catAx>
      <c:valAx>
        <c:axId val="52084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20825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97B6D3-9844-49EC-9DCC-AC7DB9A60ACA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D701661-B02E-4667-82AE-268E023CDA8C}">
      <dgm:prSet phldrT="[Текст]"/>
      <dgm:spPr/>
      <dgm:t>
        <a:bodyPr/>
        <a:lstStyle/>
        <a:p>
          <a:r>
            <a:rPr lang="ru-RU" b="1" i="1" dirty="0" smtClean="0"/>
            <a:t>Педагогическое  кредо:</a:t>
          </a:r>
          <a:r>
            <a:rPr lang="ru-RU" b="1" dirty="0" smtClean="0"/>
            <a:t>«</a:t>
          </a:r>
          <a:r>
            <a:rPr lang="ru-RU" b="1" i="1" dirty="0" smtClean="0"/>
            <a:t>Единственный путь, ведущий к знаниям, - это деятельность»               (Б. Шоу)</a:t>
          </a:r>
          <a:endParaRPr lang="ru-RU" dirty="0"/>
        </a:p>
      </dgm:t>
    </dgm:pt>
    <dgm:pt modelId="{C19DFF45-DC54-4B04-997A-3BBD29FF8816}" type="parTrans" cxnId="{150CF8ED-8522-44DD-AA0C-DAD87198DF2E}">
      <dgm:prSet/>
      <dgm:spPr/>
      <dgm:t>
        <a:bodyPr/>
        <a:lstStyle/>
        <a:p>
          <a:endParaRPr lang="ru-RU"/>
        </a:p>
      </dgm:t>
    </dgm:pt>
    <dgm:pt modelId="{7FBD339C-91C0-41FE-AFF3-F49338069CFA}" type="sibTrans" cxnId="{150CF8ED-8522-44DD-AA0C-DAD87198DF2E}">
      <dgm:prSet/>
      <dgm:spPr/>
      <dgm:t>
        <a:bodyPr/>
        <a:lstStyle/>
        <a:p>
          <a:endParaRPr lang="ru-RU"/>
        </a:p>
      </dgm:t>
    </dgm:pt>
    <dgm:pt modelId="{38D4FE9C-5A0B-48B3-BC8F-CE120D6FFC7B}">
      <dgm:prSet phldrT="[Текст]"/>
      <dgm:spPr/>
      <dgm:t>
        <a:bodyPr/>
        <a:lstStyle/>
        <a:p>
          <a:r>
            <a:rPr lang="ru-RU" b="1" i="1" smtClean="0"/>
            <a:t>Тема педагогического опыта</a:t>
          </a:r>
          <a:r>
            <a:rPr lang="ru-RU" b="1" smtClean="0"/>
            <a:t>«Инновационные технологии на занятиях информатики» </a:t>
          </a:r>
          <a:endParaRPr lang="ru-RU" dirty="0"/>
        </a:p>
      </dgm:t>
    </dgm:pt>
    <dgm:pt modelId="{9A33B60C-FB98-4FBA-85AE-D7E23F8ADD1D}" type="parTrans" cxnId="{D151A596-975C-4D53-8DEF-66494D563BA9}">
      <dgm:prSet/>
      <dgm:spPr/>
      <dgm:t>
        <a:bodyPr/>
        <a:lstStyle/>
        <a:p>
          <a:endParaRPr lang="ru-RU"/>
        </a:p>
      </dgm:t>
    </dgm:pt>
    <dgm:pt modelId="{F6369899-ED5E-40DC-98DE-ACA48811B52F}" type="sibTrans" cxnId="{D151A596-975C-4D53-8DEF-66494D563BA9}">
      <dgm:prSet/>
      <dgm:spPr/>
      <dgm:t>
        <a:bodyPr/>
        <a:lstStyle/>
        <a:p>
          <a:endParaRPr lang="ru-RU"/>
        </a:p>
      </dgm:t>
    </dgm:pt>
    <dgm:pt modelId="{F21AB941-1C02-44C9-98A7-C706FA183BB8}">
      <dgm:prSet phldrT="[Текст]" custT="1"/>
      <dgm:spPr/>
      <dgm:t>
        <a:bodyPr/>
        <a:lstStyle/>
        <a:p>
          <a:r>
            <a:rPr lang="ru-RU" sz="2000" b="1" i="1" dirty="0" smtClean="0"/>
            <a:t>Актуальность опыта: </a:t>
          </a:r>
          <a:r>
            <a:rPr lang="ru-RU" sz="2000" b="1" dirty="0" smtClean="0"/>
            <a:t> «…требуется социально-активная, мобильная личность выпускника, способная использовать </a:t>
          </a:r>
          <a:r>
            <a:rPr lang="en-US" sz="2000" b="1" dirty="0" smtClean="0"/>
            <a:t>IT</a:t>
          </a:r>
          <a:r>
            <a:rPr lang="ru-RU" sz="2000" b="1" dirty="0" smtClean="0"/>
            <a:t>-технологии в современной жизни»</a:t>
          </a:r>
          <a:endParaRPr lang="ru-RU" sz="2000" dirty="0"/>
        </a:p>
      </dgm:t>
    </dgm:pt>
    <dgm:pt modelId="{C78EFFD2-B53F-4CCF-B7A4-A59B7B46B4C1}" type="parTrans" cxnId="{5DBD6CCE-C85F-4CFF-B1FD-D52D977992DD}">
      <dgm:prSet/>
      <dgm:spPr/>
      <dgm:t>
        <a:bodyPr/>
        <a:lstStyle/>
        <a:p>
          <a:endParaRPr lang="ru-RU"/>
        </a:p>
      </dgm:t>
    </dgm:pt>
    <dgm:pt modelId="{17DC4CAC-6FEA-433C-A3F1-07967EA7AA36}" type="sibTrans" cxnId="{5DBD6CCE-C85F-4CFF-B1FD-D52D977992DD}">
      <dgm:prSet/>
      <dgm:spPr/>
      <dgm:t>
        <a:bodyPr/>
        <a:lstStyle/>
        <a:p>
          <a:endParaRPr lang="ru-RU"/>
        </a:p>
      </dgm:t>
    </dgm:pt>
    <dgm:pt modelId="{9A5F2FB3-E5CE-4DF2-ABD8-325BDF8C9ECB}" type="pres">
      <dgm:prSet presAssocID="{2A97B6D3-9844-49EC-9DCC-AC7DB9A60AC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C20348-79A2-4E0C-94C1-35FA4AC7BAD8}" type="pres">
      <dgm:prSet presAssocID="{2A97B6D3-9844-49EC-9DCC-AC7DB9A60ACA}" presName="dummyMaxCanvas" presStyleCnt="0">
        <dgm:presLayoutVars/>
      </dgm:prSet>
      <dgm:spPr/>
    </dgm:pt>
    <dgm:pt modelId="{DD0582BD-C412-4435-BF6F-51F9CE5AA9AD}" type="pres">
      <dgm:prSet presAssocID="{2A97B6D3-9844-49EC-9DCC-AC7DB9A60ACA}" presName="ThreeNodes_1" presStyleLbl="node1" presStyleIdx="0" presStyleCnt="3" custLinFactNeighborX="0" custLinFactNeighborY="-36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558377-3240-42B5-8AA7-A1E2190A9EA3}" type="pres">
      <dgm:prSet presAssocID="{2A97B6D3-9844-49EC-9DCC-AC7DB9A60ACA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EF0362-2312-492F-A041-3D849B863E5D}" type="pres">
      <dgm:prSet presAssocID="{2A97B6D3-9844-49EC-9DCC-AC7DB9A60ACA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97A7A0-3B82-4236-BB24-D72C6A4F8FAE}" type="pres">
      <dgm:prSet presAssocID="{2A97B6D3-9844-49EC-9DCC-AC7DB9A60ACA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CF5519-424C-4444-A401-DC148AA92C1D}" type="pres">
      <dgm:prSet presAssocID="{2A97B6D3-9844-49EC-9DCC-AC7DB9A60ACA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B23F69-E3D0-4F3A-8933-D6F991FB39C9}" type="pres">
      <dgm:prSet presAssocID="{2A97B6D3-9844-49EC-9DCC-AC7DB9A60ACA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39177C-0EAE-42A7-BB4A-02BBF2F026F2}" type="pres">
      <dgm:prSet presAssocID="{2A97B6D3-9844-49EC-9DCC-AC7DB9A60ACA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37DA8A-E919-4BB3-A113-C51D9DD5FF99}" type="pres">
      <dgm:prSet presAssocID="{2A97B6D3-9844-49EC-9DCC-AC7DB9A60ACA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46F570-D587-46D7-8DC5-74C4CEE6A73D}" type="presOf" srcId="{F21AB941-1C02-44C9-98A7-C706FA183BB8}" destId="{9937DA8A-E919-4BB3-A113-C51D9DD5FF99}" srcOrd="1" destOrd="0" presId="urn:microsoft.com/office/officeart/2005/8/layout/vProcess5"/>
    <dgm:cxn modelId="{86BA61B4-E34B-4C98-8CFF-9473F4B53BD0}" type="presOf" srcId="{38D4FE9C-5A0B-48B3-BC8F-CE120D6FFC7B}" destId="{33558377-3240-42B5-8AA7-A1E2190A9EA3}" srcOrd="0" destOrd="0" presId="urn:microsoft.com/office/officeart/2005/8/layout/vProcess5"/>
    <dgm:cxn modelId="{5DBD6CCE-C85F-4CFF-B1FD-D52D977992DD}" srcId="{2A97B6D3-9844-49EC-9DCC-AC7DB9A60ACA}" destId="{F21AB941-1C02-44C9-98A7-C706FA183BB8}" srcOrd="2" destOrd="0" parTransId="{C78EFFD2-B53F-4CCF-B7A4-A59B7B46B4C1}" sibTransId="{17DC4CAC-6FEA-433C-A3F1-07967EA7AA36}"/>
    <dgm:cxn modelId="{150CF8ED-8522-44DD-AA0C-DAD87198DF2E}" srcId="{2A97B6D3-9844-49EC-9DCC-AC7DB9A60ACA}" destId="{AD701661-B02E-4667-82AE-268E023CDA8C}" srcOrd="0" destOrd="0" parTransId="{C19DFF45-DC54-4B04-997A-3BBD29FF8816}" sibTransId="{7FBD339C-91C0-41FE-AFF3-F49338069CFA}"/>
    <dgm:cxn modelId="{40C998EF-6BB6-494B-A05A-CCDF2A9EFA03}" type="presOf" srcId="{38D4FE9C-5A0B-48B3-BC8F-CE120D6FFC7B}" destId="{5239177C-0EAE-42A7-BB4A-02BBF2F026F2}" srcOrd="1" destOrd="0" presId="urn:microsoft.com/office/officeart/2005/8/layout/vProcess5"/>
    <dgm:cxn modelId="{30F2D5CB-9491-4831-9321-4216781D21CB}" type="presOf" srcId="{F21AB941-1C02-44C9-98A7-C706FA183BB8}" destId="{C0EF0362-2312-492F-A041-3D849B863E5D}" srcOrd="0" destOrd="0" presId="urn:microsoft.com/office/officeart/2005/8/layout/vProcess5"/>
    <dgm:cxn modelId="{D151A596-975C-4D53-8DEF-66494D563BA9}" srcId="{2A97B6D3-9844-49EC-9DCC-AC7DB9A60ACA}" destId="{38D4FE9C-5A0B-48B3-BC8F-CE120D6FFC7B}" srcOrd="1" destOrd="0" parTransId="{9A33B60C-FB98-4FBA-85AE-D7E23F8ADD1D}" sibTransId="{F6369899-ED5E-40DC-98DE-ACA48811B52F}"/>
    <dgm:cxn modelId="{0228611D-492E-4EAA-8F82-59DE0E1FBD27}" type="presOf" srcId="{2A97B6D3-9844-49EC-9DCC-AC7DB9A60ACA}" destId="{9A5F2FB3-E5CE-4DF2-ABD8-325BDF8C9ECB}" srcOrd="0" destOrd="0" presId="urn:microsoft.com/office/officeart/2005/8/layout/vProcess5"/>
    <dgm:cxn modelId="{D1B23744-23B9-4369-89B6-AF1E72EFD823}" type="presOf" srcId="{AD701661-B02E-4667-82AE-268E023CDA8C}" destId="{83B23F69-E3D0-4F3A-8933-D6F991FB39C9}" srcOrd="1" destOrd="0" presId="urn:microsoft.com/office/officeart/2005/8/layout/vProcess5"/>
    <dgm:cxn modelId="{D1960A07-0106-4CFC-B316-0EB3D53E8A2B}" type="presOf" srcId="{AD701661-B02E-4667-82AE-268E023CDA8C}" destId="{DD0582BD-C412-4435-BF6F-51F9CE5AA9AD}" srcOrd="0" destOrd="0" presId="urn:microsoft.com/office/officeart/2005/8/layout/vProcess5"/>
    <dgm:cxn modelId="{1D2BC514-7457-44FC-BC1A-342479B89112}" type="presOf" srcId="{F6369899-ED5E-40DC-98DE-ACA48811B52F}" destId="{C6CF5519-424C-4444-A401-DC148AA92C1D}" srcOrd="0" destOrd="0" presId="urn:microsoft.com/office/officeart/2005/8/layout/vProcess5"/>
    <dgm:cxn modelId="{05F0189D-4F46-4E9E-B2D6-D5722CDDEAEC}" type="presOf" srcId="{7FBD339C-91C0-41FE-AFF3-F49338069CFA}" destId="{8197A7A0-3B82-4236-BB24-D72C6A4F8FAE}" srcOrd="0" destOrd="0" presId="urn:microsoft.com/office/officeart/2005/8/layout/vProcess5"/>
    <dgm:cxn modelId="{57DD0EA7-DE2E-42D9-BDA1-C9F09A2830DC}" type="presParOf" srcId="{9A5F2FB3-E5CE-4DF2-ABD8-325BDF8C9ECB}" destId="{DBC20348-79A2-4E0C-94C1-35FA4AC7BAD8}" srcOrd="0" destOrd="0" presId="urn:microsoft.com/office/officeart/2005/8/layout/vProcess5"/>
    <dgm:cxn modelId="{6300A79D-2200-4790-9878-C9B01A1FE4E1}" type="presParOf" srcId="{9A5F2FB3-E5CE-4DF2-ABD8-325BDF8C9ECB}" destId="{DD0582BD-C412-4435-BF6F-51F9CE5AA9AD}" srcOrd="1" destOrd="0" presId="urn:microsoft.com/office/officeart/2005/8/layout/vProcess5"/>
    <dgm:cxn modelId="{39650FD9-F293-4FDB-8C5F-721180DCC4ED}" type="presParOf" srcId="{9A5F2FB3-E5CE-4DF2-ABD8-325BDF8C9ECB}" destId="{33558377-3240-42B5-8AA7-A1E2190A9EA3}" srcOrd="2" destOrd="0" presId="urn:microsoft.com/office/officeart/2005/8/layout/vProcess5"/>
    <dgm:cxn modelId="{10EF5776-0CB9-4343-AA29-1CCDD9AA9767}" type="presParOf" srcId="{9A5F2FB3-E5CE-4DF2-ABD8-325BDF8C9ECB}" destId="{C0EF0362-2312-492F-A041-3D849B863E5D}" srcOrd="3" destOrd="0" presId="urn:microsoft.com/office/officeart/2005/8/layout/vProcess5"/>
    <dgm:cxn modelId="{79B87CF9-8B4C-4754-9032-A30147FC62D0}" type="presParOf" srcId="{9A5F2FB3-E5CE-4DF2-ABD8-325BDF8C9ECB}" destId="{8197A7A0-3B82-4236-BB24-D72C6A4F8FAE}" srcOrd="4" destOrd="0" presId="urn:microsoft.com/office/officeart/2005/8/layout/vProcess5"/>
    <dgm:cxn modelId="{946D9BA1-2B28-4EFD-BD54-F6657F418DB9}" type="presParOf" srcId="{9A5F2FB3-E5CE-4DF2-ABD8-325BDF8C9ECB}" destId="{C6CF5519-424C-4444-A401-DC148AA92C1D}" srcOrd="5" destOrd="0" presId="urn:microsoft.com/office/officeart/2005/8/layout/vProcess5"/>
    <dgm:cxn modelId="{5AB93F88-635A-4665-A3BD-1FDD6381BB53}" type="presParOf" srcId="{9A5F2FB3-E5CE-4DF2-ABD8-325BDF8C9ECB}" destId="{83B23F69-E3D0-4F3A-8933-D6F991FB39C9}" srcOrd="6" destOrd="0" presId="urn:microsoft.com/office/officeart/2005/8/layout/vProcess5"/>
    <dgm:cxn modelId="{A5F9E6DD-EA49-4BE7-A9E1-8B87FFD72F9B}" type="presParOf" srcId="{9A5F2FB3-E5CE-4DF2-ABD8-325BDF8C9ECB}" destId="{5239177C-0EAE-42A7-BB4A-02BBF2F026F2}" srcOrd="7" destOrd="0" presId="urn:microsoft.com/office/officeart/2005/8/layout/vProcess5"/>
    <dgm:cxn modelId="{C40E2570-22E1-45B7-B9F5-0960C0CBA375}" type="presParOf" srcId="{9A5F2FB3-E5CE-4DF2-ABD8-325BDF8C9ECB}" destId="{9937DA8A-E919-4BB3-A113-C51D9DD5FF99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0582BD-C412-4435-BF6F-51F9CE5AA9AD}">
      <dsp:nvSpPr>
        <dsp:cNvPr id="0" name=""/>
        <dsp:cNvSpPr/>
      </dsp:nvSpPr>
      <dsp:spPr>
        <a:xfrm>
          <a:off x="0" y="0"/>
          <a:ext cx="7283609" cy="153850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Педагогическое  кредо:</a:t>
          </a:r>
          <a:r>
            <a:rPr lang="ru-RU" sz="2400" b="1" kern="1200" dirty="0" smtClean="0"/>
            <a:t>«</a:t>
          </a:r>
          <a:r>
            <a:rPr lang="ru-RU" sz="2400" b="1" i="1" kern="1200" dirty="0" smtClean="0"/>
            <a:t>Единственный путь, ведущий к знаниям, - это деятельность»               (Б. Шоу)</a:t>
          </a:r>
          <a:endParaRPr lang="ru-RU" sz="2400" kern="1200" dirty="0"/>
        </a:p>
      </dsp:txBody>
      <dsp:txXfrm>
        <a:off x="45061" y="45061"/>
        <a:ext cx="5623444" cy="1448381"/>
      </dsp:txXfrm>
    </dsp:sp>
    <dsp:sp modelId="{33558377-3240-42B5-8AA7-A1E2190A9EA3}">
      <dsp:nvSpPr>
        <dsp:cNvPr id="0" name=""/>
        <dsp:cNvSpPr/>
      </dsp:nvSpPr>
      <dsp:spPr>
        <a:xfrm>
          <a:off x="642671" y="1794920"/>
          <a:ext cx="7283609" cy="1538503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smtClean="0"/>
            <a:t>Тема педагогического опыта</a:t>
          </a:r>
          <a:r>
            <a:rPr lang="ru-RU" sz="2400" b="1" kern="1200" smtClean="0"/>
            <a:t>«Инновационные технологии на занятиях информатики» </a:t>
          </a:r>
          <a:endParaRPr lang="ru-RU" sz="2400" kern="1200" dirty="0"/>
        </a:p>
      </dsp:txBody>
      <dsp:txXfrm>
        <a:off x="687732" y="1839981"/>
        <a:ext cx="5550788" cy="1448381"/>
      </dsp:txXfrm>
    </dsp:sp>
    <dsp:sp modelId="{C0EF0362-2312-492F-A041-3D849B863E5D}">
      <dsp:nvSpPr>
        <dsp:cNvPr id="0" name=""/>
        <dsp:cNvSpPr/>
      </dsp:nvSpPr>
      <dsp:spPr>
        <a:xfrm>
          <a:off x="1285342" y="3589840"/>
          <a:ext cx="7283609" cy="1538503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/>
            <a:t>Актуальность опыта: </a:t>
          </a:r>
          <a:r>
            <a:rPr lang="ru-RU" sz="2000" b="1" kern="1200" dirty="0" smtClean="0"/>
            <a:t> «…требуется социально-активная, мобильная личность выпускника, способная использовать </a:t>
          </a:r>
          <a:r>
            <a:rPr lang="en-US" sz="2000" b="1" kern="1200" dirty="0" smtClean="0"/>
            <a:t>IT</a:t>
          </a:r>
          <a:r>
            <a:rPr lang="ru-RU" sz="2000" b="1" kern="1200" dirty="0" smtClean="0"/>
            <a:t>-технологии в современной жизни»</a:t>
          </a:r>
          <a:endParaRPr lang="ru-RU" sz="2000" kern="1200" dirty="0"/>
        </a:p>
      </dsp:txBody>
      <dsp:txXfrm>
        <a:off x="1330403" y="3634901"/>
        <a:ext cx="5550788" cy="1448381"/>
      </dsp:txXfrm>
    </dsp:sp>
    <dsp:sp modelId="{8197A7A0-3B82-4236-BB24-D72C6A4F8FAE}">
      <dsp:nvSpPr>
        <dsp:cNvPr id="0" name=""/>
        <dsp:cNvSpPr/>
      </dsp:nvSpPr>
      <dsp:spPr>
        <a:xfrm>
          <a:off x="6283582" y="1166698"/>
          <a:ext cx="1000027" cy="100002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508588" y="1166698"/>
        <a:ext cx="550015" cy="752520"/>
      </dsp:txXfrm>
    </dsp:sp>
    <dsp:sp modelId="{C6CF5519-424C-4444-A401-DC148AA92C1D}">
      <dsp:nvSpPr>
        <dsp:cNvPr id="0" name=""/>
        <dsp:cNvSpPr/>
      </dsp:nvSpPr>
      <dsp:spPr>
        <a:xfrm>
          <a:off x="6926253" y="2951361"/>
          <a:ext cx="1000027" cy="100002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151259" y="2951361"/>
        <a:ext cx="550015" cy="752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772400" cy="14700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077072"/>
            <a:ext cx="7344816" cy="1752600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 </a:t>
            </a:r>
          </a:p>
          <a:p>
            <a:r>
              <a:rPr lang="ru-RU" sz="2000" b="1" dirty="0">
                <a:solidFill>
                  <a:schemeClr val="bg1"/>
                </a:solidFill>
              </a:rPr>
              <a:t>                                  </a:t>
            </a:r>
            <a:r>
              <a:rPr lang="ru-RU" sz="2000" b="1" dirty="0" smtClean="0">
                <a:solidFill>
                  <a:schemeClr val="bg1"/>
                </a:solidFill>
              </a:rPr>
              <a:t>        </a:t>
            </a:r>
            <a:r>
              <a:rPr lang="ru-RU" sz="2000" b="1" dirty="0">
                <a:solidFill>
                  <a:schemeClr val="bg1"/>
                </a:solidFill>
              </a:rPr>
              <a:t>Ахтямова Гульнара Муратовна</a:t>
            </a:r>
          </a:p>
          <a:p>
            <a:r>
              <a:rPr lang="ru-RU" sz="2000" b="1" dirty="0">
                <a:solidFill>
                  <a:schemeClr val="bg1"/>
                </a:solidFill>
              </a:rPr>
              <a:t> </a:t>
            </a:r>
          </a:p>
          <a:p>
            <a:r>
              <a:rPr lang="ru-RU" sz="2000" b="1" dirty="0">
                <a:solidFill>
                  <a:schemeClr val="bg1"/>
                </a:solidFill>
              </a:rPr>
              <a:t> 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г</a:t>
            </a:r>
            <a:r>
              <a:rPr lang="ru-RU" sz="2000" b="1" dirty="0">
                <a:solidFill>
                  <a:schemeClr val="bg1"/>
                </a:solidFill>
              </a:rPr>
              <a:t>. Нефтеюганск, 2014 г.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2204864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Инновационные технологии в обучении</a:t>
            </a:r>
            <a:endParaRPr lang="ru-RU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/>
          </a:bodyPr>
          <a:lstStyle/>
          <a:p>
            <a:r>
              <a:rPr lang="ru-RU" altLang="ru-RU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Основными принципами инновационного обучения являются:</a:t>
            </a:r>
            <a:r>
              <a:rPr lang="ru-RU" alt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4525963"/>
          </a:xfrm>
        </p:spPr>
        <p:txBody>
          <a:bodyPr/>
          <a:lstStyle/>
          <a:p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креативность (ориентация на творчество) ; </a:t>
            </a:r>
          </a:p>
          <a:p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усвоение знаний в системе; </a:t>
            </a:r>
          </a:p>
          <a:p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нетрадиционные формы уроков; </a:t>
            </a:r>
          </a:p>
          <a:p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 наглядности.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2355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altLang="ru-RU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Теоретико-методологической базой исследования данной технологии в нашей стране являются:</a:t>
            </a:r>
            <a:r>
              <a:rPr lang="ru-RU" alt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30291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идеи гуманизации профессионального образования </a:t>
            </a:r>
            <a:r>
              <a:rPr lang="ru-RU" altLang="ru-RU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(Е.М. </a:t>
            </a:r>
            <a:r>
              <a:rPr lang="ru-RU" altLang="ru-RU" sz="28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Бондаревская</a:t>
            </a:r>
            <a:r>
              <a:rPr lang="ru-RU" altLang="ru-RU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Л.А. Волович, З.Г. Нигматов, Г.В. </a:t>
            </a:r>
            <a:r>
              <a:rPr lang="ru-RU" altLang="ru-RU" sz="28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Мухаметзянова</a:t>
            </a:r>
            <a:r>
              <a:rPr lang="ru-RU" altLang="ru-RU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индивидуализации и дифференциации обучения </a:t>
            </a:r>
            <a:r>
              <a:rPr lang="ru-RU" altLang="ru-RU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(А. </a:t>
            </a:r>
            <a:r>
              <a:rPr lang="ru-RU" altLang="ru-RU" sz="28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Ахиезер</a:t>
            </a:r>
            <a:r>
              <a:rPr lang="ru-RU" altLang="ru-RU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А.А. Кирсанов, И.Г. Унт)</a:t>
            </a:r>
          </a:p>
          <a:p>
            <a:pPr>
              <a:lnSpc>
                <a:spcPct val="90000"/>
              </a:lnSpc>
            </a:pPr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проблемного обучения </a:t>
            </a:r>
            <a:r>
              <a:rPr lang="ru-RU" altLang="ru-RU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(Д.В. </a:t>
            </a:r>
            <a:r>
              <a:rPr lang="ru-RU" altLang="ru-RU" sz="28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Вилькеев</a:t>
            </a:r>
            <a:r>
              <a:rPr lang="ru-RU" altLang="ru-RU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М.И. </a:t>
            </a:r>
            <a:r>
              <a:rPr lang="ru-RU" altLang="ru-RU" sz="28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Махмутов</a:t>
            </a:r>
            <a:r>
              <a:rPr lang="ru-RU" altLang="ru-RU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А.М. Матюшкин)</a:t>
            </a:r>
          </a:p>
          <a:p>
            <a:pPr>
              <a:lnSpc>
                <a:spcPct val="90000"/>
              </a:lnSpc>
            </a:pPr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групповых форм организации обучения </a:t>
            </a:r>
            <a:r>
              <a:rPr lang="ru-RU" altLang="ru-RU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(В.И Андреев, В.С. Безрукова, В.К. Дьяченко, И.М. Чередов, Г.И. Ибрагимов) </a:t>
            </a: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674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79512" y="1397000"/>
          <a:ext cx="8568952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C00000"/>
                </a:solidFill>
                <a:ea typeface="Times New Roman"/>
                <a:cs typeface="Times New Roman"/>
              </a:rPr>
              <a:t/>
            </a:r>
            <a:br>
              <a:rPr lang="ru-RU" sz="3100" b="1" dirty="0" smtClean="0">
                <a:solidFill>
                  <a:srgbClr val="C00000"/>
                </a:solidFill>
                <a:ea typeface="Times New Roman"/>
                <a:cs typeface="Times New Roman"/>
              </a:rPr>
            </a:br>
            <a:r>
              <a:rPr lang="ru-RU" sz="3100" b="1" dirty="0" smtClean="0">
                <a:solidFill>
                  <a:srgbClr val="C00000"/>
                </a:solidFill>
                <a:ea typeface="Times New Roman"/>
                <a:cs typeface="Times New Roman"/>
              </a:rPr>
              <a:t/>
            </a:r>
            <a:br>
              <a:rPr lang="ru-RU" sz="3100" b="1" dirty="0" smtClean="0">
                <a:solidFill>
                  <a:srgbClr val="C00000"/>
                </a:solidFill>
                <a:ea typeface="Times New Roman"/>
                <a:cs typeface="Times New Roman"/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2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95536" y="620688"/>
            <a:ext cx="8280920" cy="2173741"/>
            <a:chOff x="0" y="0"/>
            <a:chExt cx="8640960" cy="2173741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0" y="216024"/>
              <a:ext cx="8640960" cy="195771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Скругленный прямоугольник 4"/>
            <p:cNvSpPr/>
            <p:nvPr/>
          </p:nvSpPr>
          <p:spPr>
            <a:xfrm>
              <a:off x="1923963" y="0"/>
              <a:ext cx="6716996" cy="19577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/>
                <a:t>Тема педагогического опыта «Дидактические игры на занятиях информатики как средство повышения качества обучения».</a:t>
              </a:r>
              <a:endParaRPr lang="ru-RU" sz="2400" b="1" kern="1200" dirty="0"/>
            </a:p>
          </p:txBody>
        </p:sp>
      </p:grpSp>
      <p:sp>
        <p:nvSpPr>
          <p:cNvPr id="5" name="Скругленный прямоугольник 4"/>
          <p:cNvSpPr/>
          <p:nvPr/>
        </p:nvSpPr>
        <p:spPr>
          <a:xfrm>
            <a:off x="539552" y="1052736"/>
            <a:ext cx="1728192" cy="1566173"/>
          </a:xfrm>
          <a:prstGeom prst="roundRect">
            <a:avLst>
              <a:gd name="adj" fmla="val 10000"/>
            </a:avLst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Прямоугольник 5"/>
          <p:cNvSpPr/>
          <p:nvPr/>
        </p:nvSpPr>
        <p:spPr>
          <a:xfrm>
            <a:off x="2195736" y="3717032"/>
            <a:ext cx="65344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smtClean="0">
                <a:solidFill>
                  <a:schemeClr val="bg1"/>
                </a:solidFill>
              </a:rPr>
              <a:t>Ситуация</a:t>
            </a:r>
            <a:r>
              <a:rPr lang="ru-RU" sz="2400" b="1" dirty="0" smtClean="0"/>
              <a:t> </a:t>
            </a:r>
            <a:r>
              <a:rPr lang="ru-RU" sz="2400" b="1" i="1" dirty="0" smtClean="0">
                <a:solidFill>
                  <a:srgbClr val="C00000"/>
                </a:solidFill>
              </a:rPr>
              <a:t>деловой игры </a:t>
            </a:r>
            <a:r>
              <a:rPr lang="ru-RU" sz="2400" b="1" dirty="0" smtClean="0">
                <a:solidFill>
                  <a:schemeClr val="bg1"/>
                </a:solidFill>
              </a:rPr>
              <a:t>в процессе создания творческого продукта, при которой учащиеся приобретают новые роли, развивают чувство ответственности за выполняемую работу.</a:t>
            </a:r>
            <a:endParaRPr lang="ru-RU" sz="2400" dirty="0">
              <a:solidFill>
                <a:schemeClr val="bg1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539552" y="3212976"/>
            <a:ext cx="1393196" cy="2695976"/>
            <a:chOff x="144015" y="7"/>
            <a:chExt cx="1393196" cy="2695976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8" name="Нашивка 7"/>
            <p:cNvSpPr/>
            <p:nvPr/>
          </p:nvSpPr>
          <p:spPr>
            <a:xfrm rot="5400000">
              <a:off x="-507375" y="651397"/>
              <a:ext cx="2695976" cy="1393196"/>
            </a:xfrm>
            <a:prstGeom prst="chevron">
              <a:avLst/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Нашивка 4"/>
            <p:cNvSpPr/>
            <p:nvPr/>
          </p:nvSpPr>
          <p:spPr>
            <a:xfrm>
              <a:off x="144015" y="696605"/>
              <a:ext cx="1393196" cy="130278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i="0" kern="1200" dirty="0" smtClean="0">
                  <a:solidFill>
                    <a:schemeClr val="bg1"/>
                  </a:solidFill>
                </a:rPr>
                <a:t>Новизна</a:t>
              </a:r>
              <a:endParaRPr lang="ru-RU" sz="2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9013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27784" y="692696"/>
            <a:ext cx="57606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smtClean="0">
                <a:solidFill>
                  <a:schemeClr val="bg1"/>
                </a:solidFill>
              </a:rPr>
              <a:t>Учащиеся  смогут </a:t>
            </a:r>
            <a:r>
              <a:rPr lang="ru-RU" sz="2400" b="1" i="1" dirty="0" smtClean="0">
                <a:solidFill>
                  <a:srgbClr val="FF0000"/>
                </a:solidFill>
              </a:rPr>
              <a:t>оптимально и эффективно</a:t>
            </a:r>
            <a:r>
              <a:rPr lang="ru-RU" sz="2400" b="1" i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использовать в своей практической жизнедеятельности знания, умения и навыки, полученные в процессе обучения.</a:t>
            </a:r>
            <a:endParaRPr lang="ru-RU" sz="2400" dirty="0" smtClean="0">
              <a:solidFill>
                <a:schemeClr val="bg1"/>
              </a:solidFill>
            </a:endParaRPr>
          </a:p>
          <a:p>
            <a:pPr lvl="0"/>
            <a:r>
              <a:rPr lang="ru-RU" sz="2400" b="1" dirty="0" smtClean="0">
                <a:solidFill>
                  <a:schemeClr val="bg1"/>
                </a:solidFill>
              </a:rPr>
              <a:t>Учащиеся овладевают </a:t>
            </a:r>
            <a:r>
              <a:rPr lang="ru-RU" sz="2400" b="1" i="1" dirty="0" smtClean="0">
                <a:solidFill>
                  <a:srgbClr val="C00000"/>
                </a:solidFill>
              </a:rPr>
              <a:t>у</a:t>
            </a:r>
            <a:r>
              <a:rPr lang="ru-RU" sz="2400" b="1" i="1" dirty="0" smtClean="0">
                <a:solidFill>
                  <a:srgbClr val="FF0000"/>
                </a:solidFill>
              </a:rPr>
              <a:t>ниверсальными учебными действиями</a:t>
            </a:r>
            <a:r>
              <a:rPr lang="ru-RU" sz="2400" b="1" dirty="0" smtClean="0">
                <a:solidFill>
                  <a:schemeClr val="bg1"/>
                </a:solidFill>
              </a:rPr>
              <a:t>, что позволит продолжить профессиональное обучение.</a:t>
            </a:r>
            <a:endParaRPr lang="ru-RU" sz="2400" dirty="0">
              <a:solidFill>
                <a:schemeClr val="bg1"/>
              </a:solidFill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683568" y="692696"/>
            <a:ext cx="1523904" cy="2695976"/>
            <a:chOff x="216028" y="3168366"/>
            <a:chExt cx="1523904" cy="2695976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7" name="Нашивка 6"/>
            <p:cNvSpPr/>
            <p:nvPr/>
          </p:nvSpPr>
          <p:spPr>
            <a:xfrm rot="5400000">
              <a:off x="-370008" y="3754402"/>
              <a:ext cx="2695976" cy="1523903"/>
            </a:xfrm>
            <a:prstGeom prst="chevron">
              <a:avLst/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Нашивка 4"/>
            <p:cNvSpPr/>
            <p:nvPr/>
          </p:nvSpPr>
          <p:spPr>
            <a:xfrm>
              <a:off x="216029" y="3930318"/>
              <a:ext cx="1523903" cy="117207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i="0" kern="1200" dirty="0" smtClean="0">
                  <a:solidFill>
                    <a:schemeClr val="bg1"/>
                  </a:solidFill>
                </a:rPr>
                <a:t>Результат</a:t>
              </a:r>
              <a:endParaRPr lang="ru-RU" sz="2800" kern="1200" dirty="0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467544" y="4077072"/>
            <a:ext cx="8064896" cy="1944216"/>
            <a:chOff x="0" y="4306978"/>
            <a:chExt cx="8640960" cy="1957717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0" y="4306978"/>
              <a:ext cx="8640960" cy="195771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0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1923963" y="4306978"/>
              <a:ext cx="6716996" cy="19577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i="0" u="none" kern="1200" dirty="0" smtClean="0"/>
                <a:t>45 победителей  во всероссийских </a:t>
              </a:r>
              <a:r>
                <a:rPr lang="ru-RU" sz="2400" b="1" dirty="0" smtClean="0"/>
                <a:t>и международных конкурсах, </a:t>
              </a:r>
              <a:endParaRPr lang="ru-RU" sz="2400" b="1" i="0" u="none" kern="1200" dirty="0" smtClean="0"/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i="0" u="none" kern="1200" dirty="0" smtClean="0"/>
                <a:t>2 -  в городском конкурсе.</a:t>
              </a:r>
              <a:endParaRPr lang="ru-RU" sz="2400" b="1" i="0" u="none" kern="1200" dirty="0"/>
            </a:p>
          </p:txBody>
        </p:sp>
      </p:grpSp>
      <p:sp>
        <p:nvSpPr>
          <p:cNvPr id="12" name="Скругленный прямоугольник 11"/>
          <p:cNvSpPr/>
          <p:nvPr/>
        </p:nvSpPr>
        <p:spPr>
          <a:xfrm>
            <a:off x="611560" y="4293096"/>
            <a:ext cx="1512168" cy="1512167"/>
          </a:xfrm>
          <a:prstGeom prst="roundRect">
            <a:avLst>
              <a:gd name="adj" fmla="val 10000"/>
            </a:avLst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-10682366"/>
              <a:satOff val="47617"/>
              <a:lumOff val="4207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37907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120680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sz="4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ru-RU" sz="4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учащиеся </a:t>
            </a:r>
            <a:r>
              <a:rPr lang="ru-RU" sz="4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участвуют в </a:t>
            </a:r>
            <a:r>
              <a:rPr lang="ru-RU" sz="4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Всероссийских дистанционных конкурсах  </a:t>
            </a:r>
            <a:r>
              <a:rPr lang="ru-RU" sz="4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информатике. Результаты участия в </a:t>
            </a:r>
            <a:r>
              <a:rPr lang="ru-RU" sz="4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конкурсах:</a:t>
            </a:r>
          </a:p>
          <a:p>
            <a:r>
              <a:rPr lang="ru-RU" sz="3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Октябрь </a:t>
            </a:r>
            <a:r>
              <a:rPr lang="ru-RU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2010 г. - III Всероссийский дистанционный конкурс плакатов "Сохраним мир!" - диплом I, II степени</a:t>
            </a:r>
          </a:p>
          <a:p>
            <a:r>
              <a:rPr lang="ru-RU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Декабрь 2010 г. - Всероссийский дистанционный конкурс "Новогодняя открытка" - 3 диплома III степени Декабрь 2011 г. -  I Всероссийский дистанционный конкурс компьютерного творчества "IT - </a:t>
            </a:r>
            <a:r>
              <a:rPr lang="ru-RU" sz="35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drive</a:t>
            </a:r>
            <a:r>
              <a:rPr lang="ru-RU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" - диплом I степени</a:t>
            </a:r>
          </a:p>
          <a:p>
            <a:r>
              <a:rPr lang="ru-RU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Декабрь 2011 г. - Всероссийский заочный конкурс "Познание и творчество", "Осенний тур, 2011/2012 учебный год. Номинация "Информатика. Начальный курс (5-6 </a:t>
            </a:r>
            <a:r>
              <a:rPr lang="ru-RU" sz="35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</a:t>
            </a:r>
            <a:r>
              <a:rPr lang="ru-RU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.)" - 2 ЛАУРЕАТА. </a:t>
            </a:r>
          </a:p>
          <a:p>
            <a:r>
              <a:rPr lang="ru-RU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Ноябрь 2012 г.  - II Всероссийский  дистанционный конкурс социальных проектов "Создай мир!" –1 диплом 3 степени.</a:t>
            </a:r>
          </a:p>
          <a:p>
            <a:r>
              <a:rPr lang="ru-RU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Ноябрь 2012 г. - II Всероссийский дистанционный конкурс "Осенние мотивы" - 2 диплома 2 степени, 2 диплома 3 степени</a:t>
            </a:r>
          </a:p>
          <a:p>
            <a:r>
              <a:rPr lang="ru-RU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Декабрь 2012 г. - V Всероссийский дистанционный конкурс "Новогодняя открытка"  - 6 дипломов 3 степени</a:t>
            </a:r>
          </a:p>
          <a:p>
            <a:r>
              <a:rPr lang="ru-RU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Декабрь 2012 г. - II Всероссийский конкурс компьютерного творчества "IT-</a:t>
            </a:r>
            <a:r>
              <a:rPr lang="ru-RU" sz="35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drive</a:t>
            </a:r>
            <a:r>
              <a:rPr lang="ru-RU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" – диплом 1 степени, диплом 2 степени</a:t>
            </a:r>
          </a:p>
          <a:p>
            <a:r>
              <a:rPr lang="ru-RU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Март 2013 г. - III Всероссийский фотоконкурс «Эти забавные зверюшки» -  1 диплом 3 степени/</a:t>
            </a:r>
          </a:p>
          <a:p>
            <a:r>
              <a:rPr lang="ru-RU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Октябрь 2013 г. - </a:t>
            </a:r>
            <a:r>
              <a:rPr lang="ru-RU" sz="35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IVВсероссийский</a:t>
            </a:r>
            <a:r>
              <a:rPr lang="ru-RU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конкурс плакатов "Сохраним мир" - 2 диплома 3 степени.</a:t>
            </a:r>
          </a:p>
          <a:p>
            <a:r>
              <a:rPr lang="ru-RU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Октябрь 2013 г. - III Всероссийский конкурс компьютерного творчества "IT-</a:t>
            </a:r>
            <a:r>
              <a:rPr lang="ru-RU" sz="35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drive</a:t>
            </a:r>
            <a:r>
              <a:rPr lang="ru-RU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"- 3 диплома 2 степени, 1 диплом 3 степени.</a:t>
            </a:r>
          </a:p>
          <a:p>
            <a:r>
              <a:rPr lang="ru-RU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Декабрь 2013 г. - VI Всероссийский конкурс "Новогодняя открытка" - 5 дипломов 3 степени. </a:t>
            </a:r>
          </a:p>
          <a:p>
            <a:r>
              <a:rPr lang="ru-RU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Март 2014 г. -  IV </a:t>
            </a:r>
            <a:r>
              <a:rPr lang="ru-RU" sz="3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Всероссийский фотоконкурс </a:t>
            </a:r>
            <a:r>
              <a:rPr lang="ru-RU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"Эти забавные зверюшки" - 5 дипломов 3 степени</a:t>
            </a:r>
            <a:r>
              <a:rPr lang="ru-RU" sz="3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3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Май 2014 </a:t>
            </a:r>
            <a:r>
              <a:rPr lang="ru-RU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ru-RU" sz="3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VII</a:t>
            </a:r>
            <a:r>
              <a:rPr lang="ru-RU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Всероссийский </a:t>
            </a:r>
            <a:r>
              <a:rPr lang="ru-RU" sz="3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конкурс компьютерного творчества «Моя Россия. Великое в малом</a:t>
            </a:r>
            <a:r>
              <a:rPr lang="ru-RU" sz="3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 - 3 диплома 1 степени, 1 диплом 2 степени.</a:t>
            </a:r>
            <a:endParaRPr lang="ru-RU" sz="35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 </a:t>
            </a:r>
          </a:p>
          <a:p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35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63688" y="692696"/>
            <a:ext cx="5458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Диагностика учащихся 1 года обучения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58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835696" y="692696"/>
            <a:ext cx="5458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Диагностика учащихся 2 года обучения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70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0609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Проект - выпуск публикаций, создание коллажей</a:t>
            </a:r>
            <a:r>
              <a:rPr lang="ru-RU" sz="2400" b="1" i="1" dirty="0">
                <a:solidFill>
                  <a:srgbClr val="FF0000"/>
                </a:solidFill>
              </a:rPr>
              <a:t/>
            </a:r>
            <a:br>
              <a:rPr lang="ru-RU" sz="2400" b="1" i="1" dirty="0">
                <a:solidFill>
                  <a:srgbClr val="FF0000"/>
                </a:solidFill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1880" y="1844824"/>
            <a:ext cx="5266928" cy="4569371"/>
          </a:xfrm>
        </p:spPr>
        <p:txBody>
          <a:bodyPr>
            <a:normAutofit fontScale="92500" lnSpcReduction="10000"/>
          </a:bodyPr>
          <a:lstStyle/>
          <a:p>
            <a:r>
              <a:rPr lang="ru-RU" sz="2600" b="1" i="1" dirty="0" smtClean="0">
                <a:solidFill>
                  <a:schemeClr val="bg1"/>
                </a:solidFill>
              </a:rPr>
              <a:t>Публикации </a:t>
            </a:r>
            <a:r>
              <a:rPr lang="ru-RU" sz="2600" b="1" dirty="0">
                <a:solidFill>
                  <a:schemeClr val="bg1"/>
                </a:solidFill>
              </a:rPr>
              <a:t>– это прекрасная возможность реализовать их творческие </a:t>
            </a:r>
            <a:r>
              <a:rPr lang="ru-RU" sz="2600" b="1" dirty="0" smtClean="0">
                <a:solidFill>
                  <a:schemeClr val="bg1"/>
                </a:solidFill>
              </a:rPr>
              <a:t>способности….</a:t>
            </a:r>
          </a:p>
          <a:p>
            <a:r>
              <a:rPr lang="ru-RU" sz="2600" b="1" i="1" dirty="0" smtClean="0">
                <a:solidFill>
                  <a:schemeClr val="bg1"/>
                </a:solidFill>
              </a:rPr>
              <a:t>Целью </a:t>
            </a:r>
            <a:r>
              <a:rPr lang="ru-RU" sz="2600" b="1" dirty="0">
                <a:solidFill>
                  <a:schemeClr val="bg1"/>
                </a:solidFill>
              </a:rPr>
              <a:t>создания </a:t>
            </a:r>
            <a:r>
              <a:rPr lang="ru-RU" sz="2600" b="1" dirty="0" smtClean="0">
                <a:solidFill>
                  <a:schemeClr val="bg1"/>
                </a:solidFill>
              </a:rPr>
              <a:t>публикаций является </a:t>
            </a:r>
            <a:r>
              <a:rPr lang="ru-RU" sz="2600" b="1" dirty="0">
                <a:solidFill>
                  <a:schemeClr val="bg1"/>
                </a:solidFill>
              </a:rPr>
              <a:t>не просто раскрытие творческих способностей учащихся, освещение </a:t>
            </a:r>
            <a:r>
              <a:rPr lang="ru-RU" sz="2600" b="1" dirty="0" smtClean="0">
                <a:solidFill>
                  <a:schemeClr val="bg1"/>
                </a:solidFill>
              </a:rPr>
              <a:t>событий по ИКТ, </a:t>
            </a:r>
            <a:r>
              <a:rPr lang="ru-RU" sz="2600" b="1" dirty="0">
                <a:solidFill>
                  <a:schemeClr val="bg1"/>
                </a:solidFill>
              </a:rPr>
              <a:t>создание живой, активно работающей информационной среды, но и демонстрация технических возможностей новых информационных технологий в образовании. </a:t>
            </a:r>
            <a:endParaRPr lang="ru-RU" sz="2600" b="1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4" name="Рисунок 5" descr="P1060535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708920"/>
            <a:ext cx="2782734" cy="2088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7183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82863"/>
            <a:ext cx="3144838" cy="23590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4" name="Прямоугольник 3"/>
          <p:cNvSpPr/>
          <p:nvPr/>
        </p:nvSpPr>
        <p:spPr>
          <a:xfrm>
            <a:off x="4067944" y="1628800"/>
            <a:ext cx="417646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/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1. На занятиях используются мультимедиа-уроки, которые проводятся на основе компьютерных обучающих дисков или готовые презентации.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2.Используются средства тестирования .Тесты как интерактивные, так и на бумажном носителе. 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Для проведения занятий используются рабочие программы, методические рекомендации, электронные учебники, рабочие тетради.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620688"/>
            <a:ext cx="7416824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Инновационные образовательные средства применяемые в практике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93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Siniy-fon-oboi-Fon-oboi-norm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9209" y="0"/>
            <a:ext cx="917320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204864"/>
            <a:ext cx="7772400" cy="1470025"/>
          </a:xfrm>
        </p:spPr>
        <p:txBody>
          <a:bodyPr>
            <a:noAutofit/>
          </a:bodyPr>
          <a:lstStyle/>
          <a:p>
            <a:r>
              <a:rPr lang="ru-RU" altLang="ru-RU" sz="3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Основная цель обучения </a:t>
            </a:r>
            <a:r>
              <a:rPr lang="ru-RU" alt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не только накопление учеником определённой суммы знаний, умений, навыков, но и подготовка школьника как самостоятельного субъекта образовательной деятельности. </a:t>
            </a:r>
            <a:b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878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73238"/>
            <a:ext cx="3167063" cy="23764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779912" y="764704"/>
            <a:ext cx="4572000" cy="532453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Дети успешно осваивают программы офисного пакета, графические редакторы, с помощью которых верстаются публикации, оформляют дизайн . Успешно овладевают возможностями не только векторной графики, но и растровой – готовят изображения для публикации в газете. С этой целью проводятся  уроки по векторной и растровой графике. 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Таким образом, учащиеся не только закрепляют знания, полученные на уроках информатики и информационных технологий, но и активно повышают свой профессиональный уровень в области новых информационных технологий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28422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Инновационный подход </a:t>
            </a:r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обучению позволяет так организовать учебный процесс, что ребёнку урок и в радость, и приносит пользу, не превращаясь просто в забаву или игру. И, может быть, именно на таком уроке  «зажгутся глаза слушающего о глаза говорящего».   </a:t>
            </a:r>
            <a:r>
              <a:rPr lang="ru-RU" altLang="ru-RU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(Цицерон)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469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2132856"/>
            <a:ext cx="8229600" cy="4525963"/>
          </a:xfrm>
        </p:spPr>
        <p:txBody>
          <a:bodyPr>
            <a:normAutofit/>
          </a:bodyPr>
          <a:lstStyle/>
          <a:p>
            <a:r>
              <a:rPr lang="ru-RU" sz="3600" b="1" i="1" dirty="0">
                <a:solidFill>
                  <a:srgbClr val="FF0000"/>
                </a:solidFill>
              </a:rPr>
              <a:t> </a:t>
            </a:r>
            <a:r>
              <a:rPr lang="ru-RU" sz="3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Инновации </a:t>
            </a:r>
            <a:r>
              <a:rPr lang="ru-RU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(англ. Innovation - нововведение) - внедрение новых форм, способов </a:t>
            </a:r>
            <a:r>
              <a:rPr lang="ru-RU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умений в сфере обучения, образования и </a:t>
            </a:r>
            <a:r>
              <a:rPr lang="ru-RU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науки.</a:t>
            </a:r>
            <a:endParaRPr lang="ru-RU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035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836712"/>
            <a:ext cx="8229600" cy="4525963"/>
          </a:xfrm>
        </p:spPr>
        <p:txBody>
          <a:bodyPr>
            <a:noAutofit/>
          </a:bodyPr>
          <a:lstStyle/>
          <a:p>
            <a:r>
              <a:rPr lang="ru-RU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Инновационные технологии в образовании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организация образовательного процесса, построенная на качественно иных принципах, средствах, методах и технологиях и позволяющая достигнуть образовательных эффектов, характеризуемых: - усвоением максимального объема знаний; - максимальной творческой активностью; - широким спектром практических навыков и умений.</a:t>
            </a:r>
          </a:p>
        </p:txBody>
      </p:sp>
    </p:spTree>
    <p:extLst>
      <p:ext uri="{BB962C8B-B14F-4D97-AF65-F5344CB8AC3E}">
        <p14:creationId xmlns:p14="http://schemas.microsoft.com/office/powerpoint/2010/main" val="2286001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sz="33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Главной целью инновационных технологий </a:t>
            </a:r>
            <a:r>
              <a:rPr lang="ru-RU" sz="3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 </a:t>
            </a:r>
            <a:r>
              <a:rPr lang="ru-RU" sz="3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подготовка человека к жизни в постоянно меняющемся мире. Сущность такого обучения состоит в ориентации учебного процесса на потенциальные возможности человека и их реализацию. Образование должно развивать механизмы инновационной деятельности, находить творческие способы решения жизненно важных проблем, способствовать превращению творчества в норму и форму существования человека.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47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основе инновационного обучения лежат следующие технологии:</a:t>
            </a:r>
            <a:r>
              <a:rPr lang="ru-RU" alt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развивающее обучение; </a:t>
            </a:r>
          </a:p>
          <a:p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проблемное обучение; </a:t>
            </a:r>
          </a:p>
          <a:p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критического мышления; </a:t>
            </a:r>
          </a:p>
          <a:p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дифференцированный подход к обучению; </a:t>
            </a:r>
          </a:p>
          <a:p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ситуации успеха на уроке  и др.</a:t>
            </a:r>
          </a:p>
          <a:p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393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r>
              <a:rPr lang="ru-RU" altLang="ru-RU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Инновационное обучение объединяет в себе основные принципы методик следующих педагогов:</a:t>
            </a:r>
            <a:r>
              <a:rPr lang="ru-RU" alt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А. </a:t>
            </a:r>
            <a:r>
              <a:rPr lang="ru-RU" alt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Адамского</a:t>
            </a:r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(раскрепощение личности ученика); </a:t>
            </a:r>
          </a:p>
          <a:p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В. Шаталова, С. </a:t>
            </a:r>
            <a:r>
              <a:rPr lang="ru-RU" alt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Лысенкова</a:t>
            </a:r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(свобода учителя); </a:t>
            </a:r>
          </a:p>
          <a:p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А. </a:t>
            </a:r>
            <a:r>
              <a:rPr lang="ru-RU" altLang="ru-RU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Губельского</a:t>
            </a:r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(превращение школы в сообщество, в школу развития</a:t>
            </a:r>
            <a:r>
              <a:rPr lang="ru-RU" altLang="ru-RU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ru-RU" alt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5565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 инновационного обучения состоит в следующем:</a:t>
            </a:r>
            <a:r>
              <a:rPr lang="ru-RU" alt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соответствие концепции гуманизации образования; </a:t>
            </a:r>
          </a:p>
          <a:p>
            <a:pPr>
              <a:lnSpc>
                <a:spcPct val="90000"/>
              </a:lnSpc>
            </a:pPr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преодоление формализма, авторитарного стиля в системе преподавания; </a:t>
            </a:r>
          </a:p>
          <a:p>
            <a:pPr>
              <a:lnSpc>
                <a:spcPct val="90000"/>
              </a:lnSpc>
            </a:pPr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 личностно ориентированного обучения; </a:t>
            </a:r>
          </a:p>
          <a:p>
            <a:pPr>
              <a:lnSpc>
                <a:spcPct val="90000"/>
              </a:lnSpc>
            </a:pPr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поиск условий для раскрытия творческого потенциала ученика; </a:t>
            </a:r>
          </a:p>
          <a:p>
            <a:pPr>
              <a:lnSpc>
                <a:spcPct val="90000"/>
              </a:lnSpc>
            </a:pPr>
            <a:r>
              <a:rPr lang="ru-RU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соответствие социокультурной потребности современного общества самостоятельной творческой деятельности. </a:t>
            </a: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227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697</Words>
  <Application>Microsoft Office PowerPoint</Application>
  <PresentationFormat>Экран (4:3)</PresentationFormat>
  <Paragraphs>73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Основная цель обучения - это не только накопление учеником определённой суммы знаний, умений, навыков, но и подготовка школьника как самостоятельного субъекта образовательной деятельности.   </vt:lpstr>
      <vt:lpstr>Презентация PowerPoint</vt:lpstr>
      <vt:lpstr>Презентация PowerPoint</vt:lpstr>
      <vt:lpstr>Презентация PowerPoint</vt:lpstr>
      <vt:lpstr>Презентация PowerPoint</vt:lpstr>
      <vt:lpstr>В основе инновационного обучения лежат следующие технологии: </vt:lpstr>
      <vt:lpstr>Инновационное обучение объединяет в себе основные принципы методик следующих педагогов: </vt:lpstr>
      <vt:lpstr>Актуальность инновационного обучения состоит в следующем: </vt:lpstr>
      <vt:lpstr>Основными принципами инновационного обучения являются: </vt:lpstr>
      <vt:lpstr>Теоретико-методологической базой исследования данной технологии в нашей стране являются: 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Проект - выпуск публикаций, создание коллажей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Pavilion</cp:lastModifiedBy>
  <cp:revision>23</cp:revision>
  <dcterms:modified xsi:type="dcterms:W3CDTF">2015-03-13T16:15:23Z</dcterms:modified>
</cp:coreProperties>
</file>