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4" r:id="rId4"/>
    <p:sldId id="275" r:id="rId5"/>
    <p:sldId id="258" r:id="rId6"/>
    <p:sldId id="259" r:id="rId7"/>
    <p:sldId id="260" r:id="rId8"/>
    <p:sldId id="272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3" r:id="rId19"/>
    <p:sldId id="270" r:id="rId20"/>
    <p:sldId id="271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CF269-07E4-461A-BD6C-9871048AD936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ACC6C3-D5E3-4194-B1AE-A1FBA073B224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Кодирование видео</a:t>
          </a:r>
          <a:endParaRPr lang="ru-RU" sz="2800" dirty="0">
            <a:solidFill>
              <a:schemeClr val="tx1"/>
            </a:solidFill>
          </a:endParaRPr>
        </a:p>
      </dgm:t>
    </dgm:pt>
    <dgm:pt modelId="{0FD56EAA-86CF-49A7-A0FD-E25548F49741}" type="parTrans" cxnId="{2BA70505-9545-4507-89C3-1F8EC682B3E7}">
      <dgm:prSet/>
      <dgm:spPr/>
      <dgm:t>
        <a:bodyPr/>
        <a:lstStyle/>
        <a:p>
          <a:endParaRPr lang="ru-RU"/>
        </a:p>
      </dgm:t>
    </dgm:pt>
    <dgm:pt modelId="{77ACB2AC-30C5-4777-83FA-7C76180D5C5E}" type="sibTrans" cxnId="{2BA70505-9545-4507-89C3-1F8EC682B3E7}">
      <dgm:prSet/>
      <dgm:spPr/>
      <dgm:t>
        <a:bodyPr/>
        <a:lstStyle/>
        <a:p>
          <a:endParaRPr lang="ru-RU"/>
        </a:p>
      </dgm:t>
    </dgm:pt>
    <dgm:pt modelId="{57DE5216-27F7-4B8F-85BA-57CC1CFC2756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Дискретизация изображения</a:t>
          </a:r>
          <a:endParaRPr lang="ru-RU" sz="2400" dirty="0">
            <a:solidFill>
              <a:schemeClr val="tx1"/>
            </a:solidFill>
          </a:endParaRPr>
        </a:p>
      </dgm:t>
    </dgm:pt>
    <dgm:pt modelId="{C94E1908-0423-4469-B94D-2B77DBA689C9}" type="parTrans" cxnId="{08B8A3DC-FCFF-404C-B261-CC36F64068AA}">
      <dgm:prSet/>
      <dgm:spPr/>
      <dgm:t>
        <a:bodyPr/>
        <a:lstStyle/>
        <a:p>
          <a:endParaRPr lang="ru-RU"/>
        </a:p>
      </dgm:t>
    </dgm:pt>
    <dgm:pt modelId="{AF3984BE-8BCD-49E8-BCBF-C700336E7813}" type="sibTrans" cxnId="{08B8A3DC-FCFF-404C-B261-CC36F64068AA}">
      <dgm:prSet/>
      <dgm:spPr/>
      <dgm:t>
        <a:bodyPr/>
        <a:lstStyle/>
        <a:p>
          <a:endParaRPr lang="ru-RU"/>
        </a:p>
      </dgm:t>
    </dgm:pt>
    <dgm:pt modelId="{FD9D7229-5CAF-4DEC-8B61-838E178B8C63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Синхронизация со звуковым сопровождением</a:t>
          </a:r>
          <a:endParaRPr lang="ru-RU" sz="2400" dirty="0">
            <a:solidFill>
              <a:schemeClr val="tx1"/>
            </a:solidFill>
          </a:endParaRPr>
        </a:p>
      </dgm:t>
    </dgm:pt>
    <dgm:pt modelId="{F2F1E3FD-B6AF-4E45-A8E7-4C8A2461CEF7}" type="parTrans" cxnId="{283B7E5C-17F7-477E-B4DE-AA379EDCE3A6}">
      <dgm:prSet/>
      <dgm:spPr/>
      <dgm:t>
        <a:bodyPr/>
        <a:lstStyle/>
        <a:p>
          <a:endParaRPr lang="ru-RU"/>
        </a:p>
      </dgm:t>
    </dgm:pt>
    <dgm:pt modelId="{FF99CCDA-87C7-4CBD-8058-54B4B8D7ACCF}" type="sibTrans" cxnId="{283B7E5C-17F7-477E-B4DE-AA379EDCE3A6}">
      <dgm:prSet/>
      <dgm:spPr/>
      <dgm:t>
        <a:bodyPr/>
        <a:lstStyle/>
        <a:p>
          <a:endParaRPr lang="ru-RU"/>
        </a:p>
      </dgm:t>
    </dgm:pt>
    <dgm:pt modelId="{9E2ED2C1-4846-4B3B-902F-918C8153BA36}" type="pres">
      <dgm:prSet presAssocID="{0A2CF269-07E4-461A-BD6C-9871048AD93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6941D8-349B-4AFF-BD29-41091BC205E1}" type="pres">
      <dgm:prSet presAssocID="{0AACC6C3-D5E3-4194-B1AE-A1FBA073B224}" presName="hierRoot1" presStyleCnt="0">
        <dgm:presLayoutVars>
          <dgm:hierBranch val="init"/>
        </dgm:presLayoutVars>
      </dgm:prSet>
      <dgm:spPr/>
    </dgm:pt>
    <dgm:pt modelId="{75E7B798-796E-4C0A-A718-3B99C1ED3416}" type="pres">
      <dgm:prSet presAssocID="{0AACC6C3-D5E3-4194-B1AE-A1FBA073B224}" presName="rootComposite1" presStyleCnt="0"/>
      <dgm:spPr/>
    </dgm:pt>
    <dgm:pt modelId="{71AB6FAD-5CC6-49D0-A626-33154B7B1D4B}" type="pres">
      <dgm:prSet presAssocID="{0AACC6C3-D5E3-4194-B1AE-A1FBA073B22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B156EA-A3BF-474A-9747-0645F707B9FD}" type="pres">
      <dgm:prSet presAssocID="{0AACC6C3-D5E3-4194-B1AE-A1FBA073B22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83500FC-0092-45F9-9900-BAF121B409C5}" type="pres">
      <dgm:prSet presAssocID="{0AACC6C3-D5E3-4194-B1AE-A1FBA073B224}" presName="hierChild2" presStyleCnt="0"/>
      <dgm:spPr/>
    </dgm:pt>
    <dgm:pt modelId="{36F3170A-D5E1-4763-A97F-B2C2842AFA1E}" type="pres">
      <dgm:prSet presAssocID="{C94E1908-0423-4469-B94D-2B77DBA689C9}" presName="Name37" presStyleLbl="parChTrans1D2" presStyleIdx="0" presStyleCnt="2"/>
      <dgm:spPr/>
      <dgm:t>
        <a:bodyPr/>
        <a:lstStyle/>
        <a:p>
          <a:endParaRPr lang="ru-RU"/>
        </a:p>
      </dgm:t>
    </dgm:pt>
    <dgm:pt modelId="{22941250-C6FB-4EA7-A905-48A0AA8B6470}" type="pres">
      <dgm:prSet presAssocID="{57DE5216-27F7-4B8F-85BA-57CC1CFC2756}" presName="hierRoot2" presStyleCnt="0">
        <dgm:presLayoutVars>
          <dgm:hierBranch val="init"/>
        </dgm:presLayoutVars>
      </dgm:prSet>
      <dgm:spPr/>
    </dgm:pt>
    <dgm:pt modelId="{55146B15-C23B-4356-A000-96F8466684CE}" type="pres">
      <dgm:prSet presAssocID="{57DE5216-27F7-4B8F-85BA-57CC1CFC2756}" presName="rootComposite" presStyleCnt="0"/>
      <dgm:spPr/>
    </dgm:pt>
    <dgm:pt modelId="{69CFAE6D-273F-4FDA-9CBB-3E4032E34355}" type="pres">
      <dgm:prSet presAssocID="{57DE5216-27F7-4B8F-85BA-57CC1CFC275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B9AFBD-99BB-4E25-A995-6A8CEC8B4505}" type="pres">
      <dgm:prSet presAssocID="{57DE5216-27F7-4B8F-85BA-57CC1CFC2756}" presName="rootConnector" presStyleLbl="node2" presStyleIdx="0" presStyleCnt="2"/>
      <dgm:spPr/>
      <dgm:t>
        <a:bodyPr/>
        <a:lstStyle/>
        <a:p>
          <a:endParaRPr lang="ru-RU"/>
        </a:p>
      </dgm:t>
    </dgm:pt>
    <dgm:pt modelId="{7E05D595-E3C0-4D33-A1AF-33C3E026DA3E}" type="pres">
      <dgm:prSet presAssocID="{57DE5216-27F7-4B8F-85BA-57CC1CFC2756}" presName="hierChild4" presStyleCnt="0"/>
      <dgm:spPr/>
    </dgm:pt>
    <dgm:pt modelId="{5704FB69-8172-4A55-BA6E-2A0E108FB60C}" type="pres">
      <dgm:prSet presAssocID="{57DE5216-27F7-4B8F-85BA-57CC1CFC2756}" presName="hierChild5" presStyleCnt="0"/>
      <dgm:spPr/>
    </dgm:pt>
    <dgm:pt modelId="{2570DD81-063E-4028-B2E7-083C49CB670C}" type="pres">
      <dgm:prSet presAssocID="{F2F1E3FD-B6AF-4E45-A8E7-4C8A2461CEF7}" presName="Name37" presStyleLbl="parChTrans1D2" presStyleIdx="1" presStyleCnt="2"/>
      <dgm:spPr/>
      <dgm:t>
        <a:bodyPr/>
        <a:lstStyle/>
        <a:p>
          <a:endParaRPr lang="ru-RU"/>
        </a:p>
      </dgm:t>
    </dgm:pt>
    <dgm:pt modelId="{E52D99E3-282D-4070-8949-6C3E75E4CF57}" type="pres">
      <dgm:prSet presAssocID="{FD9D7229-5CAF-4DEC-8B61-838E178B8C63}" presName="hierRoot2" presStyleCnt="0">
        <dgm:presLayoutVars>
          <dgm:hierBranch val="init"/>
        </dgm:presLayoutVars>
      </dgm:prSet>
      <dgm:spPr/>
    </dgm:pt>
    <dgm:pt modelId="{3A200533-F496-40B6-A7C7-022DEC2170DC}" type="pres">
      <dgm:prSet presAssocID="{FD9D7229-5CAF-4DEC-8B61-838E178B8C63}" presName="rootComposite" presStyleCnt="0"/>
      <dgm:spPr/>
    </dgm:pt>
    <dgm:pt modelId="{3BA12A1C-CDC4-4C09-A6AE-3D9A824F175D}" type="pres">
      <dgm:prSet presAssocID="{FD9D7229-5CAF-4DEC-8B61-838E178B8C6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01B520-57B7-426E-889E-B1076D8F01A1}" type="pres">
      <dgm:prSet presAssocID="{FD9D7229-5CAF-4DEC-8B61-838E178B8C63}" presName="rootConnector" presStyleLbl="node2" presStyleIdx="1" presStyleCnt="2"/>
      <dgm:spPr/>
      <dgm:t>
        <a:bodyPr/>
        <a:lstStyle/>
        <a:p>
          <a:endParaRPr lang="ru-RU"/>
        </a:p>
      </dgm:t>
    </dgm:pt>
    <dgm:pt modelId="{40495D96-E893-4DB3-A0DE-B4A2C7BCD6F9}" type="pres">
      <dgm:prSet presAssocID="{FD9D7229-5CAF-4DEC-8B61-838E178B8C63}" presName="hierChild4" presStyleCnt="0"/>
      <dgm:spPr/>
    </dgm:pt>
    <dgm:pt modelId="{4ED8986E-FDCF-4CC8-A20F-34C5490303B9}" type="pres">
      <dgm:prSet presAssocID="{FD9D7229-5CAF-4DEC-8B61-838E178B8C63}" presName="hierChild5" presStyleCnt="0"/>
      <dgm:spPr/>
    </dgm:pt>
    <dgm:pt modelId="{6D11ABA9-DD97-4B80-AE5C-0178AC8C4C98}" type="pres">
      <dgm:prSet presAssocID="{0AACC6C3-D5E3-4194-B1AE-A1FBA073B224}" presName="hierChild3" presStyleCnt="0"/>
      <dgm:spPr/>
    </dgm:pt>
  </dgm:ptLst>
  <dgm:cxnLst>
    <dgm:cxn modelId="{08B8A3DC-FCFF-404C-B261-CC36F64068AA}" srcId="{0AACC6C3-D5E3-4194-B1AE-A1FBA073B224}" destId="{57DE5216-27F7-4B8F-85BA-57CC1CFC2756}" srcOrd="0" destOrd="0" parTransId="{C94E1908-0423-4469-B94D-2B77DBA689C9}" sibTransId="{AF3984BE-8BCD-49E8-BCBF-C700336E7813}"/>
    <dgm:cxn modelId="{C8227099-0DD1-493A-99A2-DEF8F3AA43EB}" type="presOf" srcId="{F2F1E3FD-B6AF-4E45-A8E7-4C8A2461CEF7}" destId="{2570DD81-063E-4028-B2E7-083C49CB670C}" srcOrd="0" destOrd="0" presId="urn:microsoft.com/office/officeart/2005/8/layout/orgChart1"/>
    <dgm:cxn modelId="{87EFE7A8-145C-435B-9FD2-D250E9D3C75F}" type="presOf" srcId="{0A2CF269-07E4-461A-BD6C-9871048AD936}" destId="{9E2ED2C1-4846-4B3B-902F-918C8153BA36}" srcOrd="0" destOrd="0" presId="urn:microsoft.com/office/officeart/2005/8/layout/orgChart1"/>
    <dgm:cxn modelId="{77CCD496-9CA7-42F9-975D-A99ADB81C8AE}" type="presOf" srcId="{FD9D7229-5CAF-4DEC-8B61-838E178B8C63}" destId="{3BA12A1C-CDC4-4C09-A6AE-3D9A824F175D}" srcOrd="0" destOrd="0" presId="urn:microsoft.com/office/officeart/2005/8/layout/orgChart1"/>
    <dgm:cxn modelId="{14F9F115-EED5-48F7-8714-81CDE6C49649}" type="presOf" srcId="{0AACC6C3-D5E3-4194-B1AE-A1FBA073B224}" destId="{85B156EA-A3BF-474A-9747-0645F707B9FD}" srcOrd="1" destOrd="0" presId="urn:microsoft.com/office/officeart/2005/8/layout/orgChart1"/>
    <dgm:cxn modelId="{0100809C-15A8-4A81-A800-3A69BFA71C0A}" type="presOf" srcId="{57DE5216-27F7-4B8F-85BA-57CC1CFC2756}" destId="{F8B9AFBD-99BB-4E25-A995-6A8CEC8B4505}" srcOrd="1" destOrd="0" presId="urn:microsoft.com/office/officeart/2005/8/layout/orgChart1"/>
    <dgm:cxn modelId="{2BA70505-9545-4507-89C3-1F8EC682B3E7}" srcId="{0A2CF269-07E4-461A-BD6C-9871048AD936}" destId="{0AACC6C3-D5E3-4194-B1AE-A1FBA073B224}" srcOrd="0" destOrd="0" parTransId="{0FD56EAA-86CF-49A7-A0FD-E25548F49741}" sibTransId="{77ACB2AC-30C5-4777-83FA-7C76180D5C5E}"/>
    <dgm:cxn modelId="{283B7E5C-17F7-477E-B4DE-AA379EDCE3A6}" srcId="{0AACC6C3-D5E3-4194-B1AE-A1FBA073B224}" destId="{FD9D7229-5CAF-4DEC-8B61-838E178B8C63}" srcOrd="1" destOrd="0" parTransId="{F2F1E3FD-B6AF-4E45-A8E7-4C8A2461CEF7}" sibTransId="{FF99CCDA-87C7-4CBD-8058-54B4B8D7ACCF}"/>
    <dgm:cxn modelId="{ADC3D326-0DE3-4214-98DC-15C9E95BDC9E}" type="presOf" srcId="{57DE5216-27F7-4B8F-85BA-57CC1CFC2756}" destId="{69CFAE6D-273F-4FDA-9CBB-3E4032E34355}" srcOrd="0" destOrd="0" presId="urn:microsoft.com/office/officeart/2005/8/layout/orgChart1"/>
    <dgm:cxn modelId="{CEA21D00-A218-45F8-B107-FB064666F7F3}" type="presOf" srcId="{FD9D7229-5CAF-4DEC-8B61-838E178B8C63}" destId="{B601B520-57B7-426E-889E-B1076D8F01A1}" srcOrd="1" destOrd="0" presId="urn:microsoft.com/office/officeart/2005/8/layout/orgChart1"/>
    <dgm:cxn modelId="{B13068F9-8114-4B9A-BE81-820F7F8684CB}" type="presOf" srcId="{C94E1908-0423-4469-B94D-2B77DBA689C9}" destId="{36F3170A-D5E1-4763-A97F-B2C2842AFA1E}" srcOrd="0" destOrd="0" presId="urn:microsoft.com/office/officeart/2005/8/layout/orgChart1"/>
    <dgm:cxn modelId="{A3585F90-FD2E-4E5E-AC73-63FD7BAC80D5}" type="presOf" srcId="{0AACC6C3-D5E3-4194-B1AE-A1FBA073B224}" destId="{71AB6FAD-5CC6-49D0-A626-33154B7B1D4B}" srcOrd="0" destOrd="0" presId="urn:microsoft.com/office/officeart/2005/8/layout/orgChart1"/>
    <dgm:cxn modelId="{6ED919A6-953F-464B-BCBF-7452AB64E8FC}" type="presParOf" srcId="{9E2ED2C1-4846-4B3B-902F-918C8153BA36}" destId="{AF6941D8-349B-4AFF-BD29-41091BC205E1}" srcOrd="0" destOrd="0" presId="urn:microsoft.com/office/officeart/2005/8/layout/orgChart1"/>
    <dgm:cxn modelId="{DAC7E4C7-D64C-4EDE-8FF4-4B464B0E6060}" type="presParOf" srcId="{AF6941D8-349B-4AFF-BD29-41091BC205E1}" destId="{75E7B798-796E-4C0A-A718-3B99C1ED3416}" srcOrd="0" destOrd="0" presId="urn:microsoft.com/office/officeart/2005/8/layout/orgChart1"/>
    <dgm:cxn modelId="{D6A056A4-8E1B-4D05-8864-83DBE72EAC62}" type="presParOf" srcId="{75E7B798-796E-4C0A-A718-3B99C1ED3416}" destId="{71AB6FAD-5CC6-49D0-A626-33154B7B1D4B}" srcOrd="0" destOrd="0" presId="urn:microsoft.com/office/officeart/2005/8/layout/orgChart1"/>
    <dgm:cxn modelId="{CB931D79-AC58-4BC6-B323-4D2335C414B9}" type="presParOf" srcId="{75E7B798-796E-4C0A-A718-3B99C1ED3416}" destId="{85B156EA-A3BF-474A-9747-0645F707B9FD}" srcOrd="1" destOrd="0" presId="urn:microsoft.com/office/officeart/2005/8/layout/orgChart1"/>
    <dgm:cxn modelId="{C8562413-C08B-473A-B414-C1148B78F840}" type="presParOf" srcId="{AF6941D8-349B-4AFF-BD29-41091BC205E1}" destId="{683500FC-0092-45F9-9900-BAF121B409C5}" srcOrd="1" destOrd="0" presId="urn:microsoft.com/office/officeart/2005/8/layout/orgChart1"/>
    <dgm:cxn modelId="{62FC240C-8902-41EE-BC8A-A381DF410CDC}" type="presParOf" srcId="{683500FC-0092-45F9-9900-BAF121B409C5}" destId="{36F3170A-D5E1-4763-A97F-B2C2842AFA1E}" srcOrd="0" destOrd="0" presId="urn:microsoft.com/office/officeart/2005/8/layout/orgChart1"/>
    <dgm:cxn modelId="{CC853C30-9000-40C0-A3EE-0BE05B703D48}" type="presParOf" srcId="{683500FC-0092-45F9-9900-BAF121B409C5}" destId="{22941250-C6FB-4EA7-A905-48A0AA8B6470}" srcOrd="1" destOrd="0" presId="urn:microsoft.com/office/officeart/2005/8/layout/orgChart1"/>
    <dgm:cxn modelId="{424A794E-70FF-4DF9-8A82-D385420AAF90}" type="presParOf" srcId="{22941250-C6FB-4EA7-A905-48A0AA8B6470}" destId="{55146B15-C23B-4356-A000-96F8466684CE}" srcOrd="0" destOrd="0" presId="urn:microsoft.com/office/officeart/2005/8/layout/orgChart1"/>
    <dgm:cxn modelId="{7265A9D7-9B41-4946-AC54-F3838AAF0E7C}" type="presParOf" srcId="{55146B15-C23B-4356-A000-96F8466684CE}" destId="{69CFAE6D-273F-4FDA-9CBB-3E4032E34355}" srcOrd="0" destOrd="0" presId="urn:microsoft.com/office/officeart/2005/8/layout/orgChart1"/>
    <dgm:cxn modelId="{234E1965-FE1E-47A5-A0C7-B14FB886524E}" type="presParOf" srcId="{55146B15-C23B-4356-A000-96F8466684CE}" destId="{F8B9AFBD-99BB-4E25-A995-6A8CEC8B4505}" srcOrd="1" destOrd="0" presId="urn:microsoft.com/office/officeart/2005/8/layout/orgChart1"/>
    <dgm:cxn modelId="{5447E179-EA2E-4761-BFAA-4C06D817F255}" type="presParOf" srcId="{22941250-C6FB-4EA7-A905-48A0AA8B6470}" destId="{7E05D595-E3C0-4D33-A1AF-33C3E026DA3E}" srcOrd="1" destOrd="0" presId="urn:microsoft.com/office/officeart/2005/8/layout/orgChart1"/>
    <dgm:cxn modelId="{49832540-FD13-4755-99B5-21BA858DB68D}" type="presParOf" srcId="{22941250-C6FB-4EA7-A905-48A0AA8B6470}" destId="{5704FB69-8172-4A55-BA6E-2A0E108FB60C}" srcOrd="2" destOrd="0" presId="urn:microsoft.com/office/officeart/2005/8/layout/orgChart1"/>
    <dgm:cxn modelId="{6F291E54-64C9-4B7C-AD50-E72352ABDD03}" type="presParOf" srcId="{683500FC-0092-45F9-9900-BAF121B409C5}" destId="{2570DD81-063E-4028-B2E7-083C49CB670C}" srcOrd="2" destOrd="0" presId="urn:microsoft.com/office/officeart/2005/8/layout/orgChart1"/>
    <dgm:cxn modelId="{DE2C3164-09CD-4AC0-AE3F-750982864568}" type="presParOf" srcId="{683500FC-0092-45F9-9900-BAF121B409C5}" destId="{E52D99E3-282D-4070-8949-6C3E75E4CF57}" srcOrd="3" destOrd="0" presId="urn:microsoft.com/office/officeart/2005/8/layout/orgChart1"/>
    <dgm:cxn modelId="{10F51D4C-773A-4969-907D-E72FF577C1D7}" type="presParOf" srcId="{E52D99E3-282D-4070-8949-6C3E75E4CF57}" destId="{3A200533-F496-40B6-A7C7-022DEC2170DC}" srcOrd="0" destOrd="0" presId="urn:microsoft.com/office/officeart/2005/8/layout/orgChart1"/>
    <dgm:cxn modelId="{6EEE106D-CA63-4810-BF17-D58BC6C5019C}" type="presParOf" srcId="{3A200533-F496-40B6-A7C7-022DEC2170DC}" destId="{3BA12A1C-CDC4-4C09-A6AE-3D9A824F175D}" srcOrd="0" destOrd="0" presId="urn:microsoft.com/office/officeart/2005/8/layout/orgChart1"/>
    <dgm:cxn modelId="{EA4591D5-2E76-41D6-97AA-EF9DAD2B763C}" type="presParOf" srcId="{3A200533-F496-40B6-A7C7-022DEC2170DC}" destId="{B601B520-57B7-426E-889E-B1076D8F01A1}" srcOrd="1" destOrd="0" presId="urn:microsoft.com/office/officeart/2005/8/layout/orgChart1"/>
    <dgm:cxn modelId="{52534DBB-A057-46EB-9F61-154B31138BB8}" type="presParOf" srcId="{E52D99E3-282D-4070-8949-6C3E75E4CF57}" destId="{40495D96-E893-4DB3-A0DE-B4A2C7BCD6F9}" srcOrd="1" destOrd="0" presId="urn:microsoft.com/office/officeart/2005/8/layout/orgChart1"/>
    <dgm:cxn modelId="{D6D3D519-9AF8-436E-A3C0-B4D2D24E95C3}" type="presParOf" srcId="{E52D99E3-282D-4070-8949-6C3E75E4CF57}" destId="{4ED8986E-FDCF-4CC8-A20F-34C5490303B9}" srcOrd="2" destOrd="0" presId="urn:microsoft.com/office/officeart/2005/8/layout/orgChart1"/>
    <dgm:cxn modelId="{2728982A-AD87-434F-AC76-AFC38D8EB49D}" type="presParOf" srcId="{AF6941D8-349B-4AFF-BD29-41091BC205E1}" destId="{6D11ABA9-DD97-4B80-AE5C-0178AC8C4C9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70DD81-063E-4028-B2E7-083C49CB670C}">
      <dsp:nvSpPr>
        <dsp:cNvPr id="0" name=""/>
        <dsp:cNvSpPr/>
      </dsp:nvSpPr>
      <dsp:spPr>
        <a:xfrm>
          <a:off x="304800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489"/>
              </a:lnTo>
              <a:lnTo>
                <a:pt x="1668009" y="289489"/>
              </a:lnTo>
              <a:lnTo>
                <a:pt x="1668009" y="5789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F3170A-D5E1-4763-A97F-B2C2842AFA1E}">
      <dsp:nvSpPr>
        <dsp:cNvPr id="0" name=""/>
        <dsp:cNvSpPr/>
      </dsp:nvSpPr>
      <dsp:spPr>
        <a:xfrm>
          <a:off x="137999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1668009" y="0"/>
              </a:moveTo>
              <a:lnTo>
                <a:pt x="1668009" y="289489"/>
              </a:lnTo>
              <a:lnTo>
                <a:pt x="0" y="289489"/>
              </a:lnTo>
              <a:lnTo>
                <a:pt x="0" y="5789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AB6FAD-5CC6-49D0-A626-33154B7B1D4B}">
      <dsp:nvSpPr>
        <dsp:cNvPr id="0" name=""/>
        <dsp:cNvSpPr/>
      </dsp:nvSpPr>
      <dsp:spPr>
        <a:xfrm>
          <a:off x="1669479" y="363990"/>
          <a:ext cx="2757041" cy="13785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Кодирование видео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1669479" y="363990"/>
        <a:ext cx="2757041" cy="1378520"/>
      </dsp:txXfrm>
    </dsp:sp>
    <dsp:sp modelId="{69CFAE6D-273F-4FDA-9CBB-3E4032E34355}">
      <dsp:nvSpPr>
        <dsp:cNvPr id="0" name=""/>
        <dsp:cNvSpPr/>
      </dsp:nvSpPr>
      <dsp:spPr>
        <a:xfrm>
          <a:off x="1469" y="2321489"/>
          <a:ext cx="2757041" cy="1378520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Дискретизация изображения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469" y="2321489"/>
        <a:ext cx="2757041" cy="1378520"/>
      </dsp:txXfrm>
    </dsp:sp>
    <dsp:sp modelId="{3BA12A1C-CDC4-4C09-A6AE-3D9A824F175D}">
      <dsp:nvSpPr>
        <dsp:cNvPr id="0" name=""/>
        <dsp:cNvSpPr/>
      </dsp:nvSpPr>
      <dsp:spPr>
        <a:xfrm>
          <a:off x="3337489" y="2321489"/>
          <a:ext cx="2757041" cy="1378520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Синхронизация со звуковым сопровождением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337489" y="2321489"/>
        <a:ext cx="2757041" cy="1378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D393D-C09F-4D4D-BCA6-FB6BA35ABB01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1AEF2-61B6-4120-AE2F-84D5FFA93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7EB-65DD-486A-8A77-E8992D754C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238E-637D-497C-895E-0435BF44F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7EB-65DD-486A-8A77-E8992D754C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238E-637D-497C-895E-0435BF44F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7EB-65DD-486A-8A77-E8992D754C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238E-637D-497C-895E-0435BF44F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7EB-65DD-486A-8A77-E8992D754C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238E-637D-497C-895E-0435BF44F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7EB-65DD-486A-8A77-E8992D754C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238E-637D-497C-895E-0435BF44F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7EB-65DD-486A-8A77-E8992D754C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238E-637D-497C-895E-0435BF44F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7EB-65DD-486A-8A77-E8992D754C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238E-637D-497C-895E-0435BF44F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7EB-65DD-486A-8A77-E8992D754C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238E-637D-497C-895E-0435BF44F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7EB-65DD-486A-8A77-E8992D754C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238E-637D-497C-895E-0435BF44F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7EB-65DD-486A-8A77-E8992D754C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238E-637D-497C-895E-0435BF44F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97EB-65DD-486A-8A77-E8992D754C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238E-637D-497C-895E-0435BF44F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697EB-65DD-486A-8A77-E8992D754CDB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6238E-637D-497C-895E-0435BF44F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Козырева И.Н., п. Харп, ЯНАО</a:t>
            </a:r>
            <a:endParaRPr lang="ru-RU"/>
          </a:p>
        </p:txBody>
      </p:sp>
      <p:pic>
        <p:nvPicPr>
          <p:cNvPr id="15362" name="Picture 2" descr="Цифровое видео и его характеристики, стандарты сжатия и форматы видеофайлов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539552" y="404664"/>
            <a:ext cx="5832648" cy="58326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564904"/>
            <a:ext cx="7416824" cy="1470025"/>
          </a:xfrm>
        </p:spPr>
        <p:txBody>
          <a:bodyPr/>
          <a:lstStyle/>
          <a:p>
            <a:r>
              <a:rPr lang="ru-RU" b="1" dirty="0" smtClean="0"/>
              <a:t>Технологии работы с цифровым видео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99592" y="274638"/>
            <a:ext cx="7560840" cy="778098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MPEG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1772817"/>
            <a:ext cx="75608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dirty="0" smtClean="0"/>
              <a:t>Разработан в </a:t>
            </a:r>
            <a:r>
              <a:rPr lang="ru-RU" sz="2400" b="1" dirty="0" smtClean="0"/>
              <a:t>199</a:t>
            </a:r>
            <a:r>
              <a:rPr lang="en-US" sz="2400" b="1" dirty="0" smtClean="0"/>
              <a:t>5</a:t>
            </a:r>
            <a:r>
              <a:rPr lang="ru-RU" sz="2400" dirty="0" smtClean="0"/>
              <a:t> г</a:t>
            </a:r>
          </a:p>
          <a:p>
            <a:pPr>
              <a:spcAft>
                <a:spcPts val="1200"/>
              </a:spcAft>
            </a:pPr>
            <a:r>
              <a:rPr lang="ru-RU" sz="2400" dirty="0" smtClean="0"/>
              <a:t>Используется в цифровом, спутниковом телевидении и для записи дисков </a:t>
            </a:r>
            <a:r>
              <a:rPr lang="en-US" sz="2400" dirty="0" smtClean="0"/>
              <a:t>DVD</a:t>
            </a:r>
            <a:endParaRPr lang="ru-RU" sz="2400" dirty="0" smtClean="0"/>
          </a:p>
          <a:p>
            <a:pPr>
              <a:spcAft>
                <a:spcPts val="1200"/>
              </a:spcAft>
            </a:pPr>
            <a:r>
              <a:rPr lang="ru-RU" sz="2400" dirty="0" smtClean="0"/>
              <a:t>Разрешение кадра  в видеостандарте </a:t>
            </a:r>
            <a:r>
              <a:rPr lang="en-US" sz="2400" dirty="0" smtClean="0"/>
              <a:t>PAL/SECAM </a:t>
            </a:r>
            <a:br>
              <a:rPr lang="en-US" sz="2400" dirty="0" smtClean="0"/>
            </a:br>
            <a:r>
              <a:rPr lang="en-US" sz="2400" dirty="0" smtClean="0"/>
              <a:t>7</a:t>
            </a:r>
            <a:r>
              <a:rPr lang="ru-RU" sz="2400" dirty="0" smtClean="0"/>
              <a:t>2</a:t>
            </a:r>
            <a:r>
              <a:rPr lang="en-US" sz="2400" dirty="0" smtClean="0"/>
              <a:t>0</a:t>
            </a:r>
            <a:r>
              <a:rPr lang="ru-RU" sz="2400" dirty="0" smtClean="0"/>
              <a:t> </a:t>
            </a:r>
            <a:r>
              <a:rPr lang="ru-RU" sz="2400" dirty="0" err="1" smtClean="0"/>
              <a:t>х</a:t>
            </a:r>
            <a:r>
              <a:rPr lang="ru-RU" sz="2400" dirty="0" smtClean="0"/>
              <a:t> </a:t>
            </a:r>
            <a:r>
              <a:rPr lang="en-US" sz="2400" dirty="0" smtClean="0"/>
              <a:t>576</a:t>
            </a:r>
            <a:r>
              <a:rPr lang="ru-RU" sz="2400" dirty="0" smtClean="0"/>
              <a:t> пикселей</a:t>
            </a:r>
          </a:p>
          <a:p>
            <a:pPr>
              <a:spcAft>
                <a:spcPts val="1200"/>
              </a:spcAft>
            </a:pPr>
            <a:r>
              <a:rPr lang="ru-RU" sz="2400" dirty="0" smtClean="0"/>
              <a:t>В </a:t>
            </a:r>
            <a:r>
              <a:rPr lang="ru-RU" sz="2400" dirty="0" err="1" smtClean="0"/>
              <a:t>аудиочасти</a:t>
            </a:r>
            <a:r>
              <a:rPr lang="ru-RU" sz="2400" dirty="0" smtClean="0"/>
              <a:t> добавлена поддержка многоканального звука</a:t>
            </a:r>
          </a:p>
          <a:p>
            <a:endParaRPr lang="ru-RU" sz="2400" dirty="0"/>
          </a:p>
          <a:p>
            <a:r>
              <a:rPr lang="ru-RU" sz="2400" dirty="0" smtClean="0"/>
              <a:t>  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5157192"/>
            <a:ext cx="7848872" cy="10801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Полнометражный фильм длительностью 1,5 ч  занимает один </a:t>
            </a:r>
            <a:r>
              <a:rPr lang="en-US" sz="2400" dirty="0" smtClean="0">
                <a:solidFill>
                  <a:srgbClr val="002060"/>
                </a:solidFill>
              </a:rPr>
              <a:t>DVD</a:t>
            </a:r>
            <a:r>
              <a:rPr lang="ru-RU" sz="2400" dirty="0" smtClean="0">
                <a:solidFill>
                  <a:srgbClr val="002060"/>
                </a:solidFill>
              </a:rPr>
              <a:t>-диск – </a:t>
            </a:r>
            <a:r>
              <a:rPr lang="en-US" sz="2400" dirty="0" smtClean="0">
                <a:solidFill>
                  <a:srgbClr val="002060"/>
                </a:solidFill>
              </a:rPr>
              <a:t>4,7</a:t>
            </a:r>
            <a:r>
              <a:rPr lang="ru-RU" sz="2400" dirty="0" smtClean="0">
                <a:solidFill>
                  <a:srgbClr val="002060"/>
                </a:solidFill>
              </a:rPr>
              <a:t> Гб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99592" y="274638"/>
            <a:ext cx="7560840" cy="778098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MPEG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lang="ru-RU" sz="4400" dirty="0">
                <a:latin typeface="+mj-lt"/>
                <a:ea typeface="+mj-ea"/>
                <a:cs typeface="+mj-cs"/>
              </a:rPr>
              <a:t>4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1772816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Официально представлен в декабре </a:t>
            </a:r>
            <a:r>
              <a:rPr lang="ru-RU" sz="2400" b="1" dirty="0" smtClean="0"/>
              <a:t>1999</a:t>
            </a:r>
            <a:r>
              <a:rPr lang="ru-RU" sz="2400" dirty="0" smtClean="0"/>
              <a:t> г</a:t>
            </a:r>
          </a:p>
          <a:p>
            <a:endParaRPr lang="ru-RU" sz="2400" dirty="0" smtClean="0"/>
          </a:p>
          <a:p>
            <a:pPr algn="just"/>
            <a:r>
              <a:rPr lang="ru-RU" sz="2400" dirty="0" smtClean="0"/>
              <a:t>Используется для передачи потоковых </a:t>
            </a:r>
            <a:r>
              <a:rPr lang="ru-RU" sz="2400" dirty="0" err="1" smtClean="0"/>
              <a:t>медиаданных</a:t>
            </a:r>
            <a:r>
              <a:rPr lang="ru-RU" sz="2400" dirty="0" smtClean="0"/>
              <a:t> по каналам с низкой пропускной способностью.</a:t>
            </a:r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  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5157192"/>
            <a:ext cx="7848872" cy="10801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Полнометражный фильм длительностью 1,5 ч  занимает один компакт-диск </a:t>
            </a: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ru-RU" sz="2400" dirty="0" smtClean="0">
                <a:solidFill>
                  <a:srgbClr val="002060"/>
                </a:solidFill>
              </a:rPr>
              <a:t>С</a:t>
            </a:r>
            <a:r>
              <a:rPr lang="en-US" sz="2400" dirty="0" smtClean="0">
                <a:solidFill>
                  <a:srgbClr val="002060"/>
                </a:solidFill>
              </a:rPr>
              <a:t>D)</a:t>
            </a:r>
            <a:r>
              <a:rPr lang="ru-RU" sz="2400" dirty="0" smtClean="0">
                <a:solidFill>
                  <a:srgbClr val="002060"/>
                </a:solidFill>
              </a:rPr>
              <a:t> – 700 Мб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Аппаратные средства </a:t>
            </a:r>
            <a:br>
              <a:rPr lang="ru-RU" dirty="0" smtClean="0"/>
            </a:br>
            <a:r>
              <a:rPr lang="ru-RU" dirty="0" smtClean="0"/>
              <a:t>работы с видео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844824"/>
            <a:ext cx="7632848" cy="4281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Плата </a:t>
            </a:r>
            <a:r>
              <a:rPr lang="ru-RU" sz="2800" b="1" dirty="0" err="1" smtClean="0">
                <a:solidFill>
                  <a:srgbClr val="002060"/>
                </a:solidFill>
              </a:rPr>
              <a:t>видеозахвата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/>
              <a:t>(</a:t>
            </a:r>
            <a:r>
              <a:rPr lang="ru-RU" sz="2800" i="1" dirty="0" smtClean="0"/>
              <a:t>до появления цифровых видеокамер</a:t>
            </a:r>
            <a:r>
              <a:rPr lang="ru-RU" sz="2800" dirty="0" smtClean="0"/>
              <a:t>) выполняла функции аналого-цифрового преобразователя при вводе видеоинформации с аналоговых устройств: видеокамер, телевизора, видеомагнитофона.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Аппаратные средства </a:t>
            </a:r>
            <a:br>
              <a:rPr lang="ru-RU" dirty="0" smtClean="0"/>
            </a:br>
            <a:r>
              <a:rPr lang="ru-RU" dirty="0" smtClean="0"/>
              <a:t>работы с видео</a:t>
            </a:r>
            <a:endParaRPr lang="ru-RU" dirty="0"/>
          </a:p>
        </p:txBody>
      </p:sp>
      <p:pic>
        <p:nvPicPr>
          <p:cNvPr id="18434" name="Picture 2" descr="http://girls-svadba.ru/sites/default/files/pictures/1291323831_143526851_1-----12913238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573016"/>
            <a:ext cx="3744416" cy="28083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Цифровая видеокамера</a:t>
            </a:r>
          </a:p>
          <a:p>
            <a:pPr indent="17463" algn="just">
              <a:buNone/>
            </a:pPr>
            <a:r>
              <a:rPr lang="ru-RU" sz="2800" dirty="0" smtClean="0"/>
              <a:t>Носители информации: </a:t>
            </a:r>
          </a:p>
          <a:p>
            <a:pPr marL="630238" indent="-269875" algn="just"/>
            <a:r>
              <a:rPr lang="ru-RU" sz="2800" dirty="0"/>
              <a:t>к</a:t>
            </a:r>
            <a:r>
              <a:rPr lang="ru-RU" sz="2800" dirty="0" smtClean="0"/>
              <a:t>ассета </a:t>
            </a:r>
            <a:r>
              <a:rPr lang="en-US" sz="2800" dirty="0" smtClean="0"/>
              <a:t>Mini-DV</a:t>
            </a:r>
          </a:p>
          <a:p>
            <a:pPr marL="630238" indent="-269875" algn="just"/>
            <a:r>
              <a:rPr lang="ru-RU" sz="2800" dirty="0"/>
              <a:t>н</a:t>
            </a:r>
            <a:r>
              <a:rPr lang="ru-RU" sz="2800" dirty="0" smtClean="0"/>
              <a:t>абор микросхем памяти</a:t>
            </a:r>
          </a:p>
          <a:p>
            <a:pPr marL="630238" indent="-269875" algn="just"/>
            <a:r>
              <a:rPr lang="ru-RU" sz="2800" dirty="0" smtClean="0"/>
              <a:t>жесткий диск</a:t>
            </a:r>
          </a:p>
          <a:p>
            <a:pPr marL="630238" indent="-269875" algn="just"/>
            <a:r>
              <a:rPr lang="ru-RU" sz="2800" dirty="0"/>
              <a:t>д</a:t>
            </a:r>
            <a:r>
              <a:rPr lang="ru-RU" sz="2800" dirty="0" smtClean="0"/>
              <a:t>иск </a:t>
            </a:r>
            <a:r>
              <a:rPr lang="en-US" sz="2800" dirty="0" smtClean="0"/>
              <a:t>DVD-RW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Аппаратные средства </a:t>
            </a:r>
            <a:br>
              <a:rPr lang="ru-RU" dirty="0" smtClean="0"/>
            </a:br>
            <a:r>
              <a:rPr lang="ru-RU" dirty="0" smtClean="0"/>
              <a:t>работы с видео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7776864" cy="4281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Телевизионные тюнеры </a:t>
            </a:r>
            <a:r>
              <a:rPr lang="ru-RU" sz="2800" dirty="0" smtClean="0"/>
              <a:t>- для просмотра на экране компьютера телепередач или видеофильмов в аналоговом формате</a:t>
            </a:r>
            <a:endParaRPr lang="ru-RU" sz="2800" dirty="0"/>
          </a:p>
        </p:txBody>
      </p:sp>
      <p:pic>
        <p:nvPicPr>
          <p:cNvPr id="23554" name="Picture 2" descr="http://drivers-win.net/uploads/posts/2011-01/1293870912_avertv-studio-509-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861048"/>
            <a:ext cx="2962300" cy="2079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Аппаратные средства </a:t>
            </a:r>
            <a:br>
              <a:rPr lang="ru-RU" dirty="0" smtClean="0"/>
            </a:br>
            <a:r>
              <a:rPr lang="ru-RU" dirty="0" smtClean="0"/>
              <a:t>работы с видео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7776864" cy="4281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WEB-</a:t>
            </a:r>
            <a:r>
              <a:rPr lang="ru-RU" sz="2800" b="1" dirty="0" smtClean="0">
                <a:solidFill>
                  <a:srgbClr val="002060"/>
                </a:solidFill>
              </a:rPr>
              <a:t>камеры </a:t>
            </a:r>
            <a:r>
              <a:rPr lang="ru-RU" sz="2800" dirty="0" smtClean="0"/>
              <a:t>- для передачи видеоизображения через Интернет</a:t>
            </a:r>
            <a:endParaRPr lang="ru-RU" sz="2800" dirty="0"/>
          </a:p>
        </p:txBody>
      </p:sp>
      <p:pic>
        <p:nvPicPr>
          <p:cNvPr id="24578" name="Picture 2" descr="http://gsm-stock.ru/pics/catalog/10586imag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005064"/>
            <a:ext cx="1296144" cy="1296144"/>
          </a:xfrm>
          <a:prstGeom prst="rect">
            <a:avLst/>
          </a:prstGeom>
          <a:noFill/>
        </p:spPr>
      </p:pic>
      <p:pic>
        <p:nvPicPr>
          <p:cNvPr id="24582" name="Picture 6" descr="http://golig.com/wp-content/uploads/2012/06/web-kamer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140968"/>
            <a:ext cx="3946961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Программное обеспечение для работы с видео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772816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Проигрыватель (плеер) </a:t>
            </a:r>
            <a:r>
              <a:rPr lang="ru-RU" sz="2400" dirty="0" smtClean="0"/>
              <a:t>– программа, с помощью которой осуществляется просмотр видеоизображения и управление просмотром. </a:t>
            </a:r>
          </a:p>
          <a:p>
            <a:pPr algn="just"/>
            <a:r>
              <a:rPr lang="en-US" sz="2400" dirty="0" smtClean="0"/>
              <a:t>Windows Media Player, </a:t>
            </a:r>
            <a:r>
              <a:rPr lang="en-US" sz="2400" dirty="0" err="1" smtClean="0"/>
              <a:t>WinDVD</a:t>
            </a:r>
            <a:r>
              <a:rPr lang="en-US" sz="2400" dirty="0" smtClean="0"/>
              <a:t>, </a:t>
            </a:r>
            <a:r>
              <a:rPr lang="en-US" sz="2400" dirty="0" err="1" smtClean="0"/>
              <a:t>BSPlayer</a:t>
            </a:r>
            <a:r>
              <a:rPr lang="en-US" sz="2400" dirty="0" smtClean="0"/>
              <a:t> </a:t>
            </a:r>
            <a:r>
              <a:rPr lang="ru-RU" sz="2400" dirty="0" smtClean="0"/>
              <a:t>и т.д.</a:t>
            </a:r>
          </a:p>
          <a:p>
            <a:pPr algn="just"/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3501008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err="1" smtClean="0">
                <a:solidFill>
                  <a:srgbClr val="002060"/>
                </a:solidFill>
              </a:rPr>
              <a:t>Видеокодек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/>
              <a:t>– программный компонент, который осуществляет декодирование (распаковку) видео и звука во время просмотра фильма</a:t>
            </a:r>
          </a:p>
          <a:p>
            <a:pPr algn="just"/>
            <a:r>
              <a:rPr lang="en-US" sz="2400" dirty="0" err="1" smtClean="0"/>
              <a:t>DivX</a:t>
            </a:r>
            <a:r>
              <a:rPr lang="en-US" sz="2400" dirty="0" smtClean="0"/>
              <a:t>, </a:t>
            </a:r>
            <a:r>
              <a:rPr lang="en-US" sz="2400" dirty="0" err="1" smtClean="0"/>
              <a:t>XVid</a:t>
            </a:r>
            <a:r>
              <a:rPr lang="en-US" sz="2400" dirty="0" smtClean="0"/>
              <a:t>  </a:t>
            </a:r>
            <a:endParaRPr lang="ru-RU" sz="2400" dirty="0" smtClean="0"/>
          </a:p>
          <a:p>
            <a:pPr algn="just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dirty="0" smtClean="0"/>
              <a:t>Форматы </a:t>
            </a:r>
            <a:r>
              <a:rPr lang="ru-RU" dirty="0" err="1" smtClean="0"/>
              <a:t>видеофайлов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796623"/>
            <a:ext cx="7704856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2060"/>
                </a:solidFill>
              </a:rPr>
              <a:t>AVI</a:t>
            </a:r>
            <a:r>
              <a:rPr lang="en-US" sz="2400" dirty="0" smtClean="0"/>
              <a:t> </a:t>
            </a:r>
            <a:r>
              <a:rPr lang="ru-RU" sz="2400" dirty="0" smtClean="0"/>
              <a:t>содержит видео/аудио данные, разделенные на блоки, каждый из которых может быть сжат с использованием разных кодеков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3356992"/>
            <a:ext cx="7704856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2060"/>
                </a:solidFill>
              </a:rPr>
              <a:t>MPG - </a:t>
            </a:r>
            <a:r>
              <a:rPr lang="ru-RU" sz="2400" dirty="0" smtClean="0"/>
              <a:t>формат файлов, содержащих видео, закодированное на основе одного из стандартов </a:t>
            </a:r>
            <a:r>
              <a:rPr lang="en-US" sz="2400" dirty="0" smtClean="0"/>
              <a:t>MPEG 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581128"/>
            <a:ext cx="7704856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2060"/>
                </a:solidFill>
              </a:rPr>
              <a:t>QuickTime </a:t>
            </a:r>
            <a:r>
              <a:rPr lang="ru-RU" sz="2400" dirty="0" smtClean="0"/>
              <a:t>(файлы </a:t>
            </a:r>
            <a:r>
              <a:rPr lang="en-US" sz="2400" dirty="0" err="1" smtClean="0"/>
              <a:t>mov</a:t>
            </a:r>
            <a:r>
              <a:rPr lang="en-US" sz="2400" dirty="0" smtClean="0"/>
              <a:t>, mpeg, qt) </a:t>
            </a:r>
            <a:r>
              <a:rPr lang="ru-RU" sz="2400" dirty="0" smtClean="0"/>
              <a:t>предоставляет формировать изображение </a:t>
            </a:r>
            <a:r>
              <a:rPr lang="en-US" sz="2400" dirty="0" smtClean="0"/>
              <a:t> </a:t>
            </a:r>
            <a:r>
              <a:rPr lang="ru-RU" sz="2400" dirty="0" smtClean="0"/>
              <a:t>на новой дорожке, путем ссылок на кадры, имеющиеся на других дорожках</a:t>
            </a:r>
            <a:endParaRPr lang="ru-RU" sz="2400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 flipH="1">
            <a:off x="5940152" y="2132856"/>
            <a:ext cx="1944216" cy="936104"/>
          </a:xfrm>
          <a:prstGeom prst="wedgeRoundRectCallout">
            <a:avLst>
              <a:gd name="adj1" fmla="val -27637"/>
              <a:gd name="adj2" fmla="val 131357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</a:rPr>
              <a:t>Motion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Picture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Expert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Group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 flipH="1">
            <a:off x="1907704" y="2132856"/>
            <a:ext cx="1872208" cy="936104"/>
          </a:xfrm>
          <a:prstGeom prst="wedgeRoundRectCallout">
            <a:avLst>
              <a:gd name="adj1" fmla="val 79699"/>
              <a:gd name="adj2" fmla="val -6240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</a:rPr>
              <a:t>Audio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Video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Interleave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7" grpId="1" animBg="1"/>
      <p:bldP spid="8" grpId="0" animBg="1"/>
      <p:bldP spid="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dirty="0" smtClean="0"/>
              <a:t>Форматы </a:t>
            </a:r>
            <a:r>
              <a:rPr lang="ru-RU" dirty="0" err="1" smtClean="0"/>
              <a:t>видеофайлов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492896"/>
            <a:ext cx="7776864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2060"/>
                </a:solidFill>
              </a:rPr>
              <a:t>FLV - </a:t>
            </a:r>
            <a:r>
              <a:rPr lang="ru-RU" sz="2400" dirty="0" smtClean="0"/>
              <a:t>формат файлов, используемый для передачи видео через Интернет 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3645024"/>
            <a:ext cx="7776864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SWF</a:t>
            </a:r>
            <a:r>
              <a:rPr lang="ru-RU" sz="2400" dirty="0" smtClean="0"/>
              <a:t> </a:t>
            </a:r>
            <a:r>
              <a:rPr lang="ru-RU" sz="2400" dirty="0"/>
              <a:t>- это расширение </a:t>
            </a:r>
            <a:r>
              <a:rPr lang="ru-RU" sz="2400" dirty="0" smtClean="0"/>
              <a:t>анимации, </a:t>
            </a:r>
            <a:r>
              <a:rPr lang="ru-RU" sz="2400" dirty="0"/>
              <a:t>созданной в программе </a:t>
            </a:r>
            <a:r>
              <a:rPr lang="ru-RU" sz="2400" dirty="0" err="1"/>
              <a:t>Adobe</a:t>
            </a:r>
            <a:r>
              <a:rPr lang="ru-RU" sz="2400" dirty="0"/>
              <a:t> </a:t>
            </a:r>
            <a:r>
              <a:rPr lang="ru-RU" sz="2400" dirty="0" err="1"/>
              <a:t>Flash</a:t>
            </a:r>
            <a:r>
              <a:rPr lang="ru-RU" sz="2400" dirty="0"/>
              <a:t>, а также видео в формате </a:t>
            </a:r>
            <a:r>
              <a:rPr lang="ru-RU" sz="2400" dirty="0" err="1"/>
              <a:t>flash</a:t>
            </a:r>
            <a:r>
              <a:rPr lang="ru-RU" sz="2400" dirty="0"/>
              <a:t>, проигрывается браузерами с помощью </a:t>
            </a:r>
            <a:r>
              <a:rPr lang="ru-RU" sz="2400" dirty="0" err="1"/>
              <a:t>Flash</a:t>
            </a:r>
            <a:r>
              <a:rPr lang="ru-RU" sz="2400" dirty="0"/>
              <a:t> </a:t>
            </a:r>
            <a:r>
              <a:rPr lang="ru-RU" sz="2400" dirty="0" err="1"/>
              <a:t>Player</a:t>
            </a:r>
            <a:r>
              <a:rPr lang="ru-RU" sz="2400" dirty="0"/>
              <a:t>. 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123728" y="2924944"/>
            <a:ext cx="1728192" cy="720080"/>
          </a:xfrm>
          <a:prstGeom prst="wedgeRoundRectCallout">
            <a:avLst>
              <a:gd name="adj1" fmla="val -89885"/>
              <a:gd name="adj2" fmla="val 82837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</a:rPr>
              <a:t>Shockwave</a:t>
            </a:r>
            <a:r>
              <a:rPr lang="ru-RU" sz="2000" dirty="0" smtClean="0"/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Flash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177281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Применяются в Интернете: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3568" y="5085184"/>
            <a:ext cx="7776864" cy="156966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</a:rPr>
              <a:t>RM, RA, RAM</a:t>
            </a:r>
            <a:r>
              <a:rPr lang="ru-RU" sz="2400" dirty="0"/>
              <a:t> - расширения </a:t>
            </a:r>
            <a:r>
              <a:rPr lang="ru-RU" sz="2400" dirty="0" err="1"/>
              <a:t>RealVideo</a:t>
            </a:r>
            <a:r>
              <a:rPr lang="ru-RU" sz="2400" dirty="0"/>
              <a:t> </a:t>
            </a:r>
            <a:r>
              <a:rPr lang="ru-RU" sz="2400" dirty="0" smtClean="0"/>
              <a:t>формата, </a:t>
            </a:r>
            <a:r>
              <a:rPr lang="ru-RU" sz="2400" dirty="0"/>
              <a:t>который используется для телевизионной трансляции в Интернете. Имеет маленький размер файла и низкое качество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1979712" y="1772816"/>
            <a:ext cx="1728192" cy="720080"/>
          </a:xfrm>
          <a:prstGeom prst="wedgeRoundRectCallout">
            <a:avLst>
              <a:gd name="adj1" fmla="val -89885"/>
              <a:gd name="adj2" fmla="val 82837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Flash Video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0" grpId="1" animBg="1"/>
      <p:bldP spid="12" grpId="0" animBg="1"/>
      <p:bldP spid="9" grpId="0" animBg="1"/>
      <p:bldP spid="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dirty="0" smtClean="0"/>
              <a:t>Видеомонтаж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625" y="1500188"/>
            <a:ext cx="8258175" cy="3729012"/>
          </a:xfrm>
          <a:prstGeom prst="rect">
            <a:avLst/>
          </a:prstGeom>
        </p:spPr>
        <p:txBody>
          <a:bodyPr/>
          <a:lstStyle/>
          <a:p>
            <a:pPr marR="0" lvl="0" indent="349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ru-RU" sz="24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процессе захвата программа  цифрового видеомонтажа автоматически обнаруживает изменения изображения в потоке видео и </a:t>
            </a:r>
            <a:r>
              <a:rPr kumimoji="0" lang="ru-RU" sz="2400" b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разбивает видео на фрагменты, называемые </a:t>
            </a:r>
            <a:r>
              <a:rPr kumimoji="0" lang="ru-RU" sz="2400" b="1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сценами</a:t>
            </a:r>
            <a:r>
              <a:rPr kumimoji="0" lang="ru-RU" sz="2400" b="0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49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ru-RU" sz="24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Пользователь в процессе монтажа может разбить видео на сцены по времени или произвольно.</a:t>
            </a:r>
          </a:p>
          <a:p>
            <a:pPr marR="0" lvl="0" indent="349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ru-RU" sz="24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Монтаж цифрового видеофильма производится путем выбора лучших сцен и размещения их в определенной вре</a:t>
            </a:r>
            <a:r>
              <a:rPr lang="ru-RU" sz="2400" dirty="0"/>
              <a:t>менной </a:t>
            </a:r>
            <a:r>
              <a:rPr kumimoji="0" lang="ru-RU" sz="24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последовательности.</a:t>
            </a:r>
          </a:p>
          <a:p>
            <a:pPr marL="606425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6425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5157192"/>
            <a:ext cx="45053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dirty="0" smtClean="0"/>
              <a:t>Кодирование видеоинформации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276872"/>
            <a:ext cx="7776864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Цифровым видео </a:t>
            </a:r>
            <a:r>
              <a:rPr lang="ru-RU" sz="2400" dirty="0" smtClean="0"/>
              <a:t>называют компьютерную технологию хранения, воспроизведения и обработки динамических изображений, снятых с помощью кино- или видеокамер, а также принятых по каналам телевидения или Интернет-каналам и сохраненных в виде фильма в цифровом формате на компьютерных носителях.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pix.samoucka.ru/img/content/os/windowsxp/10/image16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4664"/>
            <a:ext cx="5904656" cy="442849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55576" y="515719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Для простейшего видеомонтажа – </a:t>
            </a:r>
            <a:r>
              <a:rPr lang="en-US" sz="2400" dirty="0" smtClean="0"/>
              <a:t>Windows Movie Maker</a:t>
            </a:r>
          </a:p>
          <a:p>
            <a:pPr algn="just"/>
            <a:r>
              <a:rPr lang="ru-RU" sz="2400" dirty="0" smtClean="0"/>
              <a:t>Для профессионального видеомонтажа – </a:t>
            </a:r>
            <a:r>
              <a:rPr lang="en-US" sz="2400" dirty="0" smtClean="0"/>
              <a:t>Pinnacle Studio, </a:t>
            </a:r>
            <a:r>
              <a:rPr lang="en-US" sz="2400" dirty="0" err="1" smtClean="0"/>
              <a:t>Ulead</a:t>
            </a:r>
            <a:r>
              <a:rPr lang="en-US" sz="2400" dirty="0" smtClean="0"/>
              <a:t> Media Studio Pro, Adobe Premiere </a:t>
            </a:r>
            <a:r>
              <a:rPr lang="ru-RU" sz="2400" dirty="0" smtClean="0"/>
              <a:t>и др. </a:t>
            </a:r>
            <a:endParaRPr lang="ru-RU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Какой стандарт </a:t>
            </a:r>
            <a:r>
              <a:rPr lang="en-US" sz="2400" dirty="0" smtClean="0"/>
              <a:t>MPEG </a:t>
            </a:r>
            <a:r>
              <a:rPr lang="ru-RU" sz="2400" dirty="0" smtClean="0"/>
              <a:t>применяется для кодирования фильмов в формате </a:t>
            </a:r>
            <a:r>
              <a:rPr lang="en-US" sz="2400" dirty="0" smtClean="0"/>
              <a:t>DVD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Для каких целей разработан стандарт </a:t>
            </a:r>
            <a:r>
              <a:rPr lang="en-US" sz="2400" dirty="0" smtClean="0"/>
              <a:t>MPEG</a:t>
            </a:r>
            <a:r>
              <a:rPr lang="ru-RU" sz="2400" dirty="0" smtClean="0"/>
              <a:t>-4?</a:t>
            </a:r>
          </a:p>
          <a:p>
            <a:r>
              <a:rPr lang="ru-RU" sz="2400" dirty="0" smtClean="0"/>
              <a:t>Какие устройства необходимы для работы с видео?</a:t>
            </a:r>
          </a:p>
          <a:p>
            <a:r>
              <a:rPr lang="ru-RU" sz="2400" dirty="0" smtClean="0"/>
              <a:t>Какую функцию реализуют </a:t>
            </a:r>
            <a:r>
              <a:rPr lang="ru-RU" sz="2400" dirty="0" err="1" smtClean="0"/>
              <a:t>видеокодеки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Какие видеоплееры вы используете для просмотра фильмов?</a:t>
            </a:r>
          </a:p>
          <a:p>
            <a:r>
              <a:rPr lang="ru-RU" sz="2400" dirty="0" smtClean="0"/>
              <a:t>Что такое </a:t>
            </a:r>
            <a:r>
              <a:rPr lang="ru-RU" sz="2400" dirty="0" err="1" smtClean="0"/>
              <a:t>битрейт</a:t>
            </a:r>
            <a:r>
              <a:rPr lang="ru-RU" sz="2400" dirty="0" smtClean="0"/>
              <a:t>? </a:t>
            </a:r>
          </a:p>
          <a:p>
            <a:r>
              <a:rPr lang="ru-RU" sz="2400" dirty="0" smtClean="0"/>
              <a:t>Какая связь между этим показателем и объемом </a:t>
            </a:r>
            <a:r>
              <a:rPr lang="ru-RU" sz="2400" dirty="0" err="1" smtClean="0"/>
              <a:t>видеофайла</a:t>
            </a:r>
            <a:r>
              <a:rPr lang="ru-RU" sz="2400" smtClean="0"/>
              <a:t>?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772816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Учебник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dirty="0" smtClean="0"/>
              <a:t>Информатика и ИКТ. Профильный уровень: учебник для 10 класса / И.Г. Семакин, Т.Ю. Шеина, Л.В. Шестакова. – М.: БИНОМ. Лаборатория знаний, 2013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ru-RU" dirty="0" smtClean="0"/>
              <a:t>Основные характеристики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796623"/>
            <a:ext cx="7848872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</a:rPr>
              <a:t>Экранное разрешение (</a:t>
            </a:r>
            <a:r>
              <a:rPr lang="ru-RU" sz="2400" b="1" dirty="0" err="1">
                <a:solidFill>
                  <a:srgbClr val="002060"/>
                </a:solidFill>
              </a:rPr>
              <a:t>Resolution</a:t>
            </a:r>
            <a:r>
              <a:rPr lang="ru-RU" sz="2400" b="1" dirty="0">
                <a:solidFill>
                  <a:srgbClr val="002060"/>
                </a:solidFill>
              </a:rPr>
              <a:t>)</a:t>
            </a:r>
            <a:r>
              <a:rPr lang="ru-RU" sz="2400" dirty="0"/>
              <a:t> </a:t>
            </a:r>
            <a:r>
              <a:rPr lang="ru-RU" sz="2400" dirty="0" smtClean="0"/>
              <a:t>– количество </a:t>
            </a:r>
            <a:r>
              <a:rPr lang="ru-RU" sz="2400" dirty="0"/>
              <a:t>точек (пикселей) по горизонтали и вертикали, из которых состоит изображение (видеокадр) на экране.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3429000"/>
            <a:ext cx="7848872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</a:rPr>
              <a:t>Частота кадров</a:t>
            </a:r>
            <a:r>
              <a:rPr lang="ru-RU" sz="2400" dirty="0"/>
              <a:t> – величина указывающая, на то, какое количество кадров сменяется за секунду.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4686235"/>
            <a:ext cx="7848872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</a:rPr>
              <a:t>Глубина цвета </a:t>
            </a:r>
            <a:r>
              <a:rPr lang="ru-RU" sz="2400" dirty="0"/>
              <a:t> </a:t>
            </a:r>
            <a:r>
              <a:rPr lang="ru-RU" sz="2400" dirty="0" smtClean="0"/>
              <a:t>– количество цветов (в битах), </a:t>
            </a:r>
            <a:r>
              <a:rPr lang="ru-RU" sz="2400" dirty="0"/>
              <a:t>которые могут участвовать в формировании видеоизображения.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ru-RU" dirty="0" smtClean="0"/>
              <a:t>Основные характеристики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595644"/>
            <a:ext cx="7848872" cy="156966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</a:rPr>
              <a:t>Качество изображения</a:t>
            </a:r>
            <a:r>
              <a:rPr lang="ru-RU" sz="2400" dirty="0"/>
              <a:t> – характеристика призванная оценить качество обработанного видео в сравнении с оригиналом и определяющаяся совокупностью значений разрешения, глубины цвета и скорости </a:t>
            </a:r>
            <a:r>
              <a:rPr lang="ru-RU" sz="2400" dirty="0" err="1"/>
              <a:t>видеопотока</a:t>
            </a:r>
            <a:r>
              <a:rPr lang="ru-RU" sz="24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844824"/>
            <a:ext cx="7920880" cy="156966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err="1">
                <a:solidFill>
                  <a:srgbClr val="002060"/>
                </a:solidFill>
              </a:rPr>
              <a:t>Битрейт</a:t>
            </a:r>
            <a:r>
              <a:rPr lang="ru-RU" sz="2400" b="1" dirty="0">
                <a:solidFill>
                  <a:srgbClr val="002060"/>
                </a:solidFill>
              </a:rPr>
              <a:t> (ширина </a:t>
            </a:r>
            <a:r>
              <a:rPr lang="ru-RU" sz="2400" b="1" dirty="0" err="1">
                <a:solidFill>
                  <a:srgbClr val="002060"/>
                </a:solidFill>
              </a:rPr>
              <a:t>видеопотока</a:t>
            </a:r>
            <a:r>
              <a:rPr lang="ru-RU" sz="2400" b="1" dirty="0">
                <a:solidFill>
                  <a:srgbClr val="002060"/>
                </a:solidFill>
              </a:rPr>
              <a:t>)</a:t>
            </a:r>
            <a:r>
              <a:rPr lang="ru-RU" sz="2400" dirty="0"/>
              <a:t> – показывает количество обрабатываемых бит видеоинформации за одну секунду </a:t>
            </a:r>
            <a:r>
              <a:rPr lang="ru-RU" sz="2400" dirty="0" smtClean="0"/>
              <a:t>времени, т.е. </a:t>
            </a:r>
            <a:r>
              <a:rPr lang="ru-RU" sz="2400" dirty="0"/>
              <a:t>скорость </a:t>
            </a:r>
            <a:r>
              <a:rPr lang="ru-RU" sz="2400" dirty="0" err="1" smtClean="0"/>
              <a:t>видеопотока</a:t>
            </a:r>
            <a:r>
              <a:rPr lang="ru-RU" sz="2400" dirty="0" smtClean="0"/>
              <a:t> (в Мбит/с). </a:t>
            </a:r>
            <a:r>
              <a:rPr lang="ru-RU" sz="2400" dirty="0"/>
              <a:t>Чем она выше, тем лучше качество. 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187624" y="3645024"/>
            <a:ext cx="6696744" cy="792088"/>
          </a:xfrm>
          <a:prstGeom prst="wedgeRoundRectCallout">
            <a:avLst>
              <a:gd name="adj1" fmla="val 6252"/>
              <a:gd name="adj2" fmla="val -1286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Видеопоток</a:t>
            </a:r>
            <a:r>
              <a:rPr lang="ru-RU" sz="2000" dirty="0" smtClean="0">
                <a:solidFill>
                  <a:schemeClr val="tx1"/>
                </a:solidFill>
              </a:rPr>
              <a:t> – процесс передачи видеоданных на устройство вывода во время демонстрации фильма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475656" y="6926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vegaspro9_main1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23728" y="4941168"/>
            <a:ext cx="5256584" cy="10174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green_bimage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1115616" y="2564904"/>
            <a:ext cx="7128792" cy="180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1124744"/>
            <a:ext cx="7776864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Видеофильм состоит из отдельных кадров, которые меняются с определенной частотой при </a:t>
            </a:r>
            <a:r>
              <a:rPr lang="ru-RU" sz="2800" dirty="0"/>
              <a:t>в</a:t>
            </a:r>
            <a:r>
              <a:rPr lang="ru-RU" sz="2800" dirty="0" smtClean="0"/>
              <a:t>оспроизведении.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4293096"/>
            <a:ext cx="7776864" cy="52322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Каждый кадр – растровая картинка!</a:t>
            </a:r>
            <a:endParaRPr lang="ru-RU" sz="2800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436096" y="476672"/>
            <a:ext cx="1835696" cy="936104"/>
          </a:xfrm>
          <a:prstGeom prst="wedgeRoundRectCallout">
            <a:avLst>
              <a:gd name="adj1" fmla="val 62078"/>
              <a:gd name="adj2" fmla="val 8502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solidFill>
                  <a:schemeClr val="tx1"/>
                </a:solidFill>
              </a:rPr>
              <a:t>24 кадра в секунду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5229200"/>
            <a:ext cx="7776864" cy="95410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В процессе захвата и сохранения </a:t>
            </a:r>
            <a:r>
              <a:rPr lang="ru-RU" sz="2800" dirty="0" err="1" smtClean="0"/>
              <a:t>видеофайла</a:t>
            </a:r>
            <a:r>
              <a:rPr lang="ru-RU" sz="2800" dirty="0" smtClean="0"/>
              <a:t> производится его сжатие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416824" cy="994122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ru-RU" dirty="0" smtClean="0"/>
              <a:t>Стандарт </a:t>
            </a:r>
            <a:r>
              <a:rPr lang="en-US" dirty="0" smtClean="0"/>
              <a:t>MPEG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484784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</a:t>
            </a:r>
            <a:r>
              <a:rPr lang="ru-RU" sz="2400" dirty="0" smtClean="0"/>
              <a:t>дин из основных методов сжатия в цифровом видео.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132856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Основная идея алгоритма сжатия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400" dirty="0" smtClean="0"/>
              <a:t>Несколько последовательных кадров фильма мало отличаются друг от друга. Поэтому можно сохранить ключевой кадр, а для последующих кадров сохранять только изменения, отличающие их от ключевого кадра.</a:t>
            </a:r>
            <a:endParaRPr lang="ru-RU" sz="2400" dirty="0"/>
          </a:p>
        </p:txBody>
      </p:sp>
      <p:pic>
        <p:nvPicPr>
          <p:cNvPr id="1026" name="Picture 2" descr="http://special.computerra.ru/wp-content/uploads/2011/07/Screen-shot-2011-07-07-at-9.07.24-PM-540x19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581128"/>
            <a:ext cx="5143500" cy="1819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416824" cy="994122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ru-RU" dirty="0" smtClean="0"/>
              <a:t>Стандарт </a:t>
            </a:r>
            <a:r>
              <a:rPr lang="en-US" dirty="0" smtClean="0"/>
              <a:t>MPEG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1772816"/>
            <a:ext cx="66967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MPEG-1</a:t>
            </a:r>
          </a:p>
          <a:p>
            <a:endParaRPr lang="en-US" sz="2800" dirty="0" smtClean="0"/>
          </a:p>
          <a:p>
            <a:r>
              <a:rPr lang="en-US" sz="2800" dirty="0" smtClean="0"/>
              <a:t>MPEG-2</a:t>
            </a:r>
          </a:p>
          <a:p>
            <a:endParaRPr lang="en-US" sz="2800" dirty="0" smtClean="0"/>
          </a:p>
          <a:p>
            <a:r>
              <a:rPr lang="en-US" sz="2800" dirty="0" smtClean="0"/>
              <a:t>M</a:t>
            </a:r>
            <a:r>
              <a:rPr lang="ru-RU" sz="2800" dirty="0" smtClean="0"/>
              <a:t>PEG-3 </a:t>
            </a:r>
            <a:r>
              <a:rPr lang="ru-RU" sz="2800" dirty="0"/>
              <a:t>- </a:t>
            </a:r>
            <a:r>
              <a:rPr lang="ru-RU" sz="2800" i="1" dirty="0"/>
              <a:t>сейчас не </a:t>
            </a:r>
            <a:r>
              <a:rPr lang="ru-RU" sz="2800" i="1" dirty="0" smtClean="0"/>
              <a:t>используется</a:t>
            </a:r>
            <a:r>
              <a:rPr lang="en-US" sz="2800" dirty="0"/>
              <a:t>!</a:t>
            </a:r>
            <a:endParaRPr lang="en-US" sz="2800" dirty="0" smtClean="0"/>
          </a:p>
          <a:p>
            <a:r>
              <a:rPr lang="ru-RU" sz="2800" dirty="0" smtClean="0"/>
              <a:t> </a:t>
            </a:r>
            <a:endParaRPr lang="en-US" sz="2800" dirty="0" smtClean="0"/>
          </a:p>
          <a:p>
            <a:r>
              <a:rPr lang="en-US" sz="2800" dirty="0" smtClean="0"/>
              <a:t>MPEG-4</a:t>
            </a:r>
            <a:endParaRPr lang="ru-RU" sz="2800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4067944" y="1844824"/>
            <a:ext cx="3816424" cy="1152128"/>
          </a:xfrm>
          <a:prstGeom prst="wedgeRoundRectCallout">
            <a:avLst>
              <a:gd name="adj1" fmla="val -87438"/>
              <a:gd name="adj2" fmla="val 9971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002060"/>
                </a:solidFill>
              </a:rPr>
              <a:t>Не путаем с </a:t>
            </a:r>
            <a:r>
              <a:rPr lang="ru-RU" sz="2000" b="1" dirty="0" smtClean="0">
                <a:solidFill>
                  <a:srgbClr val="002060"/>
                </a:solidFill>
              </a:rPr>
              <a:t>MP3</a:t>
            </a:r>
            <a:r>
              <a:rPr lang="ru-RU" sz="2000" dirty="0" smtClean="0">
                <a:solidFill>
                  <a:srgbClr val="002060"/>
                </a:solidFill>
              </a:rPr>
              <a:t> (MPEG </a:t>
            </a:r>
            <a:r>
              <a:rPr lang="ru-RU" sz="2000" dirty="0" err="1" smtClean="0">
                <a:solidFill>
                  <a:srgbClr val="002060"/>
                </a:solidFill>
              </a:rPr>
              <a:t>Audio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Layer</a:t>
            </a:r>
            <a:r>
              <a:rPr lang="ru-RU" sz="2000" dirty="0" smtClean="0">
                <a:solidFill>
                  <a:srgbClr val="002060"/>
                </a:solidFill>
              </a:rPr>
              <a:t> 3) - технологией сжатия звука!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99592" y="274638"/>
            <a:ext cx="7560840" cy="778098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MPEG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1772816"/>
            <a:ext cx="75608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Разработан в </a:t>
            </a:r>
            <a:r>
              <a:rPr lang="ru-RU" sz="2400" b="1" dirty="0" smtClean="0"/>
              <a:t>1992</a:t>
            </a:r>
            <a:r>
              <a:rPr lang="ru-RU" sz="2400" dirty="0" smtClean="0"/>
              <a:t> г</a:t>
            </a:r>
          </a:p>
          <a:p>
            <a:endParaRPr lang="ru-RU" sz="2400" dirty="0" smtClean="0"/>
          </a:p>
          <a:p>
            <a:r>
              <a:rPr lang="ru-RU" sz="2400" dirty="0" smtClean="0"/>
              <a:t>Используется для хранения видео на компакт-дисках с качеством </a:t>
            </a:r>
            <a:r>
              <a:rPr lang="en-US" sz="2400" b="1" dirty="0" smtClean="0"/>
              <a:t>VHS</a:t>
            </a:r>
            <a:r>
              <a:rPr lang="en-US" sz="2400" dirty="0" smtClean="0"/>
              <a:t> </a:t>
            </a:r>
            <a:r>
              <a:rPr lang="ru-RU" sz="2400" dirty="0"/>
              <a:t>(</a:t>
            </a:r>
            <a:r>
              <a:rPr lang="ru-RU" sz="2400" dirty="0" smtClean="0"/>
              <a:t>бытовой видеокассеты).</a:t>
            </a:r>
          </a:p>
          <a:p>
            <a:endParaRPr lang="ru-RU" sz="2400" dirty="0" smtClean="0"/>
          </a:p>
          <a:p>
            <a:r>
              <a:rPr lang="ru-RU" sz="2400" dirty="0" smtClean="0"/>
              <a:t>Разрешение кадра  352 </a:t>
            </a:r>
            <a:r>
              <a:rPr lang="ru-RU" sz="2400" dirty="0" err="1" smtClean="0"/>
              <a:t>х</a:t>
            </a:r>
            <a:r>
              <a:rPr lang="ru-RU" sz="2400" dirty="0" smtClean="0"/>
              <a:t> 288 пикселей</a:t>
            </a:r>
          </a:p>
          <a:p>
            <a:endParaRPr lang="ru-RU" sz="2400" dirty="0" smtClean="0"/>
          </a:p>
          <a:p>
            <a:r>
              <a:rPr lang="ru-RU" sz="2400" dirty="0"/>
              <a:t>Ч</a:t>
            </a:r>
            <a:r>
              <a:rPr lang="ru-RU" sz="2400" dirty="0" smtClean="0"/>
              <a:t>астота воспроизведения – 25 кадров в секунду</a:t>
            </a:r>
          </a:p>
          <a:p>
            <a:endParaRPr lang="ru-RU" sz="2400" dirty="0"/>
          </a:p>
          <a:p>
            <a:r>
              <a:rPr lang="ru-RU" sz="2400" dirty="0" smtClean="0"/>
              <a:t>Полнометражный фильм занимает 2 компакт-диска в стандарте </a:t>
            </a:r>
            <a:r>
              <a:rPr lang="en-US" sz="2400" dirty="0" err="1" smtClean="0"/>
              <a:t>VideoCD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708</Words>
  <Application>Microsoft Office PowerPoint</Application>
  <PresentationFormat>Экран (4:3)</PresentationFormat>
  <Paragraphs>109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Технологии работы с цифровым видео</vt:lpstr>
      <vt:lpstr>Кодирование видеоинформации</vt:lpstr>
      <vt:lpstr>Основные характеристики</vt:lpstr>
      <vt:lpstr>Основные характеристики</vt:lpstr>
      <vt:lpstr>Слайд 5</vt:lpstr>
      <vt:lpstr>Слайд 6</vt:lpstr>
      <vt:lpstr>Стандарт MPEG </vt:lpstr>
      <vt:lpstr>Стандарт MPEG </vt:lpstr>
      <vt:lpstr>Слайд 9</vt:lpstr>
      <vt:lpstr>Слайд 10</vt:lpstr>
      <vt:lpstr>Слайд 11</vt:lpstr>
      <vt:lpstr>Аппаратные средства  работы с видео</vt:lpstr>
      <vt:lpstr>Аппаратные средства  работы с видео</vt:lpstr>
      <vt:lpstr>Аппаратные средства  работы с видео</vt:lpstr>
      <vt:lpstr>Аппаратные средства  работы с видео</vt:lpstr>
      <vt:lpstr>Программное обеспечение для работы с видео</vt:lpstr>
      <vt:lpstr>Форматы видеофайлов</vt:lpstr>
      <vt:lpstr>Форматы видеофайлов</vt:lpstr>
      <vt:lpstr>Видеомонтаж</vt:lpstr>
      <vt:lpstr>Слайд 20</vt:lpstr>
      <vt:lpstr>Вопросы и задания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работы с цифровым видео</dc:title>
  <dc:creator>User</dc:creator>
  <cp:lastModifiedBy>User</cp:lastModifiedBy>
  <cp:revision>54</cp:revision>
  <dcterms:created xsi:type="dcterms:W3CDTF">2015-03-12T10:51:53Z</dcterms:created>
  <dcterms:modified xsi:type="dcterms:W3CDTF">2015-03-13T04:54:17Z</dcterms:modified>
</cp:coreProperties>
</file>