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09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0455C8-9CB9-44F2-AC1C-2B5992A73541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080DD7-24C4-4935-A2D9-C442B3C054E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&#1079;&#1072;&#1076;&#1072;&#1095;&#1080;_8_%20&#1082;&#1083;_2%20-%20&#8470;5.mw2" TargetMode="External"/><Relationship Id="rId2" Type="http://schemas.openxmlformats.org/officeDocument/2006/relationships/hyperlink" Target="&#1079;&#1072;&#1076;&#1072;&#1095;&#1080;_8_%20&#1082;&#1083;_1%20-%20&#8470;4.mw2" TargetMode="Externa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amby.info/sport/olimpiada-2014-sochi.htm" TargetMode="External"/><Relationship Id="rId2" Type="http://schemas.openxmlformats.org/officeDocument/2006/relationships/hyperlink" Target="http://school-collection.edu.ru/catalog/res/58f73ba3-5116-4d38-8009-61f7fe64ed6d/?from=e3ea83ed-f9a4-43e3-843b-0116c5e3e034&amp;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&#1087;&#1088;&#1086;&#1083;&#1086;&#1075;&#1086;.&#1088;&#1092;/logo-miri_30/" TargetMode="External"/><Relationship Id="rId4" Type="http://schemas.openxmlformats.org/officeDocument/2006/relationships/hyperlink" Target="https://ru.wikipedia.org/wiki/%C7%E8%EC%ED%E8%E5_%CE%EB%E8%EC%EF%E8%E9%F1%EA%E8%E5_%E8%E3%F0%FB_2014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i.ucrazy.ru/files/i/2009.2.4/1233748773_11376803692636.jpg" TargetMode="External"/><Relationship Id="rId3" Type="http://schemas.openxmlformats.org/officeDocument/2006/relationships/hyperlink" Target="http://www.wallpapersdesign.net/wallpapers/2014/02/Sochi-2014-Winter-Olympics-2048x2560.jpg" TargetMode="External"/><Relationship Id="rId7" Type="http://schemas.openxmlformats.org/officeDocument/2006/relationships/hyperlink" Target="http://i.ucrazy.ru/files/i/2009.2.4/1233748628_11376803692631.jpg" TargetMode="External"/><Relationship Id="rId2" Type="http://schemas.openxmlformats.org/officeDocument/2006/relationships/hyperlink" Target="https://pbs.twimg.com/media/B9RY22fIQAAMXPv.jpg:larg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s405124.vk.me/v405124502/7508/6Elwe84aNZk.jpg" TargetMode="External"/><Relationship Id="rId5" Type="http://schemas.openxmlformats.org/officeDocument/2006/relationships/hyperlink" Target="http://cs312329.vk.me/v312329829/f344/rNsZ3bQhnBE.jpg" TargetMode="External"/><Relationship Id="rId4" Type="http://schemas.openxmlformats.org/officeDocument/2006/relationships/hyperlink" Target="http://varmavire.net/uploads/posts/2014-07/1404454613_segodnya_v_sochi_sostoitsya_ceremoniya_otkrytiya_zimney_olimpiady.jpg" TargetMode="External"/><Relationship Id="rId9" Type="http://schemas.openxmlformats.org/officeDocument/2006/relationships/hyperlink" Target="http://atlasproduction.com.ua/data/images/01/0/smayl01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1058;&#1045;&#1057;&#1058;_8_&#1082;&#1083;&#1072;&#1089;&#1089;.mw2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к пед ин\7221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581128"/>
            <a:ext cx="8280920" cy="1584176"/>
          </a:xfrm>
        </p:spPr>
        <p:txBody>
          <a:bodyPr>
            <a:noAutofit/>
          </a:bodyPr>
          <a:lstStyle/>
          <a:p>
            <a:r>
              <a:rPr lang="en-US" sz="8800" b="1" dirty="0" smtClean="0">
                <a:solidFill>
                  <a:schemeClr val="bg1"/>
                </a:solidFill>
                <a:latin typeface="Monotype Corsiva" pitchFamily="66" charset="0"/>
                <a:cs typeface="Courier New" pitchFamily="49" charset="0"/>
              </a:rPr>
              <a:t>XXII </a:t>
            </a:r>
            <a:r>
              <a:rPr lang="ru-RU" sz="8800" b="1" dirty="0" smtClean="0">
                <a:solidFill>
                  <a:schemeClr val="bg1"/>
                </a:solidFill>
                <a:latin typeface="Monotype Corsiva" pitchFamily="66" charset="0"/>
                <a:cs typeface="Courier New" pitchFamily="49" charset="0"/>
              </a:rPr>
              <a:t>Зимние </a:t>
            </a:r>
            <a:br>
              <a:rPr lang="ru-RU" sz="8800" b="1" dirty="0" smtClean="0">
                <a:solidFill>
                  <a:schemeClr val="bg1"/>
                </a:solidFill>
                <a:latin typeface="Monotype Corsiva" pitchFamily="66" charset="0"/>
                <a:cs typeface="Courier New" pitchFamily="49" charset="0"/>
              </a:rPr>
            </a:br>
            <a:r>
              <a:rPr lang="ru-RU" sz="8800" b="1" dirty="0" smtClean="0">
                <a:solidFill>
                  <a:schemeClr val="bg1"/>
                </a:solidFill>
                <a:latin typeface="Monotype Corsiva" pitchFamily="66" charset="0"/>
                <a:cs typeface="Courier New" pitchFamily="49" charset="0"/>
              </a:rPr>
              <a:t>Олимпийские игры</a:t>
            </a:r>
            <a:endParaRPr lang="ru-RU" sz="8800" b="1" dirty="0">
              <a:solidFill>
                <a:schemeClr val="bg1"/>
              </a:solidFill>
              <a:latin typeface="Monotype Corsiva" pitchFamily="66" charset="0"/>
              <a:cs typeface="Courier New" pitchFamily="49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476672"/>
            <a:ext cx="36431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Автор: Пасенко Елена Валерьевна,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МБОУ Краснозерская СОШ №1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9888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8000" b="1" dirty="0" smtClean="0">
                <a:solidFill>
                  <a:srgbClr val="002060"/>
                </a:solidFill>
                <a:latin typeface="Monotype Corsiva" pitchFamily="66" charset="0"/>
              </a:rPr>
              <a:t>Тренировочные задания</a:t>
            </a:r>
            <a:br>
              <a:rPr lang="ru-RU" sz="80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hlinkClick r:id="rId2" action="ppaction://hlinkfile"/>
              </a:rPr>
              <a:t>задачи_8_ кл_1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</a:t>
            </a:r>
            <a:r>
              <a:rPr lang="ru-RU" dirty="0" smtClean="0">
                <a:hlinkClick r:id="rId3" action="ppaction://hlinkfile"/>
              </a:rPr>
              <a:t>задачи_8_ кл_2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не понимаю, зачем это нужн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188640"/>
            <a:ext cx="3313112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 descr="трудновато был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645024"/>
            <a:ext cx="3071812" cy="256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я это уже знал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43550" y="3645024"/>
            <a:ext cx="360045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3635375" y="2565400"/>
            <a:ext cx="1944688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b="1"/>
              <a:t>Выбери смайлик, который соответствует твоему настроению после урока</a:t>
            </a:r>
          </a:p>
        </p:txBody>
      </p:sp>
      <p:pic>
        <p:nvPicPr>
          <p:cNvPr id="7" name="Picture 8" descr="мне понравилось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188640"/>
            <a:ext cx="3455988" cy="32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1116013" y="3068638"/>
            <a:ext cx="21304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/>
              <a:t>Мне понравилось!</a:t>
            </a: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5724525" y="2852738"/>
            <a:ext cx="28082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ru-RU"/>
              <a:t>Не понимаю, зачем это было нужно?</a:t>
            </a: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1258888" y="5949950"/>
            <a:ext cx="23764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ru-RU"/>
              <a:t>Трудновато было!</a:t>
            </a:r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5580112" y="6093296"/>
            <a:ext cx="32400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ru-RU" dirty="0"/>
              <a:t>А я все это знал и без вас!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3848" y="116632"/>
            <a:ext cx="241123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Рефлексия</a:t>
            </a:r>
            <a:endParaRPr lang="ru-RU" sz="4400" b="1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2048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6700" dirty="0" smtClean="0">
                <a:latin typeface="Monotype Corsiva" pitchFamily="66" charset="0"/>
              </a:rPr>
              <a:t>Домашнее задание</a:t>
            </a:r>
            <a:br>
              <a:rPr lang="ru-RU" sz="6700" dirty="0" smtClean="0">
                <a:latin typeface="Monotype Corsiva" pitchFamily="66" charset="0"/>
              </a:rPr>
            </a:br>
            <a:r>
              <a:rPr lang="ru-RU" sz="6700" dirty="0" smtClean="0">
                <a:latin typeface="Monotype Corsiva" pitchFamily="66" charset="0"/>
              </a:rPr>
              <a:t/>
            </a:r>
            <a:br>
              <a:rPr lang="ru-RU" sz="6700" dirty="0" smtClean="0">
                <a:latin typeface="Monotype Corsiva" pitchFamily="66" charset="0"/>
              </a:rPr>
            </a:br>
            <a:r>
              <a:rPr lang="ru-RU" sz="6700" dirty="0" smtClean="0"/>
              <a:t/>
            </a:r>
            <a:br>
              <a:rPr lang="ru-RU" sz="6700" dirty="0" smtClean="0"/>
            </a:br>
            <a:r>
              <a:rPr lang="ru-RU" sz="6700" dirty="0" smtClean="0"/>
              <a:t>параграф 1.3.3 стр. 30-32</a:t>
            </a:r>
            <a:endParaRPr lang="ru-RU" sz="6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492896"/>
            <a:ext cx="8229600" cy="1143000"/>
          </a:xfrm>
        </p:spPr>
        <p:txBody>
          <a:bodyPr>
            <a:noAutofit/>
          </a:bodyPr>
          <a:lstStyle/>
          <a:p>
            <a:r>
              <a:rPr lang="ru-RU" sz="8000" dirty="0" smtClean="0">
                <a:latin typeface="Monotype Corsiva" pitchFamily="66" charset="0"/>
              </a:rPr>
              <a:t>Спасибо за внимание!</a:t>
            </a:r>
            <a:endParaRPr lang="ru-RU" sz="80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192688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b="1" i="1" dirty="0" smtClean="0"/>
              <a:t> Список использованных источников.</a:t>
            </a:r>
            <a:endParaRPr lang="ru-RU" dirty="0" smtClean="0"/>
          </a:p>
          <a:p>
            <a:pPr lvl="0"/>
            <a:r>
              <a:rPr lang="ru-RU" sz="3000" dirty="0" smtClean="0"/>
              <a:t>Информатика и ИКТ: учебник для 8 класса / Н.Д. </a:t>
            </a:r>
            <a:r>
              <a:rPr lang="ru-RU" sz="3000" dirty="0" err="1" smtClean="0"/>
              <a:t>Угринович</a:t>
            </a:r>
            <a:r>
              <a:rPr lang="ru-RU" sz="3000" dirty="0" smtClean="0"/>
              <a:t>. – 6 издание – БИНОМ.  Лаборатория знаний, 2012. – 178 с. : ил. </a:t>
            </a:r>
          </a:p>
          <a:p>
            <a:pPr lvl="0"/>
            <a:r>
              <a:rPr lang="ru-RU" sz="3000" u="sng" dirty="0" smtClean="0">
                <a:hlinkClick r:id="rId2"/>
              </a:rPr>
              <a:t>http://school-collection.edu.ru/catalog/res/58f73ba3-5116-4d38-8009-61f7fe64ed6d/?from=e3ea83ed-f9a4-43e3-843b-0116c5e3e034&amp;</a:t>
            </a:r>
            <a:endParaRPr lang="ru-RU" sz="3000" dirty="0" smtClean="0"/>
          </a:p>
          <a:p>
            <a:pPr lvl="0"/>
            <a:r>
              <a:rPr lang="ru-RU" sz="3000" b="1" i="1" u="sng" dirty="0" smtClean="0">
                <a:hlinkClick r:id="rId3"/>
              </a:rPr>
              <a:t>http://www.tamby.info/sport/olimpiada-2014-sochi.htm</a:t>
            </a:r>
            <a:endParaRPr lang="ru-RU" sz="3000" dirty="0" smtClean="0"/>
          </a:p>
          <a:p>
            <a:pPr lvl="0"/>
            <a:r>
              <a:rPr lang="ru-RU" sz="3000" b="1" i="1" u="sng" dirty="0" smtClean="0">
                <a:hlinkClick r:id="rId4"/>
              </a:rPr>
              <a:t>https://ru.wikipedia.org/wiki/%C7%E8%EC%ED%E8%E5_%CE%EB%E8%EC%EF%E8%E9%F1%EA%E8%E5_%E8%E3%F0%FB_2014</a:t>
            </a:r>
            <a:endParaRPr lang="ru-RU" sz="3000" dirty="0" smtClean="0"/>
          </a:p>
          <a:p>
            <a:pPr lvl="0"/>
            <a:r>
              <a:rPr lang="ru-RU" sz="3000" b="1" i="1" u="sng" dirty="0" smtClean="0">
                <a:hlinkClick r:id="rId5"/>
              </a:rPr>
              <a:t>http://xn--c1apibbbh.xn--p1ai/logo-miri_30/</a:t>
            </a:r>
            <a:endParaRPr lang="ru-RU" sz="3000" b="1" i="1" u="sng" dirty="0" smtClean="0"/>
          </a:p>
          <a:p>
            <a:pPr algn="ctr"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19268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Изображения.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b="1" i="1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https://</a:t>
            </a:r>
            <a:r>
              <a:rPr lang="en-US" sz="2400" b="1" i="1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pbs.twimg.com/media/B9RY22fIQAAMXPv.jpg:large</a:t>
            </a:r>
            <a:endParaRPr lang="ru-RU" sz="2400" b="1" i="1" u="sng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b="1" i="1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http</a:t>
            </a:r>
            <a:r>
              <a:rPr lang="en-US" sz="2400" b="1" i="1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://</a:t>
            </a:r>
            <a:r>
              <a:rPr lang="en-US" sz="2400" b="1" i="1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www.wallpapersdesign.net/wallpapers/2014/02/Sochi-2014-Winter-Olympics-2048x2560.jpg</a:t>
            </a:r>
            <a:endParaRPr lang="ru-RU" sz="2400" b="1" i="1" u="sng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b="1" i="1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</a:t>
            </a:r>
            <a:r>
              <a:rPr lang="en-US" sz="2400" b="1" i="1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varmavire.net/uploads/posts/2014-07/1404454613_segodnya_v_sochi_sostoitsya_ceremoniya_otkrytiya_zimney_olimpiady.jpg</a:t>
            </a:r>
            <a:endParaRPr lang="ru-RU" sz="2400" b="1" i="1" u="sng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b="1" i="1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</a:t>
            </a:r>
            <a:r>
              <a:rPr lang="en-US" sz="2400" b="1" i="1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cs312329.vk.me/v312329829/f344/rNsZ3bQhnBE.jpg</a:t>
            </a:r>
            <a:endParaRPr lang="ru-RU" sz="2400" b="1" i="1" u="sng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b="1" i="1" u="sng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</a:t>
            </a:r>
            <a:r>
              <a:rPr lang="en-US" sz="2400" b="1" i="1" u="sng" dirty="0" smtClean="0">
                <a:latin typeface="Times New Roman" pitchFamily="18" charset="0"/>
                <a:cs typeface="Times New Roman" pitchFamily="18" charset="0"/>
                <a:hlinkClick r:id="rId6"/>
              </a:rPr>
              <a:t>cs405124.vk.me/v405124502/7508/6Elwe84aNZk.jpg</a:t>
            </a:r>
            <a:endParaRPr lang="ru-RU" sz="2400" b="1" i="1" u="sng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b="1" i="1" u="sng" dirty="0" smtClean="0">
                <a:latin typeface="Times New Roman" pitchFamily="18" charset="0"/>
                <a:cs typeface="Times New Roman" pitchFamily="18" charset="0"/>
                <a:hlinkClick r:id="rId7"/>
              </a:rPr>
              <a:t>http://</a:t>
            </a:r>
            <a:r>
              <a:rPr lang="en-US" sz="2400" b="1" i="1" u="sng" dirty="0" smtClean="0">
                <a:latin typeface="Times New Roman" pitchFamily="18" charset="0"/>
                <a:cs typeface="Times New Roman" pitchFamily="18" charset="0"/>
                <a:hlinkClick r:id="rId7"/>
              </a:rPr>
              <a:t>i.ucrazy.ru/files/i/2009.2.4/1233748628_11376803692631.jpg</a:t>
            </a:r>
            <a:endParaRPr lang="ru-RU" sz="2400" b="1" i="1" u="sng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b="1" i="1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http://</a:t>
            </a:r>
            <a:r>
              <a:rPr lang="en-US" sz="2400" b="1" i="1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i.ucrazy.ru/files/i/2009.2.4/1233748773_11376803692636.jpg</a:t>
            </a:r>
            <a:endParaRPr lang="ru-RU" sz="2400" b="1" i="1" u="sng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b="1" i="1" u="sng" dirty="0" smtClean="0">
                <a:latin typeface="Times New Roman" pitchFamily="18" charset="0"/>
                <a:cs typeface="Times New Roman" pitchFamily="18" charset="0"/>
                <a:hlinkClick r:id="rId9"/>
              </a:rPr>
              <a:t>http://</a:t>
            </a:r>
            <a:r>
              <a:rPr lang="en-US" sz="2400" b="1" i="1" u="sng" dirty="0" smtClean="0">
                <a:latin typeface="Times New Roman" pitchFamily="18" charset="0"/>
                <a:cs typeface="Times New Roman" pitchFamily="18" charset="0"/>
                <a:hlinkClick r:id="rId9"/>
              </a:rPr>
              <a:t>atlasproduction.com.ua/data/images/01/0/smayl01.JPG</a:t>
            </a:r>
            <a:endParaRPr lang="ru-RU" sz="2400" b="1" i="1" u="sng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2400" b="1" i="1" u="sng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к пед ин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4" y="1"/>
            <a:ext cx="9139456" cy="68614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к пед ин\2115602793421_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099" y="0"/>
            <a:ext cx="9160099" cy="684596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0528" y="836712"/>
            <a:ext cx="8229600" cy="1143000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  <a:latin typeface="Monotype Corsiva" pitchFamily="66" charset="0"/>
              </a:rPr>
              <a:t>Содержательный подход к измерению количества информации.</a:t>
            </a:r>
            <a:endParaRPr lang="ru-RU" sz="54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к пед ин\1369193_462_348_sourc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4844"/>
            <a:ext cx="9144000" cy="687284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7488832" cy="1169368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latin typeface="Monotype Corsiva" pitchFamily="66" charset="0"/>
              </a:rPr>
              <a:t>Талисманы игр</a:t>
            </a:r>
            <a:endParaRPr lang="ru-RU" sz="6000" b="1" dirty="0"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44008" y="5733256"/>
            <a:ext cx="43023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3" action="ppaction://hlinkfile"/>
              </a:rPr>
              <a:t>ТЕСТ_8_класс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92494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900" b="1" dirty="0" smtClean="0">
                <a:cs typeface="Times New Roman" pitchFamily="18" charset="0"/>
              </a:rPr>
              <a:t>При </a:t>
            </a:r>
            <a:r>
              <a:rPr lang="ru-RU" sz="4900" b="1" dirty="0" smtClean="0">
                <a:solidFill>
                  <a:srgbClr val="7030A0"/>
                </a:solidFill>
                <a:cs typeface="Times New Roman" pitchFamily="18" charset="0"/>
              </a:rPr>
              <a:t>алфавитном подходе</a:t>
            </a:r>
            <a:r>
              <a:rPr lang="ru-RU" sz="4900" b="1" dirty="0" smtClean="0">
                <a:cs typeface="Times New Roman" pitchFamily="18" charset="0"/>
              </a:rPr>
              <a:t> к определению количества информации отвлекаются от содержания  (смысла) информации и рассматривают информационное сообщение как последовательность знаков определенной знаковой системы.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>
            <a:hlinkClick r:id="" action="ppaction://hlinkshowjump?jump=endshow"/>
          </p:cNvPr>
          <p:cNvSpPr>
            <a:spLocks noChangeArrowheads="1"/>
          </p:cNvSpPr>
          <p:nvPr/>
        </p:nvSpPr>
        <p:spPr bwMode="auto">
          <a:xfrm>
            <a:off x="8675688" y="73025"/>
            <a:ext cx="395287" cy="368300"/>
          </a:xfrm>
          <a:prstGeom prst="rect">
            <a:avLst/>
          </a:prstGeom>
          <a:solidFill>
            <a:srgbClr val="FF9966"/>
          </a:solidFill>
          <a:ln w="57150">
            <a:solidFill>
              <a:srgbClr val="FFFF6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80000"/>
              </a:lnSpc>
            </a:pPr>
            <a:r>
              <a:rPr lang="ru-RU" sz="2000" b="1">
                <a:solidFill>
                  <a:schemeClr val="bg1"/>
                </a:solidFill>
                <a:sym typeface="Webdings" pitchFamily="18" charset="2"/>
              </a:rPr>
              <a:t></a:t>
            </a: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160338" y="55563"/>
            <a:ext cx="8407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006699"/>
                </a:solidFill>
              </a:rPr>
              <a:t>АЛФАВИТНЫЙ  ПОДХОД  К  ИЗМЕРЕНИЮ  ИНФОРМАЦИИ</a:t>
            </a:r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549275"/>
            <a:ext cx="9144000" cy="5795963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73" name="Rectangle 25"/>
          <p:cNvSpPr>
            <a:spLocks noChangeArrowheads="1"/>
          </p:cNvSpPr>
          <p:nvPr/>
        </p:nvSpPr>
        <p:spPr bwMode="auto">
          <a:xfrm>
            <a:off x="3419475" y="2300288"/>
            <a:ext cx="5403850" cy="1458912"/>
          </a:xfrm>
          <a:prstGeom prst="rect">
            <a:avLst/>
          </a:prstGeom>
          <a:solidFill>
            <a:srgbClr val="FFFFCC"/>
          </a:solidFill>
          <a:ln w="76200">
            <a:solidFill>
              <a:srgbClr val="FFFF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74" name="Rectangle 26"/>
          <p:cNvSpPr>
            <a:spLocks noChangeArrowheads="1"/>
          </p:cNvSpPr>
          <p:nvPr/>
        </p:nvSpPr>
        <p:spPr bwMode="auto">
          <a:xfrm>
            <a:off x="4356100" y="2466975"/>
            <a:ext cx="4356100" cy="487363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just" eaLnBrk="0" hangingPunct="0">
              <a:lnSpc>
                <a:spcPct val="80000"/>
              </a:lnSpc>
            </a:pPr>
            <a:r>
              <a:rPr lang="ru-RU" sz="1400"/>
              <a:t>МОЩНОСТЬ  АЛФАВИТА</a:t>
            </a:r>
            <a:r>
              <a:rPr lang="ru-RU"/>
              <a:t> </a:t>
            </a:r>
            <a:endParaRPr lang="en-US"/>
          </a:p>
          <a:p>
            <a:pPr algn="just" eaLnBrk="0" hangingPunct="0">
              <a:lnSpc>
                <a:spcPct val="80000"/>
              </a:lnSpc>
            </a:pPr>
            <a:r>
              <a:rPr lang="ru-RU" sz="1200" i="1"/>
              <a:t>число  символов  в  алфавите</a:t>
            </a:r>
            <a:r>
              <a:rPr lang="en-US" sz="1200" i="1"/>
              <a:t> </a:t>
            </a:r>
            <a:r>
              <a:rPr lang="ru-RU" sz="1200" i="1"/>
              <a:t>(его  размер)</a:t>
            </a:r>
          </a:p>
        </p:txBody>
      </p:sp>
      <p:sp>
        <p:nvSpPr>
          <p:cNvPr id="2075" name="Rectangle 27"/>
          <p:cNvSpPr>
            <a:spLocks noChangeArrowheads="1"/>
          </p:cNvSpPr>
          <p:nvPr/>
        </p:nvSpPr>
        <p:spPr bwMode="auto">
          <a:xfrm>
            <a:off x="3635375" y="2466975"/>
            <a:ext cx="528638" cy="488950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en-US" sz="3200" b="1">
                <a:solidFill>
                  <a:srgbClr val="FF6600"/>
                </a:solidFill>
              </a:rPr>
              <a:t>N</a:t>
            </a:r>
            <a:endParaRPr lang="ru-RU" sz="3200" b="1">
              <a:solidFill>
                <a:srgbClr val="FF6600"/>
              </a:solidFill>
            </a:endParaRPr>
          </a:p>
        </p:txBody>
      </p:sp>
      <p:sp>
        <p:nvSpPr>
          <p:cNvPr id="2076" name="Rectangle 28"/>
          <p:cNvSpPr>
            <a:spLocks noChangeArrowheads="1"/>
          </p:cNvSpPr>
          <p:nvPr/>
        </p:nvSpPr>
        <p:spPr bwMode="auto">
          <a:xfrm>
            <a:off x="4356100" y="3049588"/>
            <a:ext cx="4362450" cy="625475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just" eaLnBrk="0" hangingPunct="0">
              <a:lnSpc>
                <a:spcPct val="80000"/>
              </a:lnSpc>
            </a:pPr>
            <a:r>
              <a:rPr lang="ru-RU" sz="1400"/>
              <a:t>ИНФОРМАЦИОННЫЙ  ВЕС  СИМВОЛА</a:t>
            </a:r>
          </a:p>
          <a:p>
            <a:pPr algn="just" eaLnBrk="0" hangingPunct="0">
              <a:lnSpc>
                <a:spcPct val="80000"/>
              </a:lnSpc>
            </a:pPr>
            <a:r>
              <a:rPr lang="ru-RU" sz="1200" i="1"/>
              <a:t>количество  информации  в  одном  символе</a:t>
            </a:r>
          </a:p>
        </p:txBody>
      </p:sp>
      <p:sp>
        <p:nvSpPr>
          <p:cNvPr id="2077" name="Line 29"/>
          <p:cNvSpPr>
            <a:spLocks noChangeShapeType="1"/>
          </p:cNvSpPr>
          <p:nvPr/>
        </p:nvSpPr>
        <p:spPr bwMode="auto">
          <a:xfrm>
            <a:off x="788988" y="3717925"/>
            <a:ext cx="0" cy="958850"/>
          </a:xfrm>
          <a:prstGeom prst="line">
            <a:avLst/>
          </a:prstGeom>
          <a:noFill/>
          <a:ln w="57150">
            <a:solidFill>
              <a:srgbClr val="FFFFCC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79" name="Rectangle 31"/>
          <p:cNvSpPr>
            <a:spLocks noChangeArrowheads="1"/>
          </p:cNvSpPr>
          <p:nvPr/>
        </p:nvSpPr>
        <p:spPr bwMode="auto">
          <a:xfrm>
            <a:off x="395288" y="4719638"/>
            <a:ext cx="2592387" cy="1292225"/>
          </a:xfrm>
          <a:prstGeom prst="rect">
            <a:avLst/>
          </a:prstGeom>
          <a:solidFill>
            <a:schemeClr val="bg1"/>
          </a:solidFill>
          <a:ln w="76200">
            <a:solidFill>
              <a:srgbClr val="FFFF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en-US" sz="6000" b="1">
                <a:solidFill>
                  <a:schemeClr val="hlink"/>
                </a:solidFill>
                <a:latin typeface="Arial Narrow" pitchFamily="34" charset="0"/>
              </a:rPr>
              <a:t>I = K </a:t>
            </a:r>
            <a:r>
              <a:rPr lang="en-US" sz="6000" b="1" baseline="20000">
                <a:solidFill>
                  <a:schemeClr val="hlink"/>
                </a:solidFill>
                <a:latin typeface="Arial Narrow" pitchFamily="34" charset="0"/>
                <a:sym typeface="Symbol" pitchFamily="18" charset="2"/>
              </a:rPr>
              <a:t> </a:t>
            </a:r>
            <a:r>
              <a:rPr lang="en-US" sz="6000" b="1">
                <a:solidFill>
                  <a:srgbClr val="FF6600"/>
                </a:solidFill>
                <a:latin typeface="Arial Narrow" pitchFamily="34" charset="0"/>
                <a:sym typeface="Symbol" pitchFamily="18" charset="2"/>
              </a:rPr>
              <a:t>i</a:t>
            </a:r>
            <a:endParaRPr lang="ru-RU" sz="6000" b="1">
              <a:solidFill>
                <a:srgbClr val="FF6600"/>
              </a:solidFill>
              <a:latin typeface="Arial Narrow" pitchFamily="34" charset="0"/>
            </a:endParaRPr>
          </a:p>
        </p:txBody>
      </p:sp>
      <p:sp>
        <p:nvSpPr>
          <p:cNvPr id="2084" name="Rectangle 36"/>
          <p:cNvSpPr>
            <a:spLocks noChangeArrowheads="1"/>
          </p:cNvSpPr>
          <p:nvPr/>
        </p:nvSpPr>
        <p:spPr bwMode="auto">
          <a:xfrm>
            <a:off x="3635375" y="3070225"/>
            <a:ext cx="530225" cy="501650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en-US" sz="3200" b="1">
                <a:solidFill>
                  <a:srgbClr val="FF6600"/>
                </a:solidFill>
              </a:rPr>
              <a:t>i</a:t>
            </a:r>
            <a:endParaRPr lang="ru-RU" sz="3200" b="1">
              <a:solidFill>
                <a:srgbClr val="FF6600"/>
              </a:solidFill>
            </a:endParaRPr>
          </a:p>
        </p:txBody>
      </p:sp>
      <p:sp>
        <p:nvSpPr>
          <p:cNvPr id="2085" name="Line 37"/>
          <p:cNvSpPr>
            <a:spLocks noChangeShapeType="1"/>
          </p:cNvSpPr>
          <p:nvPr/>
        </p:nvSpPr>
        <p:spPr bwMode="auto">
          <a:xfrm>
            <a:off x="2087563" y="4217988"/>
            <a:ext cx="468312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89" name="Line 41"/>
          <p:cNvSpPr>
            <a:spLocks noChangeShapeType="1"/>
          </p:cNvSpPr>
          <p:nvPr/>
        </p:nvSpPr>
        <p:spPr bwMode="auto">
          <a:xfrm>
            <a:off x="2987675" y="3135313"/>
            <a:ext cx="431800" cy="0"/>
          </a:xfrm>
          <a:prstGeom prst="line">
            <a:avLst/>
          </a:prstGeom>
          <a:noFill/>
          <a:ln w="76200">
            <a:solidFill>
              <a:srgbClr val="FFFF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90" name="Line 42"/>
          <p:cNvSpPr>
            <a:spLocks noChangeShapeType="1"/>
          </p:cNvSpPr>
          <p:nvPr/>
        </p:nvSpPr>
        <p:spPr bwMode="auto">
          <a:xfrm>
            <a:off x="1692275" y="1882775"/>
            <a:ext cx="0" cy="666750"/>
          </a:xfrm>
          <a:prstGeom prst="line">
            <a:avLst/>
          </a:prstGeom>
          <a:noFill/>
          <a:ln w="57150">
            <a:solidFill>
              <a:srgbClr val="FFFF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71" name="Rectangle 23"/>
          <p:cNvSpPr>
            <a:spLocks noChangeArrowheads="1"/>
          </p:cNvSpPr>
          <p:nvPr/>
        </p:nvSpPr>
        <p:spPr bwMode="auto">
          <a:xfrm>
            <a:off x="250825" y="800100"/>
            <a:ext cx="8642350" cy="1166813"/>
          </a:xfrm>
          <a:prstGeom prst="rect">
            <a:avLst/>
          </a:prstGeom>
          <a:solidFill>
            <a:srgbClr val="FFFFCC"/>
          </a:solidFill>
          <a:ln w="9525">
            <a:solidFill>
              <a:srgbClr val="FFFF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72" name="Text Box 24"/>
          <p:cNvSpPr txBox="1">
            <a:spLocks noChangeArrowheads="1"/>
          </p:cNvSpPr>
          <p:nvPr/>
        </p:nvSpPr>
        <p:spPr bwMode="auto">
          <a:xfrm>
            <a:off x="287338" y="920750"/>
            <a:ext cx="8497887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r>
              <a:rPr lang="en-US" sz="1200"/>
              <a:t>       </a:t>
            </a:r>
            <a:r>
              <a:rPr lang="ru-RU" b="1">
                <a:solidFill>
                  <a:srgbClr val="FF6699"/>
                </a:solidFill>
              </a:rPr>
              <a:t>АЛФАВИТ</a:t>
            </a:r>
            <a:r>
              <a:rPr lang="ru-RU"/>
              <a:t> – это вся совокупность символов, используемых в некотором</a:t>
            </a:r>
          </a:p>
          <a:p>
            <a:pPr algn="just"/>
            <a:r>
              <a:rPr lang="ru-RU"/>
              <a:t>    языке  для  представления информации</a:t>
            </a:r>
          </a:p>
          <a:p>
            <a:pPr algn="just">
              <a:spcBef>
                <a:spcPct val="20000"/>
              </a:spcBef>
            </a:pPr>
            <a:r>
              <a:rPr lang="ru-RU"/>
              <a:t>     </a:t>
            </a:r>
            <a:r>
              <a:rPr lang="ru-RU" b="1">
                <a:solidFill>
                  <a:srgbClr val="FF6699"/>
                </a:solidFill>
              </a:rPr>
              <a:t>МОЩНОСТЬ  АЛФАВИТА</a:t>
            </a:r>
            <a:r>
              <a:rPr lang="ru-RU"/>
              <a:t>  (</a:t>
            </a:r>
            <a:r>
              <a:rPr lang="en-US"/>
              <a:t> </a:t>
            </a:r>
            <a:r>
              <a:rPr lang="en-US" b="1">
                <a:solidFill>
                  <a:srgbClr val="FF6699"/>
                </a:solidFill>
              </a:rPr>
              <a:t>N </a:t>
            </a:r>
            <a:r>
              <a:rPr lang="ru-RU"/>
              <a:t>)</a:t>
            </a:r>
            <a:r>
              <a:rPr lang="en-US"/>
              <a:t> </a:t>
            </a:r>
            <a:r>
              <a:rPr lang="ru-RU"/>
              <a:t>– это  число  символов  в  алфавите. </a:t>
            </a:r>
            <a:endParaRPr lang="ru-RU" i="1">
              <a:latin typeface="Century Gothic" pitchFamily="34" charset="0"/>
            </a:endParaRPr>
          </a:p>
        </p:txBody>
      </p:sp>
      <p:sp>
        <p:nvSpPr>
          <p:cNvPr id="2088" name="AutoShape 40"/>
          <p:cNvSpPr>
            <a:spLocks noChangeArrowheads="1"/>
          </p:cNvSpPr>
          <p:nvPr/>
        </p:nvSpPr>
        <p:spPr bwMode="auto">
          <a:xfrm>
            <a:off x="323850" y="2341563"/>
            <a:ext cx="2647950" cy="1376362"/>
          </a:xfrm>
          <a:prstGeom prst="roundRect">
            <a:avLst>
              <a:gd name="adj" fmla="val 16667"/>
            </a:avLst>
          </a:prstGeom>
          <a:solidFill>
            <a:srgbClr val="FFDFFF"/>
          </a:solidFill>
          <a:ln w="57150">
            <a:solidFill>
              <a:srgbClr val="FFFF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en-US" sz="6000" b="1">
                <a:solidFill>
                  <a:srgbClr val="FF6600"/>
                </a:solidFill>
                <a:latin typeface="Arial Narrow" pitchFamily="34" charset="0"/>
              </a:rPr>
              <a:t>2 </a:t>
            </a:r>
            <a:r>
              <a:rPr lang="en-US" sz="6000" b="1" baseline="42000">
                <a:solidFill>
                  <a:srgbClr val="FF6600"/>
                </a:solidFill>
                <a:latin typeface="Arial Narrow" pitchFamily="34" charset="0"/>
              </a:rPr>
              <a:t>i  </a:t>
            </a:r>
            <a:r>
              <a:rPr lang="en-US" sz="6000" b="1">
                <a:solidFill>
                  <a:srgbClr val="FF6600"/>
                </a:solidFill>
                <a:latin typeface="Arial Narrow" pitchFamily="34" charset="0"/>
              </a:rPr>
              <a:t>=  N</a:t>
            </a:r>
            <a:endParaRPr lang="ru-RU" sz="6000" b="1">
              <a:solidFill>
                <a:srgbClr val="FF6600"/>
              </a:solidFill>
              <a:latin typeface="Arial Narrow" pitchFamily="34" charset="0"/>
            </a:endParaRPr>
          </a:p>
        </p:txBody>
      </p:sp>
      <p:sp>
        <p:nvSpPr>
          <p:cNvPr id="2093" name="Rectangle 45"/>
          <p:cNvSpPr>
            <a:spLocks noChangeArrowheads="1"/>
          </p:cNvSpPr>
          <p:nvPr/>
        </p:nvSpPr>
        <p:spPr bwMode="auto">
          <a:xfrm>
            <a:off x="3419475" y="4676775"/>
            <a:ext cx="5403850" cy="1376363"/>
          </a:xfrm>
          <a:prstGeom prst="rect">
            <a:avLst/>
          </a:prstGeom>
          <a:solidFill>
            <a:srgbClr val="FFFFCC"/>
          </a:solidFill>
          <a:ln w="76200">
            <a:solidFill>
              <a:srgbClr val="FFFF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94" name="Rectangle 46"/>
          <p:cNvSpPr>
            <a:spLocks noChangeArrowheads="1"/>
          </p:cNvSpPr>
          <p:nvPr/>
        </p:nvSpPr>
        <p:spPr bwMode="auto">
          <a:xfrm>
            <a:off x="4349750" y="4845050"/>
            <a:ext cx="4356100" cy="487363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just" eaLnBrk="0" hangingPunct="0">
              <a:lnSpc>
                <a:spcPct val="80000"/>
              </a:lnSpc>
            </a:pPr>
            <a:r>
              <a:rPr lang="ru-RU" sz="1400"/>
              <a:t>ЧИСЛО  СИМВОЛОВ  В  СООБЩЕНИИ</a:t>
            </a:r>
            <a:endParaRPr lang="ru-RU" sz="1200" i="1"/>
          </a:p>
        </p:txBody>
      </p:sp>
      <p:sp>
        <p:nvSpPr>
          <p:cNvPr id="2095" name="Rectangle 47"/>
          <p:cNvSpPr>
            <a:spLocks noChangeArrowheads="1"/>
          </p:cNvSpPr>
          <p:nvPr/>
        </p:nvSpPr>
        <p:spPr bwMode="auto">
          <a:xfrm>
            <a:off x="3629025" y="4845050"/>
            <a:ext cx="528638" cy="488950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en-US" sz="3200" b="1">
                <a:solidFill>
                  <a:schemeClr val="hlink"/>
                </a:solidFill>
              </a:rPr>
              <a:t>K</a:t>
            </a:r>
            <a:endParaRPr lang="ru-RU" sz="3200" b="1">
              <a:solidFill>
                <a:schemeClr val="hlink"/>
              </a:solidFill>
            </a:endParaRPr>
          </a:p>
        </p:txBody>
      </p:sp>
      <p:sp>
        <p:nvSpPr>
          <p:cNvPr id="2096" name="Rectangle 48"/>
          <p:cNvSpPr>
            <a:spLocks noChangeArrowheads="1"/>
          </p:cNvSpPr>
          <p:nvPr/>
        </p:nvSpPr>
        <p:spPr bwMode="auto">
          <a:xfrm>
            <a:off x="4349750" y="5427663"/>
            <a:ext cx="4362450" cy="500062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just" eaLnBrk="0" hangingPunct="0">
              <a:lnSpc>
                <a:spcPct val="80000"/>
              </a:lnSpc>
            </a:pPr>
            <a:r>
              <a:rPr lang="ru-RU" sz="1400"/>
              <a:t>КОЛИЧЕСТВО  ИНФОРМАЦИИ  В  СООБЩЕНИИ</a:t>
            </a:r>
            <a:endParaRPr lang="ru-RU" sz="1200" i="1"/>
          </a:p>
        </p:txBody>
      </p:sp>
      <p:sp>
        <p:nvSpPr>
          <p:cNvPr id="2097" name="Rectangle 49"/>
          <p:cNvSpPr>
            <a:spLocks noChangeArrowheads="1"/>
          </p:cNvSpPr>
          <p:nvPr/>
        </p:nvSpPr>
        <p:spPr bwMode="auto">
          <a:xfrm>
            <a:off x="3629025" y="5448300"/>
            <a:ext cx="530225" cy="501650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en-US" sz="3200" b="1">
                <a:solidFill>
                  <a:schemeClr val="hlink"/>
                </a:solidFill>
              </a:rPr>
              <a:t>I</a:t>
            </a:r>
            <a:endParaRPr lang="ru-RU" sz="3200" b="1">
              <a:solidFill>
                <a:schemeClr val="hlink"/>
              </a:solidFill>
            </a:endParaRPr>
          </a:p>
        </p:txBody>
      </p:sp>
      <p:sp>
        <p:nvSpPr>
          <p:cNvPr id="2098" name="Rectangle 50"/>
          <p:cNvSpPr>
            <a:spLocks noChangeArrowheads="1"/>
          </p:cNvSpPr>
          <p:nvPr/>
        </p:nvSpPr>
        <p:spPr bwMode="auto">
          <a:xfrm>
            <a:off x="1439863" y="3927475"/>
            <a:ext cx="647700" cy="582613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800" b="1">
                <a:solidFill>
                  <a:srgbClr val="FF6600"/>
                </a:solidFill>
              </a:rPr>
              <a:t>N</a:t>
            </a:r>
            <a:endParaRPr lang="ru-RU" sz="2800" b="1">
              <a:solidFill>
                <a:srgbClr val="FF6600"/>
              </a:solidFill>
            </a:endParaRPr>
          </a:p>
        </p:txBody>
      </p:sp>
      <p:sp>
        <p:nvSpPr>
          <p:cNvPr id="2100" name="Rectangle 52"/>
          <p:cNvSpPr>
            <a:spLocks noChangeArrowheads="1"/>
          </p:cNvSpPr>
          <p:nvPr/>
        </p:nvSpPr>
        <p:spPr bwMode="auto">
          <a:xfrm>
            <a:off x="2555875" y="3927475"/>
            <a:ext cx="647700" cy="582613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800" b="1">
                <a:solidFill>
                  <a:srgbClr val="FF6600"/>
                </a:solidFill>
              </a:rPr>
              <a:t>i</a:t>
            </a:r>
            <a:endParaRPr lang="ru-RU" sz="2800" b="1">
              <a:solidFill>
                <a:srgbClr val="FF6600"/>
              </a:solidFill>
            </a:endParaRPr>
          </a:p>
        </p:txBody>
      </p:sp>
      <p:sp>
        <p:nvSpPr>
          <p:cNvPr id="2101" name="Line 53"/>
          <p:cNvSpPr>
            <a:spLocks noChangeShapeType="1"/>
          </p:cNvSpPr>
          <p:nvPr/>
        </p:nvSpPr>
        <p:spPr bwMode="auto">
          <a:xfrm>
            <a:off x="3203575" y="4217988"/>
            <a:ext cx="468313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02" name="Rectangle 54"/>
          <p:cNvSpPr>
            <a:spLocks noChangeArrowheads="1"/>
          </p:cNvSpPr>
          <p:nvPr/>
        </p:nvSpPr>
        <p:spPr bwMode="auto">
          <a:xfrm>
            <a:off x="3671888" y="3927475"/>
            <a:ext cx="647700" cy="582613"/>
          </a:xfrm>
          <a:prstGeom prst="rect">
            <a:avLst/>
          </a:prstGeom>
          <a:solidFill>
            <a:srgbClr val="FFFFCC"/>
          </a:solidFill>
          <a:ln w="38100">
            <a:solidFill>
              <a:srgbClr val="FF66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800" b="1">
                <a:solidFill>
                  <a:schemeClr val="hlink"/>
                </a:solidFill>
              </a:rPr>
              <a:t>I</a:t>
            </a:r>
            <a:endParaRPr lang="ru-RU" sz="2800" b="1">
              <a:solidFill>
                <a:schemeClr val="hlink"/>
              </a:solidFill>
            </a:endParaRPr>
          </a:p>
        </p:txBody>
      </p:sp>
      <p:sp>
        <p:nvSpPr>
          <p:cNvPr id="2103" name="Rectangle 55"/>
          <p:cNvSpPr>
            <a:spLocks noChangeArrowheads="1"/>
          </p:cNvSpPr>
          <p:nvPr/>
        </p:nvSpPr>
        <p:spPr bwMode="auto">
          <a:xfrm>
            <a:off x="4787900" y="3927475"/>
            <a:ext cx="647700" cy="582613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800" b="1">
                <a:solidFill>
                  <a:schemeClr val="hlink"/>
                </a:solidFill>
              </a:rPr>
              <a:t>K</a:t>
            </a:r>
            <a:endParaRPr lang="ru-RU" sz="2800" b="1">
              <a:solidFill>
                <a:schemeClr val="hlink"/>
              </a:solidFill>
            </a:endParaRPr>
          </a:p>
        </p:txBody>
      </p:sp>
      <p:sp>
        <p:nvSpPr>
          <p:cNvPr id="2104" name="Line 56"/>
          <p:cNvSpPr>
            <a:spLocks noChangeShapeType="1"/>
          </p:cNvSpPr>
          <p:nvPr/>
        </p:nvSpPr>
        <p:spPr bwMode="auto">
          <a:xfrm flipH="1">
            <a:off x="4319588" y="4217988"/>
            <a:ext cx="468312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85293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Пример 1: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Алфавит двоичной знаковой системы состоит из двух знаков (0,1), поэтому </a:t>
            </a:r>
            <a:r>
              <a:rPr lang="en-US" dirty="0" smtClean="0"/>
              <a:t>N</a:t>
            </a:r>
            <a:r>
              <a:rPr lang="ru-RU" dirty="0" smtClean="0"/>
              <a:t>=2, =&gt;</a:t>
            </a:r>
            <a:br>
              <a:rPr lang="ru-RU" dirty="0" smtClean="0"/>
            </a:br>
            <a:r>
              <a:rPr lang="ru-RU" dirty="0" smtClean="0"/>
              <a:t>2=2</a:t>
            </a:r>
            <a:r>
              <a:rPr lang="en-US" baseline="30000" dirty="0" smtClean="0"/>
              <a:t>I</a:t>
            </a:r>
            <a:r>
              <a:rPr lang="ru-RU" dirty="0" smtClean="0"/>
              <a:t> =&gt; 2</a:t>
            </a:r>
            <a:r>
              <a:rPr lang="ru-RU" baseline="30000" dirty="0" smtClean="0"/>
              <a:t>1</a:t>
            </a:r>
            <a:r>
              <a:rPr lang="ru-RU" dirty="0" smtClean="0"/>
              <a:t>=2</a:t>
            </a:r>
            <a:r>
              <a:rPr lang="en-US" baseline="30000" dirty="0" smtClean="0"/>
              <a:t>I </a:t>
            </a:r>
            <a:r>
              <a:rPr lang="ru-RU" dirty="0" smtClean="0"/>
              <a:t>=&gt;</a:t>
            </a:r>
            <a:r>
              <a:rPr lang="ru-RU" b="1" i="1" dirty="0" smtClean="0"/>
              <a:t> </a:t>
            </a:r>
            <a:r>
              <a:rPr lang="en-US" b="1" i="1" dirty="0" smtClean="0"/>
              <a:t>I</a:t>
            </a:r>
            <a:r>
              <a:rPr lang="ru-RU" b="1" i="1" dirty="0" smtClean="0"/>
              <a:t> = 1 бит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Т.О. в двоичной знаковой системе знак несёт 1 бит информации.</a:t>
            </a:r>
            <a:br>
              <a:rPr lang="ru-RU" dirty="0" smtClean="0"/>
            </a:br>
            <a:r>
              <a:rPr lang="ru-RU" b="1" i="1" dirty="0" smtClean="0"/>
              <a:t>Информационная ёмкость знака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i="1" dirty="0" smtClean="0"/>
              <a:t>двоичной знаковой системы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i="1" dirty="0" smtClean="0"/>
              <a:t>составляет один бит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06896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Пример 2: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Пусть передаётся простое арифметическое выражение. Алфавит арифметических выражений состоит из 16 знаков:</a:t>
            </a:r>
            <a:br>
              <a:rPr lang="ru-RU" dirty="0" smtClean="0"/>
            </a:br>
            <a:r>
              <a:rPr lang="ru-RU" dirty="0" smtClean="0"/>
              <a:t>0, 1, 2, 3, 4, 5, 6, 7, 8, 9, +, -, *, /, (, ) . </a:t>
            </a:r>
            <a:r>
              <a:rPr lang="en-US" dirty="0" smtClean="0"/>
              <a:t>N</a:t>
            </a:r>
            <a:r>
              <a:rPr lang="ru-RU" dirty="0" smtClean="0"/>
              <a:t>=16, =&gt; 16=2</a:t>
            </a:r>
            <a:r>
              <a:rPr lang="ru-RU" baseline="30000" dirty="0" smtClean="0"/>
              <a:t>4</a:t>
            </a:r>
            <a:r>
              <a:rPr lang="ru-RU" dirty="0" smtClean="0"/>
              <a:t> =&gt;2</a:t>
            </a:r>
            <a:r>
              <a:rPr lang="ru-RU" baseline="30000" dirty="0" smtClean="0"/>
              <a:t>4</a:t>
            </a:r>
            <a:r>
              <a:rPr lang="ru-RU" dirty="0" smtClean="0"/>
              <a:t> = 2</a:t>
            </a:r>
            <a:r>
              <a:rPr lang="en-US" baseline="30000" dirty="0" smtClean="0"/>
              <a:t>I</a:t>
            </a:r>
            <a:r>
              <a:rPr lang="ru-RU" dirty="0" smtClean="0"/>
              <a:t> =&gt;</a:t>
            </a:r>
            <a:r>
              <a:rPr lang="ru-RU" b="1" i="1" dirty="0" smtClean="0"/>
              <a:t> </a:t>
            </a:r>
            <a:r>
              <a:rPr lang="en-US" b="1" i="1" dirty="0" smtClean="0"/>
              <a:t>I</a:t>
            </a:r>
            <a:r>
              <a:rPr lang="ru-RU" b="1" i="1" dirty="0" smtClean="0"/>
              <a:t> = 4 бит.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Один знак арифметического выражения несёт 4 бита информации.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3691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Пример 3: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Пусть сообщение записано русскими буквами. Алфавит русского языка состоит из 32 знаков(исключая ё) </a:t>
            </a:r>
            <a:r>
              <a:rPr lang="en-US" dirty="0" smtClean="0"/>
              <a:t>N</a:t>
            </a:r>
            <a:r>
              <a:rPr lang="ru-RU" dirty="0" smtClean="0"/>
              <a:t>=32, =&gt; 32=2</a:t>
            </a:r>
            <a:r>
              <a:rPr lang="ru-RU" baseline="30000" dirty="0" smtClean="0"/>
              <a:t>5</a:t>
            </a:r>
            <a:r>
              <a:rPr lang="ru-RU" dirty="0" smtClean="0"/>
              <a:t> =&gt;2</a:t>
            </a:r>
            <a:r>
              <a:rPr lang="ru-RU" baseline="30000" dirty="0" smtClean="0"/>
              <a:t>5</a:t>
            </a:r>
            <a:r>
              <a:rPr lang="ru-RU" dirty="0" smtClean="0"/>
              <a:t> = 2</a:t>
            </a:r>
            <a:r>
              <a:rPr lang="en-US" baseline="30000" dirty="0" smtClean="0"/>
              <a:t>I</a:t>
            </a:r>
            <a:r>
              <a:rPr lang="ru-RU" dirty="0" smtClean="0"/>
              <a:t> =&gt;</a:t>
            </a:r>
            <a:r>
              <a:rPr lang="ru-RU" b="1" i="1" dirty="0" smtClean="0"/>
              <a:t> </a:t>
            </a:r>
            <a:r>
              <a:rPr lang="en-US" b="1" i="1" dirty="0" smtClean="0"/>
              <a:t>I</a:t>
            </a:r>
            <a:r>
              <a:rPr lang="ru-RU" b="1" i="1" dirty="0" smtClean="0"/>
              <a:t> = 5 бит.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Один знак русского алфавита несёт 5 бит информации.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</TotalTime>
  <Words>238</Words>
  <Application>Microsoft Office PowerPoint</Application>
  <PresentationFormat>Экран (4:3)</PresentationFormat>
  <Paragraphs>55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XXII Зимние  Олимпийские игры</vt:lpstr>
      <vt:lpstr>Слайд 2</vt:lpstr>
      <vt:lpstr>Содержательный подход к измерению количества информации.</vt:lpstr>
      <vt:lpstr>Талисманы игр</vt:lpstr>
      <vt:lpstr>При алфавитном подходе к определению количества информации отвлекаются от содержания  (смысла) информации и рассматривают информационное сообщение как последовательность знаков определенной знаковой системы. </vt:lpstr>
      <vt:lpstr>Слайд 6</vt:lpstr>
      <vt:lpstr>Пример 1: Алфавит двоичной знаковой системы состоит из двух знаков (0,1), поэтому N=2, =&gt; 2=2I =&gt; 21=2I =&gt; I = 1 бит Т.О. в двоичной знаковой системе знак несёт 1 бит информации. Информационная ёмкость знака двоичной знаковой системы составляет один бит </vt:lpstr>
      <vt:lpstr>Пример 2: Пусть передаётся простое арифметическое выражение. Алфавит арифметических выражений состоит из 16 знаков: 0, 1, 2, 3, 4, 5, 6, 7, 8, 9, +, -, *, /, (, ) . N=16, =&gt; 16=24 =&gt;24 = 2I =&gt; I = 4 бит. Один знак арифметического выражения несёт 4 бита информации. </vt:lpstr>
      <vt:lpstr>Пример 3: Пусть сообщение записано русскими буквами. Алфавит русского языка состоит из 32 знаков(исключая ё) N=32, =&gt; 32=25 =&gt;25 = 2I =&gt; I = 5 бит. Один знак русского алфавита несёт 5 бит информации. </vt:lpstr>
      <vt:lpstr>Тренировочные задания  задачи_8_ кл_1     задачи_8_ кл_2</vt:lpstr>
      <vt:lpstr>Слайд 11</vt:lpstr>
      <vt:lpstr> Домашнее задание   параграф 1.3.3 стр. 30-32</vt:lpstr>
      <vt:lpstr>Спасибо за внимание!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XXII Зимние  Олимпийские игры</dc:title>
  <dc:creator>Deniska</dc:creator>
  <cp:lastModifiedBy>User</cp:lastModifiedBy>
  <cp:revision>30</cp:revision>
  <dcterms:created xsi:type="dcterms:W3CDTF">2014-04-20T13:03:05Z</dcterms:created>
  <dcterms:modified xsi:type="dcterms:W3CDTF">2015-02-28T19:10:05Z</dcterms:modified>
</cp:coreProperties>
</file>