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1" r:id="rId24"/>
    <p:sldId id="279" r:id="rId25"/>
    <p:sldId id="280" r:id="rId26"/>
    <p:sldId id="278"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6C61C288-DA3E-472E-ABBE-ABBC5F9DDCB2}" type="datetimeFigureOut">
              <a:rPr lang="ru-RU" smtClean="0"/>
              <a:pPr/>
              <a:t>21.04.2013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1C46D14-0F7E-45E7-84F2-A8F30E2BB1D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61C288-DA3E-472E-ABBE-ABBC5F9DDCB2}"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46D14-0F7E-45E7-84F2-A8F30E2BB1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61C288-DA3E-472E-ABBE-ABBC5F9DDCB2}"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46D14-0F7E-45E7-84F2-A8F30E2BB1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6C61C288-DA3E-472E-ABBE-ABBC5F9DDCB2}" type="datetimeFigureOut">
              <a:rPr lang="ru-RU" smtClean="0"/>
              <a:pPr/>
              <a:t>21.04.2013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91C46D14-0F7E-45E7-84F2-A8F30E2BB1D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6C61C288-DA3E-472E-ABBE-ABBC5F9DDCB2}" type="datetimeFigureOut">
              <a:rPr lang="ru-RU" smtClean="0"/>
              <a:pPr/>
              <a:t>21.04.2013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91C46D14-0F7E-45E7-84F2-A8F30E2BB1D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6C61C288-DA3E-472E-ABBE-ABBC5F9DDCB2}" type="datetimeFigureOut">
              <a:rPr lang="ru-RU" smtClean="0"/>
              <a:pPr/>
              <a:t>21.04.2013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91C46D14-0F7E-45E7-84F2-A8F30E2BB1D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6C61C288-DA3E-472E-ABBE-ABBC5F9DDCB2}" type="datetimeFigureOut">
              <a:rPr lang="ru-RU" smtClean="0"/>
              <a:pPr/>
              <a:t>21.04.2013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91C46D14-0F7E-45E7-84F2-A8F30E2BB1D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C61C288-DA3E-472E-ABBE-ABBC5F9DDCB2}" type="datetimeFigureOut">
              <a:rPr lang="ru-RU" smtClean="0"/>
              <a:pPr/>
              <a:t>21.04.2013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C46D14-0F7E-45E7-84F2-A8F30E2BB1D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6C61C288-DA3E-472E-ABBE-ABBC5F9DDCB2}" type="datetimeFigureOut">
              <a:rPr lang="ru-RU" smtClean="0"/>
              <a:pPr/>
              <a:t>21.04.2013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91C46D14-0F7E-45E7-84F2-A8F30E2BB1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6C61C288-DA3E-472E-ABBE-ABBC5F9DDCB2}" type="datetimeFigureOut">
              <a:rPr lang="ru-RU" smtClean="0"/>
              <a:pPr/>
              <a:t>21.04.2013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91C46D14-0F7E-45E7-84F2-A8F30E2BB1D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6C61C288-DA3E-472E-ABBE-ABBC5F9DDCB2}" type="datetimeFigureOut">
              <a:rPr lang="ru-RU" smtClean="0"/>
              <a:pPr/>
              <a:t>21.04.2013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91C46D14-0F7E-45E7-84F2-A8F30E2BB1D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C61C288-DA3E-472E-ABBE-ABBC5F9DDCB2}" type="datetimeFigureOut">
              <a:rPr lang="ru-RU" smtClean="0"/>
              <a:pPr/>
              <a:t>21.04.2013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1C46D14-0F7E-45E7-84F2-A8F30E2BB1D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package" Target="../embeddings/_________Microsoft_Office_Word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package" Target="../embeddings/________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357298"/>
            <a:ext cx="8062912" cy="1470025"/>
          </a:xfrm>
        </p:spPr>
        <p:txBody>
          <a:bodyPr>
            <a:normAutofit/>
          </a:bodyPr>
          <a:lstStyle/>
          <a:p>
            <a:pPr algn="ctr"/>
            <a:r>
              <a:rPr lang="ru-RU" sz="6000" dirty="0" smtClean="0"/>
              <a:t>ОСНОВЫ  ЛОГИКИ</a:t>
            </a:r>
            <a:endParaRPr lang="ru-RU" sz="6000" dirty="0"/>
          </a:p>
        </p:txBody>
      </p:sp>
      <p:sp>
        <p:nvSpPr>
          <p:cNvPr id="3" name="Подзаголовок 2"/>
          <p:cNvSpPr>
            <a:spLocks noGrp="1"/>
          </p:cNvSpPr>
          <p:nvPr>
            <p:ph type="subTitle" idx="1"/>
          </p:nvPr>
        </p:nvSpPr>
        <p:spPr>
          <a:xfrm>
            <a:off x="714348" y="3071810"/>
            <a:ext cx="8062912" cy="1752600"/>
          </a:xfrm>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высказываний:</a:t>
            </a:r>
            <a:endParaRPr lang="ru-RU" dirty="0"/>
          </a:p>
        </p:txBody>
      </p:sp>
      <p:sp>
        <p:nvSpPr>
          <p:cNvPr id="3" name="Содержимое 2"/>
          <p:cNvSpPr>
            <a:spLocks noGrp="1"/>
          </p:cNvSpPr>
          <p:nvPr>
            <p:ph idx="1"/>
          </p:nvPr>
        </p:nvSpPr>
        <p:spPr/>
        <p:txBody>
          <a:bodyPr>
            <a:normAutofit/>
          </a:bodyPr>
          <a:lstStyle/>
          <a:p>
            <a:r>
              <a:rPr lang="ru-RU" sz="3600" dirty="0" smtClean="0">
                <a:latin typeface="Times New Roman" pitchFamily="18" charset="0"/>
                <a:cs typeface="Times New Roman" pitchFamily="18" charset="0"/>
              </a:rPr>
              <a:t>Буква «а» – гласная.</a:t>
            </a:r>
          </a:p>
          <a:p>
            <a:r>
              <a:rPr lang="ru-RU" sz="3600" dirty="0" smtClean="0">
                <a:latin typeface="Times New Roman" pitchFamily="18" charset="0"/>
                <a:cs typeface="Times New Roman" pitchFamily="18" charset="0"/>
              </a:rPr>
              <a:t>Ботаника – наука о животных.</a:t>
            </a:r>
          </a:p>
          <a:p>
            <a:r>
              <a:rPr lang="ru-RU" sz="3600" dirty="0" smtClean="0">
                <a:latin typeface="Times New Roman" pitchFamily="18" charset="0"/>
                <a:cs typeface="Times New Roman" pitchFamily="18" charset="0"/>
              </a:rPr>
              <a:t>Луна – спутник Земли.</a:t>
            </a:r>
          </a:p>
          <a:p>
            <a:r>
              <a:rPr lang="ru-RU" sz="3600" dirty="0" smtClean="0">
                <a:latin typeface="Times New Roman" pitchFamily="18" charset="0"/>
                <a:cs typeface="Times New Roman" pitchFamily="18" charset="0"/>
              </a:rPr>
              <a:t>Париж – столица Англии.</a:t>
            </a:r>
          </a:p>
          <a:p>
            <a:r>
              <a:rPr lang="ru-RU" sz="3600" dirty="0" smtClean="0">
                <a:latin typeface="Times New Roman" pitchFamily="18" charset="0"/>
                <a:cs typeface="Times New Roman" pitchFamily="18" charset="0"/>
              </a:rPr>
              <a:t>Число 11 является простым.</a:t>
            </a:r>
          </a:p>
          <a:p>
            <a:r>
              <a:rPr lang="ru-RU" sz="3600" dirty="0" smtClean="0">
                <a:latin typeface="Times New Roman" pitchFamily="18" charset="0"/>
                <a:cs typeface="Times New Roman" pitchFamily="18" charset="0"/>
              </a:rPr>
              <a:t>Компьютер был изобретён в середине </a:t>
            </a:r>
            <a:r>
              <a:rPr lang="en-US" sz="3600" dirty="0" smtClean="0">
                <a:latin typeface="Times New Roman" pitchFamily="18" charset="0"/>
                <a:cs typeface="Times New Roman" pitchFamily="18" charset="0"/>
              </a:rPr>
              <a:t>XIX</a:t>
            </a:r>
            <a:r>
              <a:rPr lang="ru-RU" sz="3600" dirty="0" smtClean="0">
                <a:latin typeface="Times New Roman" pitchFamily="18" charset="0"/>
                <a:cs typeface="Times New Roman" pitchFamily="18" charset="0"/>
              </a:rPr>
              <a:t> века.</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Какие из предложений являются высказываниями?</a:t>
            </a:r>
            <a:endParaRPr lang="ru-RU" dirty="0"/>
          </a:p>
        </p:txBody>
      </p:sp>
      <p:sp>
        <p:nvSpPr>
          <p:cNvPr id="3" name="Содержимое 2"/>
          <p:cNvSpPr>
            <a:spLocks noGrp="1"/>
          </p:cNvSpPr>
          <p:nvPr>
            <p:ph idx="1"/>
          </p:nvPr>
        </p:nvSpPr>
        <p:spPr/>
        <p:txBody>
          <a:bodyPr>
            <a:noAutofit/>
          </a:bodyPr>
          <a:lstStyle/>
          <a:p>
            <a:pPr marL="578358" indent="-514350">
              <a:buFont typeface="+mj-lt"/>
              <a:buAutoNum type="arabicPeriod"/>
            </a:pPr>
            <a:r>
              <a:rPr lang="ru-RU" sz="3600" dirty="0" smtClean="0">
                <a:latin typeface="Times New Roman" pitchFamily="18" charset="0"/>
                <a:cs typeface="Times New Roman" pitchFamily="18" charset="0"/>
              </a:rPr>
              <a:t>Какой длины эта лента?</a:t>
            </a:r>
          </a:p>
          <a:p>
            <a:pPr marL="578358" indent="-514350">
              <a:buFont typeface="+mj-lt"/>
              <a:buAutoNum type="arabicPeriod"/>
            </a:pPr>
            <a:r>
              <a:rPr lang="ru-RU" sz="3600" dirty="0" smtClean="0">
                <a:latin typeface="Times New Roman" pitchFamily="18" charset="0"/>
                <a:cs typeface="Times New Roman" pitchFamily="18" charset="0"/>
              </a:rPr>
              <a:t>Прослушайте сообщение.</a:t>
            </a:r>
          </a:p>
          <a:p>
            <a:pPr marL="578358" indent="-514350">
              <a:buFont typeface="+mj-lt"/>
              <a:buAutoNum type="arabicPeriod"/>
            </a:pPr>
            <a:r>
              <a:rPr lang="ru-RU" sz="3600" dirty="0" smtClean="0">
                <a:latin typeface="Times New Roman" pitchFamily="18" charset="0"/>
                <a:cs typeface="Times New Roman" pitchFamily="18" charset="0"/>
              </a:rPr>
              <a:t>Делайте утреннюю зарядку!</a:t>
            </a:r>
          </a:p>
          <a:p>
            <a:pPr marL="578358" indent="-514350">
              <a:buFont typeface="+mj-lt"/>
              <a:buAutoNum type="arabicPeriod"/>
            </a:pPr>
            <a:r>
              <a:rPr lang="ru-RU" sz="3600" dirty="0" smtClean="0">
                <a:latin typeface="Times New Roman" pitchFamily="18" charset="0"/>
                <a:cs typeface="Times New Roman" pitchFamily="18" charset="0"/>
              </a:rPr>
              <a:t>4 + 5 = 10.</a:t>
            </a:r>
          </a:p>
          <a:p>
            <a:pPr marL="578358" indent="-514350">
              <a:buFont typeface="+mj-lt"/>
              <a:buAutoNum type="arabicPeriod"/>
            </a:pPr>
            <a:r>
              <a:rPr lang="ru-RU" sz="3600" dirty="0" smtClean="0">
                <a:latin typeface="Times New Roman" pitchFamily="18" charset="0"/>
                <a:cs typeface="Times New Roman" pitchFamily="18" charset="0"/>
              </a:rPr>
              <a:t>Все медведи – бурые.</a:t>
            </a:r>
          </a:p>
          <a:p>
            <a:pPr marL="578358" indent="-514350">
              <a:buFont typeface="+mj-lt"/>
              <a:buAutoNum type="arabicPeriod"/>
            </a:pPr>
            <a:r>
              <a:rPr lang="ru-RU" sz="3600" dirty="0" smtClean="0">
                <a:latin typeface="Times New Roman" pitchFamily="18" charset="0"/>
                <a:cs typeface="Times New Roman" pitchFamily="18" charset="0"/>
              </a:rPr>
              <a:t>Некоторые медведи живут на севере.</a:t>
            </a:r>
          </a:p>
          <a:p>
            <a:pPr marL="578358" indent="-514350">
              <a:buFont typeface="+mj-lt"/>
              <a:buAutoNum type="arabicPeriod"/>
            </a:pPr>
            <a:r>
              <a:rPr lang="ru-RU" sz="3600" dirty="0" smtClean="0">
                <a:latin typeface="Times New Roman" pitchFamily="18" charset="0"/>
                <a:cs typeface="Times New Roman" pitchFamily="18" charset="0"/>
              </a:rPr>
              <a:t>Который час?</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Умозаключение</a:t>
            </a:r>
            <a:r>
              <a:rPr lang="ru-RU" dirty="0" smtClean="0"/>
              <a:t> </a:t>
            </a:r>
            <a:endParaRPr lang="ru-RU" dirty="0"/>
          </a:p>
        </p:txBody>
      </p:sp>
      <p:sp>
        <p:nvSpPr>
          <p:cNvPr id="3" name="Содержимое 2"/>
          <p:cNvSpPr>
            <a:spLocks noGrp="1"/>
          </p:cNvSpPr>
          <p:nvPr>
            <p:ph idx="1"/>
          </p:nvPr>
        </p:nvSpPr>
        <p:spPr/>
        <p:txBody>
          <a:bodyPr>
            <a:normAutofit/>
          </a:bodyPr>
          <a:lstStyle/>
          <a:p>
            <a:pPr>
              <a:buNone/>
            </a:pPr>
            <a:r>
              <a:rPr lang="ru-RU" sz="3600" b="1"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Умозаключение </a:t>
            </a:r>
            <a:r>
              <a:rPr lang="ru-RU" sz="3600" dirty="0" smtClean="0">
                <a:latin typeface="Times New Roman" pitchFamily="18" charset="0"/>
                <a:cs typeface="Times New Roman" pitchFamily="18" charset="0"/>
              </a:rPr>
              <a:t>– это форма мышления, с помощью которой из одного или нескольких суждений может быть получено новое суждение (знание или вывод).</a:t>
            </a:r>
            <a:endParaRPr lang="ru-RU" sz="3600" dirty="0">
              <a:latin typeface="Times New Roman" pitchFamily="18" charset="0"/>
              <a:cs typeface="Times New Roman" pitchFamily="18" charset="0"/>
            </a:endParaRPr>
          </a:p>
        </p:txBody>
      </p:sp>
      <p:pic>
        <p:nvPicPr>
          <p:cNvPr id="4" name="Picture 55" descr="AMPRODUC"/>
          <p:cNvPicPr>
            <a:picLocks noChangeAspect="1" noChangeArrowheads="1"/>
          </p:cNvPicPr>
          <p:nvPr/>
        </p:nvPicPr>
        <p:blipFill>
          <a:blip r:embed="rId2"/>
          <a:srcRect/>
          <a:stretch>
            <a:fillRect/>
          </a:stretch>
        </p:blipFill>
        <p:spPr bwMode="auto">
          <a:xfrm>
            <a:off x="5643570" y="4071942"/>
            <a:ext cx="2417768" cy="259886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Дано высказывание…</a:t>
            </a:r>
            <a:endParaRPr lang="ru-RU" b="1" dirty="0"/>
          </a:p>
        </p:txBody>
      </p:sp>
      <p:sp>
        <p:nvSpPr>
          <p:cNvPr id="4" name="Text Box 15"/>
          <p:cNvSpPr txBox="1">
            <a:spLocks noGrp="1" noChangeArrowheads="1"/>
          </p:cNvSpPr>
          <p:nvPr>
            <p:ph idx="1"/>
          </p:nvPr>
        </p:nvSpPr>
        <p:spPr bwMode="auto">
          <a:xfrm>
            <a:off x="428596" y="1928802"/>
            <a:ext cx="6215106" cy="553998"/>
          </a:xfrm>
          <a:prstGeom prst="rect">
            <a:avLst/>
          </a:prstGeom>
          <a:noFill/>
          <a:ln w="15875">
            <a:solidFill>
              <a:srgbClr val="003399"/>
            </a:solidFill>
            <a:miter lim="800000"/>
            <a:headEnd/>
            <a:tailEnd/>
          </a:ln>
          <a:effectLst/>
        </p:spPr>
        <p:txBody>
          <a:bodyPr wrap="square">
            <a:spAutoFit/>
          </a:bodyPr>
          <a:lstStyle/>
          <a:p>
            <a:pPr>
              <a:spcBef>
                <a:spcPct val="50000"/>
              </a:spcBef>
              <a:buNone/>
            </a:pPr>
            <a:r>
              <a:rPr lang="ru-RU" b="1" dirty="0">
                <a:effectLst>
                  <a:outerShdw blurRad="38100" dist="38100" dir="2700000" algn="tl">
                    <a:srgbClr val="000000">
                      <a:alpha val="43137"/>
                    </a:srgbClr>
                  </a:outerShdw>
                </a:effectLst>
                <a:latin typeface="Arial" charset="0"/>
              </a:rPr>
              <a:t>Исходное </a:t>
            </a:r>
            <a:r>
              <a:rPr lang="ru-RU" b="1" dirty="0" smtClean="0">
                <a:effectLst>
                  <a:outerShdw blurRad="38100" dist="38100" dir="2700000" algn="tl">
                    <a:srgbClr val="000000">
                      <a:alpha val="43137"/>
                    </a:srgbClr>
                  </a:outerShdw>
                </a:effectLst>
                <a:latin typeface="Arial" charset="0"/>
              </a:rPr>
              <a:t>суждение - </a:t>
            </a:r>
            <a:r>
              <a:rPr lang="ru-RU" b="1" u="sng" dirty="0" smtClean="0">
                <a:effectLst>
                  <a:outerShdw blurRad="38100" dist="38100" dir="2700000" algn="tl">
                    <a:srgbClr val="000000">
                      <a:alpha val="43137"/>
                    </a:srgbClr>
                  </a:outerShdw>
                </a:effectLst>
                <a:latin typeface="Arial" charset="0"/>
              </a:rPr>
              <a:t>посылка</a:t>
            </a:r>
            <a:r>
              <a:rPr lang="ru-RU" b="1" dirty="0" smtClean="0">
                <a:effectLst>
                  <a:outerShdw blurRad="38100" dist="38100" dir="2700000" algn="tl">
                    <a:srgbClr val="000000">
                      <a:alpha val="43137"/>
                    </a:srgbClr>
                  </a:outerShdw>
                </a:effectLst>
                <a:latin typeface="Arial" charset="0"/>
              </a:rPr>
              <a:t> </a:t>
            </a:r>
            <a:endParaRPr lang="ru-RU" sz="2800" b="1" dirty="0">
              <a:effectLst>
                <a:outerShdw blurRad="38100" dist="38100" dir="2700000" algn="tl">
                  <a:srgbClr val="000000">
                    <a:alpha val="43137"/>
                  </a:srgbClr>
                </a:outerShdw>
              </a:effectLst>
              <a:latin typeface="Arial" charset="0"/>
            </a:endParaRPr>
          </a:p>
        </p:txBody>
      </p:sp>
      <p:sp>
        <p:nvSpPr>
          <p:cNvPr id="5" name="Text Box 16"/>
          <p:cNvSpPr txBox="1">
            <a:spLocks noChangeArrowheads="1"/>
          </p:cNvSpPr>
          <p:nvPr/>
        </p:nvSpPr>
        <p:spPr bwMode="auto">
          <a:xfrm>
            <a:off x="1214414" y="5786454"/>
            <a:ext cx="7669221" cy="553998"/>
          </a:xfrm>
          <a:prstGeom prst="rect">
            <a:avLst/>
          </a:prstGeom>
          <a:noFill/>
          <a:ln w="15875" algn="ctr">
            <a:solidFill>
              <a:srgbClr val="003399"/>
            </a:solidFill>
            <a:miter lim="800000"/>
            <a:headEnd/>
            <a:tailEnd/>
          </a:ln>
          <a:effectLst/>
        </p:spPr>
        <p:txBody>
          <a:bodyPr wrap="square">
            <a:spAutoFit/>
          </a:bodyPr>
          <a:lstStyle/>
          <a:p>
            <a:pPr>
              <a:spcBef>
                <a:spcPct val="50000"/>
              </a:spcBef>
            </a:pPr>
            <a:r>
              <a:rPr lang="ru-RU" sz="3000" b="1" dirty="0">
                <a:effectLst>
                  <a:outerShdw blurRad="38100" dist="38100" dir="2700000" algn="tl">
                    <a:srgbClr val="000000">
                      <a:alpha val="43137"/>
                    </a:srgbClr>
                  </a:outerShdw>
                </a:effectLst>
                <a:latin typeface="Arial" charset="0"/>
              </a:rPr>
              <a:t>Полученное суждение - </a:t>
            </a:r>
            <a:r>
              <a:rPr lang="ru-RU" sz="3000" b="1" u="sng" dirty="0">
                <a:effectLst>
                  <a:outerShdw blurRad="38100" dist="38100" dir="2700000" algn="tl">
                    <a:srgbClr val="000000">
                      <a:alpha val="43137"/>
                    </a:srgbClr>
                  </a:outerShdw>
                </a:effectLst>
                <a:latin typeface="Arial" charset="0"/>
              </a:rPr>
              <a:t>заключение</a:t>
            </a:r>
          </a:p>
        </p:txBody>
      </p:sp>
      <p:sp>
        <p:nvSpPr>
          <p:cNvPr id="6" name="Text Box 17"/>
          <p:cNvSpPr txBox="1">
            <a:spLocks noChangeArrowheads="1"/>
          </p:cNvSpPr>
          <p:nvPr/>
        </p:nvSpPr>
        <p:spPr bwMode="auto">
          <a:xfrm>
            <a:off x="785786" y="2857496"/>
            <a:ext cx="7381875" cy="2677656"/>
          </a:xfrm>
          <a:prstGeom prst="rect">
            <a:avLst/>
          </a:prstGeom>
          <a:noFill/>
          <a:ln w="9525">
            <a:noFill/>
            <a:miter lim="800000"/>
            <a:headEnd/>
            <a:tailEnd/>
          </a:ln>
          <a:effectLst/>
        </p:spPr>
        <p:txBody>
          <a:bodyPr wrap="square">
            <a:spAutoFit/>
          </a:bodyPr>
          <a:lstStyle/>
          <a:p>
            <a:pPr>
              <a:spcBef>
                <a:spcPct val="50000"/>
              </a:spcBef>
            </a:pPr>
            <a:r>
              <a:rPr lang="ru-RU" sz="2400" i="1" u="sng" dirty="0" smtClean="0">
                <a:latin typeface="Arial" charset="0"/>
              </a:rPr>
              <a:t>Все углы равнобедренного треугольника равны </a:t>
            </a:r>
            <a:r>
              <a:rPr lang="ru-RU" sz="2400" i="1" dirty="0" smtClean="0">
                <a:latin typeface="Arial" charset="0"/>
              </a:rPr>
              <a:t>– Пусть основанием треугольника является сторона с. Тогда </a:t>
            </a:r>
            <a:r>
              <a:rPr lang="ru-RU" sz="2400" i="1" dirty="0" err="1" smtClean="0">
                <a:latin typeface="Arial" charset="0"/>
              </a:rPr>
              <a:t>а=</a:t>
            </a:r>
            <a:r>
              <a:rPr lang="en-US" sz="2400" i="1" dirty="0" smtClean="0">
                <a:latin typeface="Arial" charset="0"/>
              </a:rPr>
              <a:t>b</a:t>
            </a:r>
            <a:r>
              <a:rPr lang="ru-RU" sz="2400" i="1" dirty="0" smtClean="0">
                <a:latin typeface="Arial" charset="0"/>
              </a:rPr>
              <a:t>. Так как в треугольнике все углы равны, следовательно, основанием может быть любая другая сторона, например а. тогда </a:t>
            </a:r>
            <a:r>
              <a:rPr lang="en-US" sz="2400" i="1" dirty="0" smtClean="0">
                <a:latin typeface="Arial" charset="0"/>
              </a:rPr>
              <a:t>b=c</a:t>
            </a:r>
            <a:r>
              <a:rPr lang="ru-RU" sz="2400" i="1" dirty="0" smtClean="0">
                <a:latin typeface="Arial" charset="0"/>
              </a:rPr>
              <a:t>. Следовательно </a:t>
            </a:r>
            <a:r>
              <a:rPr lang="en-US" sz="2400" i="1" dirty="0" smtClean="0">
                <a:latin typeface="Arial" charset="0"/>
              </a:rPr>
              <a:t>a=b=c</a:t>
            </a:r>
            <a:r>
              <a:rPr lang="ru-RU" sz="2400" i="1" dirty="0" smtClean="0">
                <a:latin typeface="Arial" charset="0"/>
              </a:rPr>
              <a:t>. Треугольник равносторонний.</a:t>
            </a:r>
            <a:endParaRPr lang="ru-RU" sz="2400" i="1" dirty="0">
              <a:latin typeface="Arial" charset="0"/>
            </a:endParaRPr>
          </a:p>
        </p:txBody>
      </p:sp>
      <p:sp>
        <p:nvSpPr>
          <p:cNvPr id="7" name="Line 22"/>
          <p:cNvSpPr>
            <a:spLocks noChangeShapeType="1"/>
          </p:cNvSpPr>
          <p:nvPr/>
        </p:nvSpPr>
        <p:spPr bwMode="auto">
          <a:xfrm flipH="1">
            <a:off x="3071801" y="2428868"/>
            <a:ext cx="1557337" cy="500066"/>
          </a:xfrm>
          <a:prstGeom prst="line">
            <a:avLst/>
          </a:prstGeom>
          <a:noFill/>
          <a:ln w="38100">
            <a:solidFill>
              <a:srgbClr val="CC0000"/>
            </a:solidFill>
            <a:round/>
            <a:headEnd/>
            <a:tailEnd type="triangle" w="med" len="med"/>
          </a:ln>
          <a:effectLst/>
        </p:spPr>
        <p:txBody>
          <a:bodyPr/>
          <a:lstStyle/>
          <a:p>
            <a:endParaRPr lang="ru-RU"/>
          </a:p>
        </p:txBody>
      </p:sp>
      <p:sp>
        <p:nvSpPr>
          <p:cNvPr id="8" name="Line 23"/>
          <p:cNvSpPr>
            <a:spLocks noChangeShapeType="1"/>
          </p:cNvSpPr>
          <p:nvPr/>
        </p:nvSpPr>
        <p:spPr bwMode="auto">
          <a:xfrm>
            <a:off x="6357950" y="2428868"/>
            <a:ext cx="857256" cy="571504"/>
          </a:xfrm>
          <a:prstGeom prst="line">
            <a:avLst/>
          </a:prstGeom>
          <a:noFill/>
          <a:ln w="38100">
            <a:solidFill>
              <a:srgbClr val="CC0000"/>
            </a:solidFill>
            <a:round/>
            <a:headEnd/>
            <a:tailEnd type="triangle" w="med" len="med"/>
          </a:ln>
          <a:effectLst/>
        </p:spPr>
        <p:txBody>
          <a:bodyPr/>
          <a:lstStyle/>
          <a:p>
            <a:endParaRPr lang="ru-RU"/>
          </a:p>
        </p:txBody>
      </p:sp>
      <p:sp>
        <p:nvSpPr>
          <p:cNvPr id="9" name="Line 24"/>
          <p:cNvSpPr>
            <a:spLocks noChangeShapeType="1"/>
          </p:cNvSpPr>
          <p:nvPr/>
        </p:nvSpPr>
        <p:spPr bwMode="auto">
          <a:xfrm flipH="1" flipV="1">
            <a:off x="6286512" y="5072073"/>
            <a:ext cx="914390" cy="828677"/>
          </a:xfrm>
          <a:prstGeom prst="line">
            <a:avLst/>
          </a:prstGeom>
          <a:noFill/>
          <a:ln w="38100">
            <a:solidFill>
              <a:srgbClr val="CC0000"/>
            </a:solidFill>
            <a:round/>
            <a:headEnd/>
            <a:tailEnd type="triangle" w="med" len="med"/>
          </a:ln>
          <a:effectLst/>
        </p:spPr>
        <p:txBody>
          <a:bodyPr/>
          <a:lstStyle/>
          <a:p>
            <a:endParaRPr lang="ru-RU"/>
          </a:p>
        </p:txBody>
      </p:sp>
      <p:sp>
        <p:nvSpPr>
          <p:cNvPr id="10" name="Line 24"/>
          <p:cNvSpPr>
            <a:spLocks noChangeShapeType="1"/>
          </p:cNvSpPr>
          <p:nvPr/>
        </p:nvSpPr>
        <p:spPr bwMode="auto">
          <a:xfrm flipH="1" flipV="1">
            <a:off x="3428992" y="5429263"/>
            <a:ext cx="3771910" cy="471487"/>
          </a:xfrm>
          <a:prstGeom prst="line">
            <a:avLst/>
          </a:prstGeom>
          <a:noFill/>
          <a:ln w="38100">
            <a:solidFill>
              <a:srgbClr val="CC0000"/>
            </a:solidFill>
            <a:round/>
            <a:headEnd/>
            <a:tailEnd type="triangle" w="med" len="med"/>
          </a:ln>
          <a:effectLst/>
        </p:spPr>
        <p:txBody>
          <a:bodyPr/>
          <a:lstStyle/>
          <a:p>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Логические выражения и операции</a:t>
            </a:r>
            <a:endParaRPr lang="ru-RU" b="1" dirty="0"/>
          </a:p>
        </p:txBody>
      </p:sp>
      <p:sp>
        <p:nvSpPr>
          <p:cNvPr id="3" name="Содержимое 2"/>
          <p:cNvSpPr>
            <a:spLocks noGrp="1"/>
          </p:cNvSpPr>
          <p:nvPr>
            <p:ph idx="1"/>
          </p:nvPr>
        </p:nvSpPr>
        <p:spPr/>
        <p:txBody>
          <a:bodyPr>
            <a:noAutofit/>
          </a:bodyPr>
          <a:lstStyle/>
          <a:p>
            <a:pPr marL="0" indent="447675">
              <a:buNone/>
            </a:pPr>
            <a:r>
              <a:rPr lang="ru-RU" sz="3600" dirty="0" smtClean="0">
                <a:latin typeface="Times New Roman" pitchFamily="18" charset="0"/>
                <a:cs typeface="Times New Roman" pitchFamily="18" charset="0"/>
              </a:rPr>
              <a:t>Алгебра – это наука об общих операциях, аналогичных сложению и умножению, которые выполняются не только над числами, но и над другими математическими объектами, в том числе и над высказываниями.</a:t>
            </a:r>
          </a:p>
          <a:p>
            <a:pPr marL="0" indent="447675">
              <a:buNone/>
            </a:pPr>
            <a:r>
              <a:rPr lang="ru-RU" sz="3600" dirty="0" smtClean="0">
                <a:latin typeface="Times New Roman" pitchFamily="18" charset="0"/>
                <a:cs typeface="Times New Roman" pitchFamily="18" charset="0"/>
              </a:rPr>
              <a:t>Такая алгебра называется </a:t>
            </a:r>
            <a:r>
              <a:rPr lang="ru-RU" sz="3600" b="1" u="sng"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алгеброй логики.</a:t>
            </a:r>
            <a:endParaRPr lang="ru-RU" sz="3600" b="1" u="sng"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Логическая переменная и функция</a:t>
            </a:r>
            <a:endParaRPr lang="ru-RU" dirty="0"/>
          </a:p>
        </p:txBody>
      </p:sp>
      <p:sp>
        <p:nvSpPr>
          <p:cNvPr id="3" name="Содержимое 2"/>
          <p:cNvSpPr>
            <a:spLocks noGrp="1"/>
          </p:cNvSpPr>
          <p:nvPr>
            <p:ph idx="1"/>
          </p:nvPr>
        </p:nvSpPr>
        <p:spPr>
          <a:xfrm>
            <a:off x="500034" y="1571612"/>
            <a:ext cx="8229600" cy="4714908"/>
          </a:xfrm>
        </p:spPr>
        <p:txBody>
          <a:bodyPr>
            <a:noAutofit/>
          </a:bodyPr>
          <a:lstStyle/>
          <a:p>
            <a:pPr>
              <a:buNone/>
            </a:pPr>
            <a:r>
              <a:rPr lang="ru-RU" sz="3600" b="1" u="sng"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Логическая переменная</a:t>
            </a:r>
            <a:r>
              <a:rPr lang="ru-RU"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dirty="0" smtClean="0">
                <a:latin typeface="Times New Roman" pitchFamily="18" charset="0"/>
                <a:cs typeface="Times New Roman" pitchFamily="18" charset="0"/>
              </a:rPr>
              <a:t>– это простое высказывание, содержащее только одну мысль.</a:t>
            </a:r>
          </a:p>
          <a:p>
            <a:pPr>
              <a:buNone/>
            </a:pPr>
            <a:r>
              <a:rPr lang="ru-RU" sz="3600" dirty="0" smtClean="0">
                <a:latin typeface="Times New Roman" pitchFamily="18" charset="0"/>
                <a:cs typeface="Times New Roman" pitchFamily="18" charset="0"/>
              </a:rPr>
              <a:t>Её </a:t>
            </a:r>
            <a:r>
              <a:rPr lang="ru-RU" sz="3600" b="1" u="sng" dirty="0" smtClean="0">
                <a:latin typeface="Times New Roman" pitchFamily="18" charset="0"/>
                <a:cs typeface="Times New Roman" pitchFamily="18" charset="0"/>
              </a:rPr>
              <a:t>обозначают</a:t>
            </a:r>
            <a:r>
              <a:rPr lang="ru-RU" sz="3600" dirty="0" smtClean="0">
                <a:latin typeface="Times New Roman" pitchFamily="18" charset="0"/>
                <a:cs typeface="Times New Roman" pitchFamily="18" charset="0"/>
              </a:rPr>
              <a:t> латинской буквой (например, </a:t>
            </a:r>
            <a:r>
              <a:rPr lang="en-US" sz="3600" dirty="0" smtClean="0">
                <a:latin typeface="Times New Roman" pitchFamily="18" charset="0"/>
                <a:cs typeface="Times New Roman" pitchFamily="18" charset="0"/>
              </a:rPr>
              <a:t>A, B, X, Y)</a:t>
            </a:r>
            <a:r>
              <a:rPr lang="ru-RU" sz="3600" dirty="0" smtClean="0">
                <a:latin typeface="Times New Roman" pitchFamily="18" charset="0"/>
                <a:cs typeface="Times New Roman" pitchFamily="18" charset="0"/>
              </a:rPr>
              <a:t>.</a:t>
            </a:r>
          </a:p>
          <a:p>
            <a:pPr>
              <a:buNone/>
            </a:pPr>
            <a:r>
              <a:rPr lang="ru-RU" sz="3600" b="1" u="sng" dirty="0" smtClean="0">
                <a:latin typeface="Times New Roman" pitchFamily="18" charset="0"/>
                <a:cs typeface="Times New Roman" pitchFamily="18" charset="0"/>
              </a:rPr>
              <a:t>Значением</a:t>
            </a:r>
            <a:r>
              <a:rPr lang="ru-RU" sz="3600" dirty="0" smtClean="0">
                <a:latin typeface="Times New Roman" pitchFamily="18" charset="0"/>
                <a:cs typeface="Times New Roman" pitchFamily="18" charset="0"/>
              </a:rPr>
              <a:t> переменной могут быть только константы ИСТИНА и ЛОЖЬ (0 или 1).</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229600" cy="5929354"/>
          </a:xfrm>
        </p:spPr>
        <p:txBody>
          <a:bodyPr>
            <a:normAutofit lnSpcReduction="10000"/>
          </a:bodyPr>
          <a:lstStyle/>
          <a:p>
            <a:pPr marL="0" indent="447675">
              <a:buNone/>
            </a:pPr>
            <a:r>
              <a:rPr lang="ru-RU" sz="3600" b="1" u="sng"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Логическая функция </a:t>
            </a:r>
            <a:r>
              <a:rPr lang="ru-RU" sz="3600" dirty="0" smtClean="0">
                <a:latin typeface="Times New Roman" pitchFamily="18" charset="0"/>
                <a:cs typeface="Times New Roman" pitchFamily="18" charset="0"/>
              </a:rPr>
              <a:t>– это составное высказывание, которое содержит несколько простых мыслей, соединённых между собой с помощью логических операций. Её обозначают – </a:t>
            </a:r>
            <a:r>
              <a:rPr lang="en-US" sz="3600" dirty="0" smtClean="0">
                <a:latin typeface="Times New Roman" pitchFamily="18" charset="0"/>
                <a:cs typeface="Times New Roman" pitchFamily="18" charset="0"/>
              </a:rPr>
              <a:t>F(A,B,…).</a:t>
            </a:r>
          </a:p>
          <a:p>
            <a:pPr marL="0" indent="447675">
              <a:buNone/>
            </a:pPr>
            <a:r>
              <a:rPr lang="ru-RU" sz="3600" dirty="0" smtClean="0">
                <a:latin typeface="Times New Roman" pitchFamily="18" charset="0"/>
                <a:cs typeface="Times New Roman" pitchFamily="18" charset="0"/>
              </a:rPr>
              <a:t>Например: </a:t>
            </a:r>
          </a:p>
          <a:p>
            <a:pPr marL="0" indent="447675">
              <a:buNone/>
            </a:pPr>
            <a:r>
              <a:rPr lang="ru-RU" sz="3600" dirty="0" smtClean="0">
                <a:latin typeface="Times New Roman" pitchFamily="18" charset="0"/>
                <a:cs typeface="Times New Roman" pitchFamily="18" charset="0"/>
              </a:rPr>
              <a:t>А=«Земля круглая и Солнце </a:t>
            </a:r>
          </a:p>
          <a:p>
            <a:pPr marL="0" indent="447675">
              <a:buNone/>
            </a:pPr>
            <a:r>
              <a:rPr lang="ru-RU" sz="3600" dirty="0" smtClean="0">
                <a:latin typeface="Times New Roman" pitchFamily="18" charset="0"/>
                <a:cs typeface="Times New Roman" pitchFamily="18" charset="0"/>
              </a:rPr>
              <a:t>светит для всех»</a:t>
            </a:r>
          </a:p>
          <a:p>
            <a:pPr marL="0" indent="447675">
              <a:buNone/>
            </a:pPr>
            <a:r>
              <a:rPr lang="ru-RU" sz="3600" dirty="0" smtClean="0">
                <a:latin typeface="Times New Roman" pitchFamily="18" charset="0"/>
                <a:cs typeface="Times New Roman" pitchFamily="18" charset="0"/>
              </a:rPr>
              <a:t>А=1</a:t>
            </a:r>
            <a:endParaRPr lang="ru-RU" sz="3600" dirty="0">
              <a:latin typeface="Times New Roman" pitchFamily="18" charset="0"/>
              <a:cs typeface="Times New Roman" pitchFamily="18" charset="0"/>
            </a:endParaRPr>
          </a:p>
        </p:txBody>
      </p:sp>
      <p:grpSp>
        <p:nvGrpSpPr>
          <p:cNvPr id="1028" name="Group 4"/>
          <p:cNvGrpSpPr>
            <a:grpSpLocks noChangeAspect="1"/>
          </p:cNvGrpSpPr>
          <p:nvPr/>
        </p:nvGrpSpPr>
        <p:grpSpPr bwMode="auto">
          <a:xfrm>
            <a:off x="6572250" y="4286250"/>
            <a:ext cx="2197100" cy="1789113"/>
            <a:chOff x="4140" y="2700"/>
            <a:chExt cx="1384" cy="1127"/>
          </a:xfrm>
        </p:grpSpPr>
        <p:sp>
          <p:nvSpPr>
            <p:cNvPr id="1027" name="AutoShape 3"/>
            <p:cNvSpPr>
              <a:spLocks noChangeAspect="1" noChangeArrowheads="1" noTextEdit="1"/>
            </p:cNvSpPr>
            <p:nvPr/>
          </p:nvSpPr>
          <p:spPr bwMode="auto">
            <a:xfrm>
              <a:off x="4140" y="2700"/>
              <a:ext cx="1384" cy="11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029" name="Freeform 5"/>
            <p:cNvSpPr>
              <a:spLocks/>
            </p:cNvSpPr>
            <p:nvPr/>
          </p:nvSpPr>
          <p:spPr bwMode="auto">
            <a:xfrm>
              <a:off x="4426" y="3235"/>
              <a:ext cx="1087" cy="582"/>
            </a:xfrm>
            <a:custGeom>
              <a:avLst/>
              <a:gdLst/>
              <a:ahLst/>
              <a:cxnLst>
                <a:cxn ang="0">
                  <a:pos x="2144" y="1733"/>
                </a:cxn>
                <a:cxn ang="0">
                  <a:pos x="2658" y="1701"/>
                </a:cxn>
                <a:cxn ang="0">
                  <a:pos x="2939" y="1565"/>
                </a:cxn>
                <a:cxn ang="0">
                  <a:pos x="3146" y="1374"/>
                </a:cxn>
                <a:cxn ang="0">
                  <a:pos x="3259" y="1053"/>
                </a:cxn>
                <a:cxn ang="0">
                  <a:pos x="3189" y="886"/>
                </a:cxn>
                <a:cxn ang="0">
                  <a:pos x="3031" y="774"/>
                </a:cxn>
                <a:cxn ang="0">
                  <a:pos x="2825" y="711"/>
                </a:cxn>
                <a:cxn ang="0">
                  <a:pos x="2737" y="433"/>
                </a:cxn>
                <a:cxn ang="0">
                  <a:pos x="2630" y="250"/>
                </a:cxn>
                <a:cxn ang="0">
                  <a:pos x="2441" y="111"/>
                </a:cxn>
                <a:cxn ang="0">
                  <a:pos x="2203" y="24"/>
                </a:cxn>
                <a:cxn ang="0">
                  <a:pos x="1750" y="43"/>
                </a:cxn>
                <a:cxn ang="0">
                  <a:pos x="1518" y="178"/>
                </a:cxn>
                <a:cxn ang="0">
                  <a:pos x="1378" y="349"/>
                </a:cxn>
                <a:cxn ang="0">
                  <a:pos x="1204" y="367"/>
                </a:cxn>
                <a:cxn ang="0">
                  <a:pos x="868" y="325"/>
                </a:cxn>
                <a:cxn ang="0">
                  <a:pos x="588" y="471"/>
                </a:cxn>
                <a:cxn ang="0">
                  <a:pos x="501" y="774"/>
                </a:cxn>
                <a:cxn ang="0">
                  <a:pos x="621" y="945"/>
                </a:cxn>
                <a:cxn ang="0">
                  <a:pos x="831" y="977"/>
                </a:cxn>
                <a:cxn ang="0">
                  <a:pos x="728" y="745"/>
                </a:cxn>
                <a:cxn ang="0">
                  <a:pos x="784" y="606"/>
                </a:cxn>
                <a:cxn ang="0">
                  <a:pos x="927" y="525"/>
                </a:cxn>
                <a:cxn ang="0">
                  <a:pos x="1312" y="539"/>
                </a:cxn>
                <a:cxn ang="0">
                  <a:pos x="1485" y="564"/>
                </a:cxn>
                <a:cxn ang="0">
                  <a:pos x="1566" y="353"/>
                </a:cxn>
                <a:cxn ang="0">
                  <a:pos x="1710" y="246"/>
                </a:cxn>
                <a:cxn ang="0">
                  <a:pos x="1944" y="195"/>
                </a:cxn>
                <a:cxn ang="0">
                  <a:pos x="2228" y="265"/>
                </a:cxn>
                <a:cxn ang="0">
                  <a:pos x="2424" y="495"/>
                </a:cxn>
                <a:cxn ang="0">
                  <a:pos x="2768" y="805"/>
                </a:cxn>
                <a:cxn ang="0">
                  <a:pos x="3008" y="1080"/>
                </a:cxn>
                <a:cxn ang="0">
                  <a:pos x="2909" y="1261"/>
                </a:cxn>
                <a:cxn ang="0">
                  <a:pos x="2686" y="1412"/>
                </a:cxn>
                <a:cxn ang="0">
                  <a:pos x="2462" y="1484"/>
                </a:cxn>
                <a:cxn ang="0">
                  <a:pos x="1949" y="1448"/>
                </a:cxn>
                <a:cxn ang="0">
                  <a:pos x="1734" y="1340"/>
                </a:cxn>
                <a:cxn ang="0">
                  <a:pos x="1574" y="1205"/>
                </a:cxn>
                <a:cxn ang="0">
                  <a:pos x="1513" y="1312"/>
                </a:cxn>
                <a:cxn ang="0">
                  <a:pos x="1377" y="1428"/>
                </a:cxn>
                <a:cxn ang="0">
                  <a:pos x="1187" y="1486"/>
                </a:cxn>
                <a:cxn ang="0">
                  <a:pos x="893" y="1252"/>
                </a:cxn>
                <a:cxn ang="0">
                  <a:pos x="663" y="1351"/>
                </a:cxn>
                <a:cxn ang="0">
                  <a:pos x="359" y="1349"/>
                </a:cxn>
                <a:cxn ang="0">
                  <a:pos x="294" y="1093"/>
                </a:cxn>
                <a:cxn ang="0">
                  <a:pos x="431" y="970"/>
                </a:cxn>
                <a:cxn ang="0">
                  <a:pos x="300" y="964"/>
                </a:cxn>
                <a:cxn ang="0">
                  <a:pos x="6" y="1243"/>
                </a:cxn>
                <a:cxn ang="0">
                  <a:pos x="47" y="1440"/>
                </a:cxn>
                <a:cxn ang="0">
                  <a:pos x="196" y="1528"/>
                </a:cxn>
                <a:cxn ang="0">
                  <a:pos x="637" y="1536"/>
                </a:cxn>
                <a:cxn ang="0">
                  <a:pos x="896" y="1549"/>
                </a:cxn>
                <a:cxn ang="0">
                  <a:pos x="1028" y="1643"/>
                </a:cxn>
                <a:cxn ang="0">
                  <a:pos x="1290" y="1664"/>
                </a:cxn>
                <a:cxn ang="0">
                  <a:pos x="1602" y="1440"/>
                </a:cxn>
                <a:cxn ang="0">
                  <a:pos x="1781" y="1564"/>
                </a:cxn>
                <a:cxn ang="0">
                  <a:pos x="1962" y="1684"/>
                </a:cxn>
              </a:cxnLst>
              <a:rect l="0" t="0" r="r" b="b"/>
              <a:pathLst>
                <a:path w="3259" h="1748">
                  <a:moveTo>
                    <a:pt x="1962" y="1684"/>
                  </a:moveTo>
                  <a:lnTo>
                    <a:pt x="2008" y="1699"/>
                  </a:lnTo>
                  <a:lnTo>
                    <a:pt x="2055" y="1712"/>
                  </a:lnTo>
                  <a:lnTo>
                    <a:pt x="2144" y="1733"/>
                  </a:lnTo>
                  <a:lnTo>
                    <a:pt x="2236" y="1746"/>
                  </a:lnTo>
                  <a:lnTo>
                    <a:pt x="2322" y="1748"/>
                  </a:lnTo>
                  <a:lnTo>
                    <a:pt x="2494" y="1737"/>
                  </a:lnTo>
                  <a:lnTo>
                    <a:pt x="2658" y="1701"/>
                  </a:lnTo>
                  <a:lnTo>
                    <a:pt x="2733" y="1673"/>
                  </a:lnTo>
                  <a:lnTo>
                    <a:pt x="2806" y="1640"/>
                  </a:lnTo>
                  <a:lnTo>
                    <a:pt x="2875" y="1603"/>
                  </a:lnTo>
                  <a:lnTo>
                    <a:pt x="2939" y="1565"/>
                  </a:lnTo>
                  <a:lnTo>
                    <a:pt x="2999" y="1521"/>
                  </a:lnTo>
                  <a:lnTo>
                    <a:pt x="3053" y="1476"/>
                  </a:lnTo>
                  <a:lnTo>
                    <a:pt x="3102" y="1426"/>
                  </a:lnTo>
                  <a:lnTo>
                    <a:pt x="3146" y="1374"/>
                  </a:lnTo>
                  <a:lnTo>
                    <a:pt x="3181" y="1323"/>
                  </a:lnTo>
                  <a:lnTo>
                    <a:pt x="3212" y="1270"/>
                  </a:lnTo>
                  <a:lnTo>
                    <a:pt x="3250" y="1159"/>
                  </a:lnTo>
                  <a:lnTo>
                    <a:pt x="3259" y="1053"/>
                  </a:lnTo>
                  <a:lnTo>
                    <a:pt x="3250" y="1005"/>
                  </a:lnTo>
                  <a:lnTo>
                    <a:pt x="3231" y="955"/>
                  </a:lnTo>
                  <a:lnTo>
                    <a:pt x="3205" y="909"/>
                  </a:lnTo>
                  <a:lnTo>
                    <a:pt x="3189" y="886"/>
                  </a:lnTo>
                  <a:lnTo>
                    <a:pt x="3167" y="865"/>
                  </a:lnTo>
                  <a:lnTo>
                    <a:pt x="3119" y="825"/>
                  </a:lnTo>
                  <a:lnTo>
                    <a:pt x="3064" y="790"/>
                  </a:lnTo>
                  <a:lnTo>
                    <a:pt x="3031" y="774"/>
                  </a:lnTo>
                  <a:lnTo>
                    <a:pt x="2994" y="759"/>
                  </a:lnTo>
                  <a:lnTo>
                    <a:pt x="2956" y="745"/>
                  </a:lnTo>
                  <a:lnTo>
                    <a:pt x="2915" y="731"/>
                  </a:lnTo>
                  <a:lnTo>
                    <a:pt x="2825" y="711"/>
                  </a:lnTo>
                  <a:lnTo>
                    <a:pt x="2722" y="695"/>
                  </a:lnTo>
                  <a:lnTo>
                    <a:pt x="2752" y="587"/>
                  </a:lnTo>
                  <a:lnTo>
                    <a:pt x="2750" y="483"/>
                  </a:lnTo>
                  <a:lnTo>
                    <a:pt x="2737" y="433"/>
                  </a:lnTo>
                  <a:lnTo>
                    <a:pt x="2719" y="383"/>
                  </a:lnTo>
                  <a:lnTo>
                    <a:pt x="2694" y="339"/>
                  </a:lnTo>
                  <a:lnTo>
                    <a:pt x="2664" y="293"/>
                  </a:lnTo>
                  <a:lnTo>
                    <a:pt x="2630" y="250"/>
                  </a:lnTo>
                  <a:lnTo>
                    <a:pt x="2588" y="211"/>
                  </a:lnTo>
                  <a:lnTo>
                    <a:pt x="2544" y="175"/>
                  </a:lnTo>
                  <a:lnTo>
                    <a:pt x="2494" y="140"/>
                  </a:lnTo>
                  <a:lnTo>
                    <a:pt x="2441" y="111"/>
                  </a:lnTo>
                  <a:lnTo>
                    <a:pt x="2386" y="83"/>
                  </a:lnTo>
                  <a:lnTo>
                    <a:pt x="2327" y="59"/>
                  </a:lnTo>
                  <a:lnTo>
                    <a:pt x="2266" y="39"/>
                  </a:lnTo>
                  <a:lnTo>
                    <a:pt x="2203" y="24"/>
                  </a:lnTo>
                  <a:lnTo>
                    <a:pt x="2138" y="11"/>
                  </a:lnTo>
                  <a:lnTo>
                    <a:pt x="2008" y="0"/>
                  </a:lnTo>
                  <a:lnTo>
                    <a:pt x="1878" y="11"/>
                  </a:lnTo>
                  <a:lnTo>
                    <a:pt x="1750" y="43"/>
                  </a:lnTo>
                  <a:lnTo>
                    <a:pt x="1690" y="70"/>
                  </a:lnTo>
                  <a:lnTo>
                    <a:pt x="1630" y="99"/>
                  </a:lnTo>
                  <a:lnTo>
                    <a:pt x="1571" y="136"/>
                  </a:lnTo>
                  <a:lnTo>
                    <a:pt x="1518" y="178"/>
                  </a:lnTo>
                  <a:lnTo>
                    <a:pt x="1468" y="228"/>
                  </a:lnTo>
                  <a:lnTo>
                    <a:pt x="1443" y="255"/>
                  </a:lnTo>
                  <a:lnTo>
                    <a:pt x="1421" y="284"/>
                  </a:lnTo>
                  <a:lnTo>
                    <a:pt x="1378" y="349"/>
                  </a:lnTo>
                  <a:lnTo>
                    <a:pt x="1341" y="420"/>
                  </a:lnTo>
                  <a:lnTo>
                    <a:pt x="1305" y="402"/>
                  </a:lnTo>
                  <a:lnTo>
                    <a:pt x="1271" y="390"/>
                  </a:lnTo>
                  <a:lnTo>
                    <a:pt x="1204" y="367"/>
                  </a:lnTo>
                  <a:lnTo>
                    <a:pt x="1140" y="346"/>
                  </a:lnTo>
                  <a:lnTo>
                    <a:pt x="1078" y="334"/>
                  </a:lnTo>
                  <a:lnTo>
                    <a:pt x="968" y="321"/>
                  </a:lnTo>
                  <a:lnTo>
                    <a:pt x="868" y="325"/>
                  </a:lnTo>
                  <a:lnTo>
                    <a:pt x="779" y="345"/>
                  </a:lnTo>
                  <a:lnTo>
                    <a:pt x="704" y="377"/>
                  </a:lnTo>
                  <a:lnTo>
                    <a:pt x="640" y="420"/>
                  </a:lnTo>
                  <a:lnTo>
                    <a:pt x="588" y="471"/>
                  </a:lnTo>
                  <a:lnTo>
                    <a:pt x="547" y="527"/>
                  </a:lnTo>
                  <a:lnTo>
                    <a:pt x="519" y="590"/>
                  </a:lnTo>
                  <a:lnTo>
                    <a:pt x="497" y="714"/>
                  </a:lnTo>
                  <a:lnTo>
                    <a:pt x="501" y="774"/>
                  </a:lnTo>
                  <a:lnTo>
                    <a:pt x="518" y="828"/>
                  </a:lnTo>
                  <a:lnTo>
                    <a:pt x="546" y="877"/>
                  </a:lnTo>
                  <a:lnTo>
                    <a:pt x="581" y="914"/>
                  </a:lnTo>
                  <a:lnTo>
                    <a:pt x="621" y="945"/>
                  </a:lnTo>
                  <a:lnTo>
                    <a:pt x="646" y="958"/>
                  </a:lnTo>
                  <a:lnTo>
                    <a:pt x="678" y="970"/>
                  </a:lnTo>
                  <a:lnTo>
                    <a:pt x="751" y="981"/>
                  </a:lnTo>
                  <a:lnTo>
                    <a:pt x="831" y="977"/>
                  </a:lnTo>
                  <a:lnTo>
                    <a:pt x="799" y="934"/>
                  </a:lnTo>
                  <a:lnTo>
                    <a:pt x="771" y="893"/>
                  </a:lnTo>
                  <a:lnTo>
                    <a:pt x="738" y="814"/>
                  </a:lnTo>
                  <a:lnTo>
                    <a:pt x="728" y="745"/>
                  </a:lnTo>
                  <a:lnTo>
                    <a:pt x="735" y="683"/>
                  </a:lnTo>
                  <a:lnTo>
                    <a:pt x="749" y="656"/>
                  </a:lnTo>
                  <a:lnTo>
                    <a:pt x="763" y="630"/>
                  </a:lnTo>
                  <a:lnTo>
                    <a:pt x="784" y="606"/>
                  </a:lnTo>
                  <a:lnTo>
                    <a:pt x="807" y="586"/>
                  </a:lnTo>
                  <a:lnTo>
                    <a:pt x="860" y="550"/>
                  </a:lnTo>
                  <a:lnTo>
                    <a:pt x="893" y="536"/>
                  </a:lnTo>
                  <a:lnTo>
                    <a:pt x="927" y="525"/>
                  </a:lnTo>
                  <a:lnTo>
                    <a:pt x="999" y="508"/>
                  </a:lnTo>
                  <a:lnTo>
                    <a:pt x="1075" y="499"/>
                  </a:lnTo>
                  <a:lnTo>
                    <a:pt x="1234" y="514"/>
                  </a:lnTo>
                  <a:lnTo>
                    <a:pt x="1312" y="539"/>
                  </a:lnTo>
                  <a:lnTo>
                    <a:pt x="1382" y="570"/>
                  </a:lnTo>
                  <a:lnTo>
                    <a:pt x="1444" y="615"/>
                  </a:lnTo>
                  <a:lnTo>
                    <a:pt x="1499" y="670"/>
                  </a:lnTo>
                  <a:lnTo>
                    <a:pt x="1485" y="564"/>
                  </a:lnTo>
                  <a:lnTo>
                    <a:pt x="1503" y="470"/>
                  </a:lnTo>
                  <a:lnTo>
                    <a:pt x="1518" y="428"/>
                  </a:lnTo>
                  <a:lnTo>
                    <a:pt x="1541" y="387"/>
                  </a:lnTo>
                  <a:lnTo>
                    <a:pt x="1566" y="353"/>
                  </a:lnTo>
                  <a:lnTo>
                    <a:pt x="1597" y="321"/>
                  </a:lnTo>
                  <a:lnTo>
                    <a:pt x="1631" y="293"/>
                  </a:lnTo>
                  <a:lnTo>
                    <a:pt x="1671" y="267"/>
                  </a:lnTo>
                  <a:lnTo>
                    <a:pt x="1710" y="246"/>
                  </a:lnTo>
                  <a:lnTo>
                    <a:pt x="1753" y="228"/>
                  </a:lnTo>
                  <a:lnTo>
                    <a:pt x="1799" y="214"/>
                  </a:lnTo>
                  <a:lnTo>
                    <a:pt x="1849" y="203"/>
                  </a:lnTo>
                  <a:lnTo>
                    <a:pt x="1944" y="195"/>
                  </a:lnTo>
                  <a:lnTo>
                    <a:pt x="2044" y="200"/>
                  </a:lnTo>
                  <a:lnTo>
                    <a:pt x="2138" y="224"/>
                  </a:lnTo>
                  <a:lnTo>
                    <a:pt x="2184" y="243"/>
                  </a:lnTo>
                  <a:lnTo>
                    <a:pt x="2228" y="265"/>
                  </a:lnTo>
                  <a:lnTo>
                    <a:pt x="2308" y="323"/>
                  </a:lnTo>
                  <a:lnTo>
                    <a:pt x="2343" y="358"/>
                  </a:lnTo>
                  <a:lnTo>
                    <a:pt x="2374" y="399"/>
                  </a:lnTo>
                  <a:lnTo>
                    <a:pt x="2424" y="495"/>
                  </a:lnTo>
                  <a:lnTo>
                    <a:pt x="2453" y="606"/>
                  </a:lnTo>
                  <a:lnTo>
                    <a:pt x="2458" y="742"/>
                  </a:lnTo>
                  <a:lnTo>
                    <a:pt x="2680" y="778"/>
                  </a:lnTo>
                  <a:lnTo>
                    <a:pt x="2768" y="805"/>
                  </a:lnTo>
                  <a:lnTo>
                    <a:pt x="2840" y="834"/>
                  </a:lnTo>
                  <a:lnTo>
                    <a:pt x="2946" y="908"/>
                  </a:lnTo>
                  <a:lnTo>
                    <a:pt x="2999" y="990"/>
                  </a:lnTo>
                  <a:lnTo>
                    <a:pt x="3008" y="1080"/>
                  </a:lnTo>
                  <a:lnTo>
                    <a:pt x="2997" y="1126"/>
                  </a:lnTo>
                  <a:lnTo>
                    <a:pt x="2975" y="1170"/>
                  </a:lnTo>
                  <a:lnTo>
                    <a:pt x="2946" y="1217"/>
                  </a:lnTo>
                  <a:lnTo>
                    <a:pt x="2909" y="1261"/>
                  </a:lnTo>
                  <a:lnTo>
                    <a:pt x="2862" y="1303"/>
                  </a:lnTo>
                  <a:lnTo>
                    <a:pt x="2808" y="1342"/>
                  </a:lnTo>
                  <a:lnTo>
                    <a:pt x="2750" y="1378"/>
                  </a:lnTo>
                  <a:lnTo>
                    <a:pt x="2686" y="1412"/>
                  </a:lnTo>
                  <a:lnTo>
                    <a:pt x="2652" y="1426"/>
                  </a:lnTo>
                  <a:lnTo>
                    <a:pt x="2615" y="1440"/>
                  </a:lnTo>
                  <a:lnTo>
                    <a:pt x="2541" y="1465"/>
                  </a:lnTo>
                  <a:lnTo>
                    <a:pt x="2462" y="1484"/>
                  </a:lnTo>
                  <a:lnTo>
                    <a:pt x="2381" y="1496"/>
                  </a:lnTo>
                  <a:lnTo>
                    <a:pt x="2212" y="1501"/>
                  </a:lnTo>
                  <a:lnTo>
                    <a:pt x="2037" y="1473"/>
                  </a:lnTo>
                  <a:lnTo>
                    <a:pt x="1949" y="1448"/>
                  </a:lnTo>
                  <a:lnTo>
                    <a:pt x="1906" y="1430"/>
                  </a:lnTo>
                  <a:lnTo>
                    <a:pt x="1863" y="1412"/>
                  </a:lnTo>
                  <a:lnTo>
                    <a:pt x="1778" y="1365"/>
                  </a:lnTo>
                  <a:lnTo>
                    <a:pt x="1734" y="1340"/>
                  </a:lnTo>
                  <a:lnTo>
                    <a:pt x="1694" y="1309"/>
                  </a:lnTo>
                  <a:lnTo>
                    <a:pt x="1653" y="1277"/>
                  </a:lnTo>
                  <a:lnTo>
                    <a:pt x="1612" y="1243"/>
                  </a:lnTo>
                  <a:lnTo>
                    <a:pt x="1574" y="1205"/>
                  </a:lnTo>
                  <a:lnTo>
                    <a:pt x="1535" y="1164"/>
                  </a:lnTo>
                  <a:lnTo>
                    <a:pt x="1543" y="1215"/>
                  </a:lnTo>
                  <a:lnTo>
                    <a:pt x="1535" y="1265"/>
                  </a:lnTo>
                  <a:lnTo>
                    <a:pt x="1513" y="1312"/>
                  </a:lnTo>
                  <a:lnTo>
                    <a:pt x="1496" y="1336"/>
                  </a:lnTo>
                  <a:lnTo>
                    <a:pt x="1477" y="1355"/>
                  </a:lnTo>
                  <a:lnTo>
                    <a:pt x="1430" y="1396"/>
                  </a:lnTo>
                  <a:lnTo>
                    <a:pt x="1377" y="1428"/>
                  </a:lnTo>
                  <a:lnTo>
                    <a:pt x="1349" y="1443"/>
                  </a:lnTo>
                  <a:lnTo>
                    <a:pt x="1316" y="1453"/>
                  </a:lnTo>
                  <a:lnTo>
                    <a:pt x="1252" y="1473"/>
                  </a:lnTo>
                  <a:lnTo>
                    <a:pt x="1187" y="1486"/>
                  </a:lnTo>
                  <a:lnTo>
                    <a:pt x="1122" y="1486"/>
                  </a:lnTo>
                  <a:lnTo>
                    <a:pt x="1009" y="1458"/>
                  </a:lnTo>
                  <a:lnTo>
                    <a:pt x="925" y="1383"/>
                  </a:lnTo>
                  <a:lnTo>
                    <a:pt x="893" y="1252"/>
                  </a:lnTo>
                  <a:lnTo>
                    <a:pt x="831" y="1284"/>
                  </a:lnTo>
                  <a:lnTo>
                    <a:pt x="771" y="1312"/>
                  </a:lnTo>
                  <a:lnTo>
                    <a:pt x="715" y="1333"/>
                  </a:lnTo>
                  <a:lnTo>
                    <a:pt x="663" y="1351"/>
                  </a:lnTo>
                  <a:lnTo>
                    <a:pt x="566" y="1373"/>
                  </a:lnTo>
                  <a:lnTo>
                    <a:pt x="485" y="1378"/>
                  </a:lnTo>
                  <a:lnTo>
                    <a:pt x="415" y="1370"/>
                  </a:lnTo>
                  <a:lnTo>
                    <a:pt x="359" y="1349"/>
                  </a:lnTo>
                  <a:lnTo>
                    <a:pt x="285" y="1281"/>
                  </a:lnTo>
                  <a:lnTo>
                    <a:pt x="263" y="1192"/>
                  </a:lnTo>
                  <a:lnTo>
                    <a:pt x="272" y="1142"/>
                  </a:lnTo>
                  <a:lnTo>
                    <a:pt x="294" y="1093"/>
                  </a:lnTo>
                  <a:lnTo>
                    <a:pt x="326" y="1048"/>
                  </a:lnTo>
                  <a:lnTo>
                    <a:pt x="350" y="1026"/>
                  </a:lnTo>
                  <a:lnTo>
                    <a:pt x="374" y="1005"/>
                  </a:lnTo>
                  <a:lnTo>
                    <a:pt x="431" y="970"/>
                  </a:lnTo>
                  <a:lnTo>
                    <a:pt x="466" y="955"/>
                  </a:lnTo>
                  <a:lnTo>
                    <a:pt x="501" y="942"/>
                  </a:lnTo>
                  <a:lnTo>
                    <a:pt x="397" y="945"/>
                  </a:lnTo>
                  <a:lnTo>
                    <a:pt x="300" y="964"/>
                  </a:lnTo>
                  <a:lnTo>
                    <a:pt x="140" y="1049"/>
                  </a:lnTo>
                  <a:lnTo>
                    <a:pt x="79" y="1108"/>
                  </a:lnTo>
                  <a:lnTo>
                    <a:pt x="34" y="1174"/>
                  </a:lnTo>
                  <a:lnTo>
                    <a:pt x="6" y="1243"/>
                  </a:lnTo>
                  <a:lnTo>
                    <a:pt x="0" y="1314"/>
                  </a:lnTo>
                  <a:lnTo>
                    <a:pt x="13" y="1381"/>
                  </a:lnTo>
                  <a:lnTo>
                    <a:pt x="28" y="1411"/>
                  </a:lnTo>
                  <a:lnTo>
                    <a:pt x="47" y="1440"/>
                  </a:lnTo>
                  <a:lnTo>
                    <a:pt x="75" y="1467"/>
                  </a:lnTo>
                  <a:lnTo>
                    <a:pt x="109" y="1490"/>
                  </a:lnTo>
                  <a:lnTo>
                    <a:pt x="148" y="1512"/>
                  </a:lnTo>
                  <a:lnTo>
                    <a:pt x="196" y="1528"/>
                  </a:lnTo>
                  <a:lnTo>
                    <a:pt x="251" y="1545"/>
                  </a:lnTo>
                  <a:lnTo>
                    <a:pt x="312" y="1551"/>
                  </a:lnTo>
                  <a:lnTo>
                    <a:pt x="459" y="1555"/>
                  </a:lnTo>
                  <a:lnTo>
                    <a:pt x="637" y="1536"/>
                  </a:lnTo>
                  <a:lnTo>
                    <a:pt x="738" y="1517"/>
                  </a:lnTo>
                  <a:lnTo>
                    <a:pt x="850" y="1490"/>
                  </a:lnTo>
                  <a:lnTo>
                    <a:pt x="871" y="1521"/>
                  </a:lnTo>
                  <a:lnTo>
                    <a:pt x="896" y="1549"/>
                  </a:lnTo>
                  <a:lnTo>
                    <a:pt x="919" y="1574"/>
                  </a:lnTo>
                  <a:lnTo>
                    <a:pt x="944" y="1593"/>
                  </a:lnTo>
                  <a:lnTo>
                    <a:pt x="1000" y="1630"/>
                  </a:lnTo>
                  <a:lnTo>
                    <a:pt x="1028" y="1643"/>
                  </a:lnTo>
                  <a:lnTo>
                    <a:pt x="1056" y="1653"/>
                  </a:lnTo>
                  <a:lnTo>
                    <a:pt x="1113" y="1668"/>
                  </a:lnTo>
                  <a:lnTo>
                    <a:pt x="1174" y="1676"/>
                  </a:lnTo>
                  <a:lnTo>
                    <a:pt x="1290" y="1664"/>
                  </a:lnTo>
                  <a:lnTo>
                    <a:pt x="1400" y="1633"/>
                  </a:lnTo>
                  <a:lnTo>
                    <a:pt x="1491" y="1577"/>
                  </a:lnTo>
                  <a:lnTo>
                    <a:pt x="1560" y="1512"/>
                  </a:lnTo>
                  <a:lnTo>
                    <a:pt x="1602" y="1440"/>
                  </a:lnTo>
                  <a:lnTo>
                    <a:pt x="1625" y="1458"/>
                  </a:lnTo>
                  <a:lnTo>
                    <a:pt x="1668" y="1486"/>
                  </a:lnTo>
                  <a:lnTo>
                    <a:pt x="1722" y="1523"/>
                  </a:lnTo>
                  <a:lnTo>
                    <a:pt x="1781" y="1564"/>
                  </a:lnTo>
                  <a:lnTo>
                    <a:pt x="1841" y="1603"/>
                  </a:lnTo>
                  <a:lnTo>
                    <a:pt x="1896" y="1639"/>
                  </a:lnTo>
                  <a:lnTo>
                    <a:pt x="1962" y="1684"/>
                  </a:lnTo>
                  <a:lnTo>
                    <a:pt x="1962" y="1684"/>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0" name="Freeform 6"/>
            <p:cNvSpPr>
              <a:spLocks/>
            </p:cNvSpPr>
            <p:nvPr/>
          </p:nvSpPr>
          <p:spPr bwMode="auto">
            <a:xfrm>
              <a:off x="4140" y="2747"/>
              <a:ext cx="1017" cy="826"/>
            </a:xfrm>
            <a:custGeom>
              <a:avLst/>
              <a:gdLst/>
              <a:ahLst/>
              <a:cxnLst>
                <a:cxn ang="0">
                  <a:pos x="2343" y="1713"/>
                </a:cxn>
                <a:cxn ang="0">
                  <a:pos x="2383" y="1590"/>
                </a:cxn>
                <a:cxn ang="0">
                  <a:pos x="2402" y="1463"/>
                </a:cxn>
                <a:cxn ang="0">
                  <a:pos x="2396" y="1334"/>
                </a:cxn>
                <a:cxn ang="0">
                  <a:pos x="2371" y="1211"/>
                </a:cxn>
                <a:cxn ang="0">
                  <a:pos x="2321" y="1090"/>
                </a:cxn>
                <a:cxn ang="0">
                  <a:pos x="2250" y="983"/>
                </a:cxn>
                <a:cxn ang="0">
                  <a:pos x="2162" y="887"/>
                </a:cxn>
                <a:cxn ang="0">
                  <a:pos x="2059" y="812"/>
                </a:cxn>
                <a:cxn ang="0">
                  <a:pos x="1943" y="755"/>
                </a:cxn>
                <a:cxn ang="0">
                  <a:pos x="1821" y="719"/>
                </a:cxn>
                <a:cxn ang="0">
                  <a:pos x="1691" y="708"/>
                </a:cxn>
                <a:cxn ang="0">
                  <a:pos x="1565" y="718"/>
                </a:cxn>
                <a:cxn ang="0">
                  <a:pos x="1440" y="750"/>
                </a:cxn>
                <a:cxn ang="0">
                  <a:pos x="1325" y="803"/>
                </a:cxn>
                <a:cxn ang="0">
                  <a:pos x="1219" y="880"/>
                </a:cxn>
                <a:cxn ang="0">
                  <a:pos x="1130" y="971"/>
                </a:cxn>
                <a:cxn ang="0">
                  <a:pos x="1056" y="1078"/>
                </a:cxn>
                <a:cxn ang="0">
                  <a:pos x="1005" y="1197"/>
                </a:cxn>
                <a:cxn ang="0">
                  <a:pos x="975" y="1322"/>
                </a:cxn>
                <a:cxn ang="0">
                  <a:pos x="968" y="1450"/>
                </a:cxn>
                <a:cxn ang="0">
                  <a:pos x="985" y="1578"/>
                </a:cxn>
                <a:cxn ang="0">
                  <a:pos x="1024" y="1700"/>
                </a:cxn>
                <a:cxn ang="0">
                  <a:pos x="1082" y="1813"/>
                </a:cxn>
                <a:cxn ang="0">
                  <a:pos x="1162" y="1915"/>
                </a:cxn>
                <a:cxn ang="0">
                  <a:pos x="1258" y="2002"/>
                </a:cxn>
                <a:cxn ang="0">
                  <a:pos x="1528" y="2334"/>
                </a:cxn>
                <a:cxn ang="0">
                  <a:pos x="1191" y="2478"/>
                </a:cxn>
                <a:cxn ang="0">
                  <a:pos x="1178" y="2125"/>
                </a:cxn>
                <a:cxn ang="0">
                  <a:pos x="654" y="2263"/>
                </a:cxn>
                <a:cxn ang="0">
                  <a:pos x="897" y="1777"/>
                </a:cxn>
                <a:cxn ang="0">
                  <a:pos x="0" y="1765"/>
                </a:cxn>
                <a:cxn ang="0">
                  <a:pos x="827" y="1337"/>
                </a:cxn>
                <a:cxn ang="0">
                  <a:pos x="327" y="900"/>
                </a:cxn>
                <a:cxn ang="0">
                  <a:pos x="985" y="918"/>
                </a:cxn>
                <a:cxn ang="0">
                  <a:pos x="846" y="393"/>
                </a:cxn>
                <a:cxn ang="0">
                  <a:pos x="1331" y="634"/>
                </a:cxn>
                <a:cxn ang="0">
                  <a:pos x="1425" y="0"/>
                </a:cxn>
                <a:cxn ang="0">
                  <a:pos x="1774" y="563"/>
                </a:cxn>
                <a:cxn ang="0">
                  <a:pos x="2158" y="181"/>
                </a:cxn>
                <a:cxn ang="0">
                  <a:pos x="2190" y="722"/>
                </a:cxn>
                <a:cxn ang="0">
                  <a:pos x="3050" y="256"/>
                </a:cxn>
                <a:cxn ang="0">
                  <a:pos x="2474" y="1068"/>
                </a:cxn>
                <a:cxn ang="0">
                  <a:pos x="2997" y="1211"/>
                </a:cxn>
                <a:cxn ang="0">
                  <a:pos x="2505" y="1588"/>
                </a:cxn>
                <a:cxn ang="0">
                  <a:pos x="2343" y="1713"/>
                </a:cxn>
                <a:cxn ang="0">
                  <a:pos x="2343" y="1713"/>
                </a:cxn>
              </a:cxnLst>
              <a:rect l="0" t="0" r="r" b="b"/>
              <a:pathLst>
                <a:path w="3050" h="2478">
                  <a:moveTo>
                    <a:pt x="2343" y="1713"/>
                  </a:moveTo>
                  <a:lnTo>
                    <a:pt x="2383" y="1590"/>
                  </a:lnTo>
                  <a:lnTo>
                    <a:pt x="2402" y="1463"/>
                  </a:lnTo>
                  <a:lnTo>
                    <a:pt x="2396" y="1334"/>
                  </a:lnTo>
                  <a:lnTo>
                    <a:pt x="2371" y="1211"/>
                  </a:lnTo>
                  <a:lnTo>
                    <a:pt x="2321" y="1090"/>
                  </a:lnTo>
                  <a:lnTo>
                    <a:pt x="2250" y="983"/>
                  </a:lnTo>
                  <a:lnTo>
                    <a:pt x="2162" y="887"/>
                  </a:lnTo>
                  <a:lnTo>
                    <a:pt x="2059" y="812"/>
                  </a:lnTo>
                  <a:lnTo>
                    <a:pt x="1943" y="755"/>
                  </a:lnTo>
                  <a:lnTo>
                    <a:pt x="1821" y="719"/>
                  </a:lnTo>
                  <a:lnTo>
                    <a:pt x="1691" y="708"/>
                  </a:lnTo>
                  <a:lnTo>
                    <a:pt x="1565" y="718"/>
                  </a:lnTo>
                  <a:lnTo>
                    <a:pt x="1440" y="750"/>
                  </a:lnTo>
                  <a:lnTo>
                    <a:pt x="1325" y="803"/>
                  </a:lnTo>
                  <a:lnTo>
                    <a:pt x="1219" y="880"/>
                  </a:lnTo>
                  <a:lnTo>
                    <a:pt x="1130" y="971"/>
                  </a:lnTo>
                  <a:lnTo>
                    <a:pt x="1056" y="1078"/>
                  </a:lnTo>
                  <a:lnTo>
                    <a:pt x="1005" y="1197"/>
                  </a:lnTo>
                  <a:lnTo>
                    <a:pt x="975" y="1322"/>
                  </a:lnTo>
                  <a:lnTo>
                    <a:pt x="968" y="1450"/>
                  </a:lnTo>
                  <a:lnTo>
                    <a:pt x="985" y="1578"/>
                  </a:lnTo>
                  <a:lnTo>
                    <a:pt x="1024" y="1700"/>
                  </a:lnTo>
                  <a:lnTo>
                    <a:pt x="1082" y="1813"/>
                  </a:lnTo>
                  <a:lnTo>
                    <a:pt x="1162" y="1915"/>
                  </a:lnTo>
                  <a:lnTo>
                    <a:pt x="1258" y="2002"/>
                  </a:lnTo>
                  <a:lnTo>
                    <a:pt x="1528" y="2334"/>
                  </a:lnTo>
                  <a:lnTo>
                    <a:pt x="1191" y="2478"/>
                  </a:lnTo>
                  <a:lnTo>
                    <a:pt x="1178" y="2125"/>
                  </a:lnTo>
                  <a:lnTo>
                    <a:pt x="654" y="2263"/>
                  </a:lnTo>
                  <a:lnTo>
                    <a:pt x="897" y="1777"/>
                  </a:lnTo>
                  <a:lnTo>
                    <a:pt x="0" y="1765"/>
                  </a:lnTo>
                  <a:lnTo>
                    <a:pt x="827" y="1337"/>
                  </a:lnTo>
                  <a:lnTo>
                    <a:pt x="327" y="900"/>
                  </a:lnTo>
                  <a:lnTo>
                    <a:pt x="985" y="918"/>
                  </a:lnTo>
                  <a:lnTo>
                    <a:pt x="846" y="393"/>
                  </a:lnTo>
                  <a:lnTo>
                    <a:pt x="1331" y="634"/>
                  </a:lnTo>
                  <a:lnTo>
                    <a:pt x="1425" y="0"/>
                  </a:lnTo>
                  <a:lnTo>
                    <a:pt x="1774" y="563"/>
                  </a:lnTo>
                  <a:lnTo>
                    <a:pt x="2158" y="181"/>
                  </a:lnTo>
                  <a:lnTo>
                    <a:pt x="2190" y="722"/>
                  </a:lnTo>
                  <a:lnTo>
                    <a:pt x="3050" y="256"/>
                  </a:lnTo>
                  <a:lnTo>
                    <a:pt x="2474" y="1068"/>
                  </a:lnTo>
                  <a:lnTo>
                    <a:pt x="2997" y="1211"/>
                  </a:lnTo>
                  <a:lnTo>
                    <a:pt x="2505" y="1588"/>
                  </a:lnTo>
                  <a:lnTo>
                    <a:pt x="2343" y="1713"/>
                  </a:lnTo>
                  <a:lnTo>
                    <a:pt x="2343" y="1713"/>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1" name="Freeform 7"/>
            <p:cNvSpPr>
              <a:spLocks/>
            </p:cNvSpPr>
            <p:nvPr/>
          </p:nvSpPr>
          <p:spPr bwMode="auto">
            <a:xfrm>
              <a:off x="4489" y="3236"/>
              <a:ext cx="983" cy="498"/>
            </a:xfrm>
            <a:custGeom>
              <a:avLst/>
              <a:gdLst/>
              <a:ahLst/>
              <a:cxnLst>
                <a:cxn ang="0">
                  <a:pos x="0" y="1197"/>
                </a:cxn>
                <a:cxn ang="0">
                  <a:pos x="25" y="944"/>
                </a:cxn>
                <a:cxn ang="0">
                  <a:pos x="279" y="726"/>
                </a:cxn>
                <a:cxn ang="0">
                  <a:pos x="497" y="350"/>
                </a:cxn>
                <a:cxn ang="0">
                  <a:pos x="925" y="262"/>
                </a:cxn>
                <a:cxn ang="0">
                  <a:pos x="1220" y="325"/>
                </a:cxn>
                <a:cxn ang="0">
                  <a:pos x="1509" y="0"/>
                </a:cxn>
                <a:cxn ang="0">
                  <a:pos x="2016" y="0"/>
                </a:cxn>
                <a:cxn ang="0">
                  <a:pos x="2349" y="201"/>
                </a:cxn>
                <a:cxn ang="0">
                  <a:pos x="2400" y="550"/>
                </a:cxn>
                <a:cxn ang="0">
                  <a:pos x="2863" y="716"/>
                </a:cxn>
                <a:cxn ang="0">
                  <a:pos x="2950" y="969"/>
                </a:cxn>
                <a:cxn ang="0">
                  <a:pos x="2835" y="1223"/>
                </a:cxn>
                <a:cxn ang="0">
                  <a:pos x="2549" y="1382"/>
                </a:cxn>
                <a:cxn ang="0">
                  <a:pos x="2060" y="1494"/>
                </a:cxn>
                <a:cxn ang="0">
                  <a:pos x="1387" y="1223"/>
                </a:cxn>
                <a:cxn ang="0">
                  <a:pos x="1169" y="1407"/>
                </a:cxn>
                <a:cxn ang="0">
                  <a:pos x="925" y="1425"/>
                </a:cxn>
                <a:cxn ang="0">
                  <a:pos x="672" y="1268"/>
                </a:cxn>
                <a:cxn ang="0">
                  <a:pos x="235" y="1319"/>
                </a:cxn>
                <a:cxn ang="0">
                  <a:pos x="0" y="1197"/>
                </a:cxn>
                <a:cxn ang="0">
                  <a:pos x="0" y="1197"/>
                </a:cxn>
              </a:cxnLst>
              <a:rect l="0" t="0" r="r" b="b"/>
              <a:pathLst>
                <a:path w="2950" h="1494">
                  <a:moveTo>
                    <a:pt x="0" y="1197"/>
                  </a:moveTo>
                  <a:lnTo>
                    <a:pt x="25" y="944"/>
                  </a:lnTo>
                  <a:lnTo>
                    <a:pt x="279" y="726"/>
                  </a:lnTo>
                  <a:lnTo>
                    <a:pt x="497" y="350"/>
                  </a:lnTo>
                  <a:lnTo>
                    <a:pt x="925" y="262"/>
                  </a:lnTo>
                  <a:lnTo>
                    <a:pt x="1220" y="325"/>
                  </a:lnTo>
                  <a:lnTo>
                    <a:pt x="1509" y="0"/>
                  </a:lnTo>
                  <a:lnTo>
                    <a:pt x="2016" y="0"/>
                  </a:lnTo>
                  <a:lnTo>
                    <a:pt x="2349" y="201"/>
                  </a:lnTo>
                  <a:lnTo>
                    <a:pt x="2400" y="550"/>
                  </a:lnTo>
                  <a:lnTo>
                    <a:pt x="2863" y="716"/>
                  </a:lnTo>
                  <a:lnTo>
                    <a:pt x="2950" y="969"/>
                  </a:lnTo>
                  <a:lnTo>
                    <a:pt x="2835" y="1223"/>
                  </a:lnTo>
                  <a:lnTo>
                    <a:pt x="2549" y="1382"/>
                  </a:lnTo>
                  <a:lnTo>
                    <a:pt x="2060" y="1494"/>
                  </a:lnTo>
                  <a:lnTo>
                    <a:pt x="1387" y="1223"/>
                  </a:lnTo>
                  <a:lnTo>
                    <a:pt x="1169" y="1407"/>
                  </a:lnTo>
                  <a:lnTo>
                    <a:pt x="925" y="1425"/>
                  </a:lnTo>
                  <a:lnTo>
                    <a:pt x="672" y="1268"/>
                  </a:lnTo>
                  <a:lnTo>
                    <a:pt x="235" y="1319"/>
                  </a:lnTo>
                  <a:lnTo>
                    <a:pt x="0" y="1197"/>
                  </a:lnTo>
                  <a:lnTo>
                    <a:pt x="0" y="1197"/>
                  </a:lnTo>
                  <a:close/>
                </a:path>
              </a:pathLst>
            </a:custGeom>
            <a:solidFill>
              <a:srgbClr val="DEDE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2" name="Freeform 8"/>
            <p:cNvSpPr>
              <a:spLocks/>
            </p:cNvSpPr>
            <p:nvPr/>
          </p:nvSpPr>
          <p:spPr bwMode="auto">
            <a:xfrm>
              <a:off x="4436" y="2904"/>
              <a:ext cx="544" cy="534"/>
            </a:xfrm>
            <a:custGeom>
              <a:avLst/>
              <a:gdLst/>
              <a:ahLst/>
              <a:cxnLst>
                <a:cxn ang="0">
                  <a:pos x="542" y="1601"/>
                </a:cxn>
                <a:cxn ang="0">
                  <a:pos x="115" y="1170"/>
                </a:cxn>
                <a:cxn ang="0">
                  <a:pos x="0" y="638"/>
                </a:cxn>
                <a:cxn ang="0">
                  <a:pos x="297" y="122"/>
                </a:cxn>
                <a:cxn ang="0">
                  <a:pos x="759" y="0"/>
                </a:cxn>
                <a:cxn ang="0">
                  <a:pos x="1189" y="97"/>
                </a:cxn>
                <a:cxn ang="0">
                  <a:pos x="1476" y="376"/>
                </a:cxn>
                <a:cxn ang="0">
                  <a:pos x="1633" y="760"/>
                </a:cxn>
                <a:cxn ang="0">
                  <a:pos x="1573" y="1031"/>
                </a:cxn>
                <a:cxn ang="0">
                  <a:pos x="1371" y="1356"/>
                </a:cxn>
                <a:cxn ang="0">
                  <a:pos x="909" y="1242"/>
                </a:cxn>
                <a:cxn ang="0">
                  <a:pos x="715" y="1338"/>
                </a:cxn>
                <a:cxn ang="0">
                  <a:pos x="542" y="1601"/>
                </a:cxn>
                <a:cxn ang="0">
                  <a:pos x="542" y="1601"/>
                </a:cxn>
              </a:cxnLst>
              <a:rect l="0" t="0" r="r" b="b"/>
              <a:pathLst>
                <a:path w="1633" h="1601">
                  <a:moveTo>
                    <a:pt x="542" y="1601"/>
                  </a:moveTo>
                  <a:lnTo>
                    <a:pt x="115" y="1170"/>
                  </a:lnTo>
                  <a:lnTo>
                    <a:pt x="0" y="638"/>
                  </a:lnTo>
                  <a:lnTo>
                    <a:pt x="297" y="122"/>
                  </a:lnTo>
                  <a:lnTo>
                    <a:pt x="759" y="0"/>
                  </a:lnTo>
                  <a:lnTo>
                    <a:pt x="1189" y="97"/>
                  </a:lnTo>
                  <a:lnTo>
                    <a:pt x="1476" y="376"/>
                  </a:lnTo>
                  <a:lnTo>
                    <a:pt x="1633" y="760"/>
                  </a:lnTo>
                  <a:lnTo>
                    <a:pt x="1573" y="1031"/>
                  </a:lnTo>
                  <a:lnTo>
                    <a:pt x="1371" y="1356"/>
                  </a:lnTo>
                  <a:lnTo>
                    <a:pt x="909" y="1242"/>
                  </a:lnTo>
                  <a:lnTo>
                    <a:pt x="715" y="1338"/>
                  </a:lnTo>
                  <a:lnTo>
                    <a:pt x="542" y="1601"/>
                  </a:lnTo>
                  <a:lnTo>
                    <a:pt x="542" y="1601"/>
                  </a:lnTo>
                  <a:close/>
                </a:path>
              </a:pathLst>
            </a:custGeom>
            <a:solidFill>
              <a:srgbClr val="FFED52"/>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3" name="Freeform 9"/>
            <p:cNvSpPr>
              <a:spLocks/>
            </p:cNvSpPr>
            <p:nvPr/>
          </p:nvSpPr>
          <p:spPr bwMode="auto">
            <a:xfrm>
              <a:off x="4478" y="3213"/>
              <a:ext cx="789" cy="458"/>
            </a:xfrm>
            <a:custGeom>
              <a:avLst/>
              <a:gdLst/>
              <a:ahLst/>
              <a:cxnLst>
                <a:cxn ang="0">
                  <a:pos x="223" y="1287"/>
                </a:cxn>
                <a:cxn ang="0">
                  <a:pos x="185" y="1164"/>
                </a:cxn>
                <a:cxn ang="0">
                  <a:pos x="210" y="1077"/>
                </a:cxn>
                <a:cxn ang="0">
                  <a:pos x="297" y="997"/>
                </a:cxn>
                <a:cxn ang="0">
                  <a:pos x="526" y="886"/>
                </a:cxn>
                <a:cxn ang="0">
                  <a:pos x="718" y="899"/>
                </a:cxn>
                <a:cxn ang="0">
                  <a:pos x="660" y="752"/>
                </a:cxn>
                <a:cxn ang="0">
                  <a:pos x="679" y="647"/>
                </a:cxn>
                <a:cxn ang="0">
                  <a:pos x="771" y="568"/>
                </a:cxn>
                <a:cxn ang="0">
                  <a:pos x="882" y="528"/>
                </a:cxn>
                <a:cxn ang="0">
                  <a:pos x="1029" y="516"/>
                </a:cxn>
                <a:cxn ang="0">
                  <a:pos x="1141" y="528"/>
                </a:cxn>
                <a:cxn ang="0">
                  <a:pos x="1265" y="561"/>
                </a:cxn>
                <a:cxn ang="0">
                  <a:pos x="1351" y="602"/>
                </a:cxn>
                <a:cxn ang="0">
                  <a:pos x="1418" y="424"/>
                </a:cxn>
                <a:cxn ang="0">
                  <a:pos x="1490" y="337"/>
                </a:cxn>
                <a:cxn ang="0">
                  <a:pos x="1577" y="284"/>
                </a:cxn>
                <a:cxn ang="0">
                  <a:pos x="1681" y="244"/>
                </a:cxn>
                <a:cxn ang="0">
                  <a:pos x="1806" y="233"/>
                </a:cxn>
                <a:cxn ang="0">
                  <a:pos x="1924" y="239"/>
                </a:cxn>
                <a:cxn ang="0">
                  <a:pos x="2010" y="265"/>
                </a:cxn>
                <a:cxn ang="0">
                  <a:pos x="2096" y="299"/>
                </a:cxn>
                <a:cxn ang="0">
                  <a:pos x="2175" y="350"/>
                </a:cxn>
                <a:cxn ang="0">
                  <a:pos x="2243" y="430"/>
                </a:cxn>
                <a:cxn ang="0">
                  <a:pos x="2313" y="608"/>
                </a:cxn>
                <a:cxn ang="0">
                  <a:pos x="2366" y="405"/>
                </a:cxn>
                <a:cxn ang="0">
                  <a:pos x="2077" y="74"/>
                </a:cxn>
                <a:cxn ang="0">
                  <a:pos x="1721" y="0"/>
                </a:cxn>
                <a:cxn ang="0">
                  <a:pos x="1418" y="127"/>
                </a:cxn>
                <a:cxn ang="0">
                  <a:pos x="1265" y="369"/>
                </a:cxn>
                <a:cxn ang="0">
                  <a:pos x="740" y="356"/>
                </a:cxn>
                <a:cxn ang="0">
                  <a:pos x="415" y="503"/>
                </a:cxn>
                <a:cxn ang="0">
                  <a:pos x="382" y="768"/>
                </a:cxn>
                <a:cxn ang="0">
                  <a:pos x="20" y="1044"/>
                </a:cxn>
                <a:cxn ang="0">
                  <a:pos x="0" y="1287"/>
                </a:cxn>
                <a:cxn ang="0">
                  <a:pos x="179" y="1374"/>
                </a:cxn>
                <a:cxn ang="0">
                  <a:pos x="223" y="1287"/>
                </a:cxn>
                <a:cxn ang="0">
                  <a:pos x="223" y="1287"/>
                </a:cxn>
              </a:cxnLst>
              <a:rect l="0" t="0" r="r" b="b"/>
              <a:pathLst>
                <a:path w="2366" h="1374">
                  <a:moveTo>
                    <a:pt x="223" y="1287"/>
                  </a:moveTo>
                  <a:lnTo>
                    <a:pt x="185" y="1164"/>
                  </a:lnTo>
                  <a:lnTo>
                    <a:pt x="210" y="1077"/>
                  </a:lnTo>
                  <a:lnTo>
                    <a:pt x="297" y="997"/>
                  </a:lnTo>
                  <a:lnTo>
                    <a:pt x="526" y="886"/>
                  </a:lnTo>
                  <a:lnTo>
                    <a:pt x="718" y="899"/>
                  </a:lnTo>
                  <a:lnTo>
                    <a:pt x="660" y="752"/>
                  </a:lnTo>
                  <a:lnTo>
                    <a:pt x="679" y="647"/>
                  </a:lnTo>
                  <a:lnTo>
                    <a:pt x="771" y="568"/>
                  </a:lnTo>
                  <a:lnTo>
                    <a:pt x="882" y="528"/>
                  </a:lnTo>
                  <a:lnTo>
                    <a:pt x="1029" y="516"/>
                  </a:lnTo>
                  <a:lnTo>
                    <a:pt x="1141" y="528"/>
                  </a:lnTo>
                  <a:lnTo>
                    <a:pt x="1265" y="561"/>
                  </a:lnTo>
                  <a:lnTo>
                    <a:pt x="1351" y="602"/>
                  </a:lnTo>
                  <a:lnTo>
                    <a:pt x="1418" y="424"/>
                  </a:lnTo>
                  <a:lnTo>
                    <a:pt x="1490" y="337"/>
                  </a:lnTo>
                  <a:lnTo>
                    <a:pt x="1577" y="284"/>
                  </a:lnTo>
                  <a:lnTo>
                    <a:pt x="1681" y="244"/>
                  </a:lnTo>
                  <a:lnTo>
                    <a:pt x="1806" y="233"/>
                  </a:lnTo>
                  <a:lnTo>
                    <a:pt x="1924" y="239"/>
                  </a:lnTo>
                  <a:lnTo>
                    <a:pt x="2010" y="265"/>
                  </a:lnTo>
                  <a:lnTo>
                    <a:pt x="2096" y="299"/>
                  </a:lnTo>
                  <a:lnTo>
                    <a:pt x="2175" y="350"/>
                  </a:lnTo>
                  <a:lnTo>
                    <a:pt x="2243" y="430"/>
                  </a:lnTo>
                  <a:lnTo>
                    <a:pt x="2313" y="608"/>
                  </a:lnTo>
                  <a:lnTo>
                    <a:pt x="2366" y="405"/>
                  </a:lnTo>
                  <a:lnTo>
                    <a:pt x="2077" y="74"/>
                  </a:lnTo>
                  <a:lnTo>
                    <a:pt x="1721" y="0"/>
                  </a:lnTo>
                  <a:lnTo>
                    <a:pt x="1418" y="127"/>
                  </a:lnTo>
                  <a:lnTo>
                    <a:pt x="1265" y="369"/>
                  </a:lnTo>
                  <a:lnTo>
                    <a:pt x="740" y="356"/>
                  </a:lnTo>
                  <a:lnTo>
                    <a:pt x="415" y="503"/>
                  </a:lnTo>
                  <a:lnTo>
                    <a:pt x="382" y="768"/>
                  </a:lnTo>
                  <a:lnTo>
                    <a:pt x="20" y="1044"/>
                  </a:lnTo>
                  <a:lnTo>
                    <a:pt x="0" y="1287"/>
                  </a:lnTo>
                  <a:lnTo>
                    <a:pt x="179" y="1374"/>
                  </a:lnTo>
                  <a:lnTo>
                    <a:pt x="223" y="1287"/>
                  </a:lnTo>
                  <a:lnTo>
                    <a:pt x="223" y="128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4" name="Freeform 10"/>
            <p:cNvSpPr>
              <a:spLocks/>
            </p:cNvSpPr>
            <p:nvPr/>
          </p:nvSpPr>
          <p:spPr bwMode="auto">
            <a:xfrm>
              <a:off x="4432" y="2903"/>
              <a:ext cx="513" cy="389"/>
            </a:xfrm>
            <a:custGeom>
              <a:avLst/>
              <a:gdLst/>
              <a:ahLst/>
              <a:cxnLst>
                <a:cxn ang="0">
                  <a:pos x="180" y="1168"/>
                </a:cxn>
                <a:cxn ang="0">
                  <a:pos x="160" y="990"/>
                </a:cxn>
                <a:cxn ang="0">
                  <a:pos x="160" y="870"/>
                </a:cxn>
                <a:cxn ang="0">
                  <a:pos x="199" y="687"/>
                </a:cxn>
                <a:cxn ang="0">
                  <a:pos x="246" y="553"/>
                </a:cxn>
                <a:cxn ang="0">
                  <a:pos x="338" y="441"/>
                </a:cxn>
                <a:cxn ang="0">
                  <a:pos x="469" y="335"/>
                </a:cxn>
                <a:cxn ang="0">
                  <a:pos x="596" y="269"/>
                </a:cxn>
                <a:cxn ang="0">
                  <a:pos x="727" y="231"/>
                </a:cxn>
                <a:cxn ang="0">
                  <a:pos x="863" y="223"/>
                </a:cxn>
                <a:cxn ang="0">
                  <a:pos x="984" y="237"/>
                </a:cxn>
                <a:cxn ang="0">
                  <a:pos x="1096" y="269"/>
                </a:cxn>
                <a:cxn ang="0">
                  <a:pos x="1188" y="316"/>
                </a:cxn>
                <a:cxn ang="0">
                  <a:pos x="1281" y="368"/>
                </a:cxn>
                <a:cxn ang="0">
                  <a:pos x="1372" y="454"/>
                </a:cxn>
                <a:cxn ang="0">
                  <a:pos x="1446" y="547"/>
                </a:cxn>
                <a:cxn ang="0">
                  <a:pos x="1539" y="673"/>
                </a:cxn>
                <a:cxn ang="0">
                  <a:pos x="1478" y="329"/>
                </a:cxn>
                <a:cxn ang="0">
                  <a:pos x="1063" y="7"/>
                </a:cxn>
                <a:cxn ang="0">
                  <a:pos x="700" y="0"/>
                </a:cxn>
                <a:cxn ang="0">
                  <a:pos x="278" y="170"/>
                </a:cxn>
                <a:cxn ang="0">
                  <a:pos x="41" y="507"/>
                </a:cxn>
                <a:cxn ang="0">
                  <a:pos x="0" y="929"/>
                </a:cxn>
                <a:cxn ang="0">
                  <a:pos x="180" y="1168"/>
                </a:cxn>
                <a:cxn ang="0">
                  <a:pos x="180" y="1168"/>
                </a:cxn>
              </a:cxnLst>
              <a:rect l="0" t="0" r="r" b="b"/>
              <a:pathLst>
                <a:path w="1539" h="1168">
                  <a:moveTo>
                    <a:pt x="180" y="1168"/>
                  </a:moveTo>
                  <a:lnTo>
                    <a:pt x="160" y="990"/>
                  </a:lnTo>
                  <a:lnTo>
                    <a:pt x="160" y="870"/>
                  </a:lnTo>
                  <a:lnTo>
                    <a:pt x="199" y="687"/>
                  </a:lnTo>
                  <a:lnTo>
                    <a:pt x="246" y="553"/>
                  </a:lnTo>
                  <a:lnTo>
                    <a:pt x="338" y="441"/>
                  </a:lnTo>
                  <a:lnTo>
                    <a:pt x="469" y="335"/>
                  </a:lnTo>
                  <a:lnTo>
                    <a:pt x="596" y="269"/>
                  </a:lnTo>
                  <a:lnTo>
                    <a:pt x="727" y="231"/>
                  </a:lnTo>
                  <a:lnTo>
                    <a:pt x="863" y="223"/>
                  </a:lnTo>
                  <a:lnTo>
                    <a:pt x="984" y="237"/>
                  </a:lnTo>
                  <a:lnTo>
                    <a:pt x="1096" y="269"/>
                  </a:lnTo>
                  <a:lnTo>
                    <a:pt x="1188" y="316"/>
                  </a:lnTo>
                  <a:lnTo>
                    <a:pt x="1281" y="368"/>
                  </a:lnTo>
                  <a:lnTo>
                    <a:pt x="1372" y="454"/>
                  </a:lnTo>
                  <a:lnTo>
                    <a:pt x="1446" y="547"/>
                  </a:lnTo>
                  <a:lnTo>
                    <a:pt x="1539" y="673"/>
                  </a:lnTo>
                  <a:lnTo>
                    <a:pt x="1478" y="329"/>
                  </a:lnTo>
                  <a:lnTo>
                    <a:pt x="1063" y="7"/>
                  </a:lnTo>
                  <a:lnTo>
                    <a:pt x="700" y="0"/>
                  </a:lnTo>
                  <a:lnTo>
                    <a:pt x="278" y="170"/>
                  </a:lnTo>
                  <a:lnTo>
                    <a:pt x="41" y="507"/>
                  </a:lnTo>
                  <a:lnTo>
                    <a:pt x="0" y="929"/>
                  </a:lnTo>
                  <a:lnTo>
                    <a:pt x="180" y="1168"/>
                  </a:lnTo>
                  <a:lnTo>
                    <a:pt x="180" y="116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5" name="Freeform 11"/>
            <p:cNvSpPr>
              <a:spLocks/>
            </p:cNvSpPr>
            <p:nvPr/>
          </p:nvSpPr>
          <p:spPr bwMode="auto">
            <a:xfrm>
              <a:off x="4428" y="3190"/>
              <a:ext cx="1086" cy="583"/>
            </a:xfrm>
            <a:custGeom>
              <a:avLst/>
              <a:gdLst/>
              <a:ahLst/>
              <a:cxnLst>
                <a:cxn ang="0">
                  <a:pos x="2145" y="1733"/>
                </a:cxn>
                <a:cxn ang="0">
                  <a:pos x="2657" y="1700"/>
                </a:cxn>
                <a:cxn ang="0">
                  <a:pos x="2939" y="1565"/>
                </a:cxn>
                <a:cxn ang="0">
                  <a:pos x="3146" y="1374"/>
                </a:cxn>
                <a:cxn ang="0">
                  <a:pos x="3260" y="1053"/>
                </a:cxn>
                <a:cxn ang="0">
                  <a:pos x="3189" y="885"/>
                </a:cxn>
                <a:cxn ang="0">
                  <a:pos x="3032" y="772"/>
                </a:cxn>
                <a:cxn ang="0">
                  <a:pos x="2826" y="709"/>
                </a:cxn>
                <a:cxn ang="0">
                  <a:pos x="2737" y="433"/>
                </a:cxn>
                <a:cxn ang="0">
                  <a:pos x="2630" y="250"/>
                </a:cxn>
                <a:cxn ang="0">
                  <a:pos x="2442" y="110"/>
                </a:cxn>
                <a:cxn ang="0">
                  <a:pos x="2204" y="22"/>
                </a:cxn>
                <a:cxn ang="0">
                  <a:pos x="1749" y="43"/>
                </a:cxn>
                <a:cxn ang="0">
                  <a:pos x="1518" y="178"/>
                </a:cxn>
                <a:cxn ang="0">
                  <a:pos x="1378" y="346"/>
                </a:cxn>
                <a:cxn ang="0">
                  <a:pos x="1205" y="366"/>
                </a:cxn>
                <a:cxn ang="0">
                  <a:pos x="867" y="325"/>
                </a:cxn>
                <a:cxn ang="0">
                  <a:pos x="589" y="471"/>
                </a:cxn>
                <a:cxn ang="0">
                  <a:pos x="502" y="774"/>
                </a:cxn>
                <a:cxn ang="0">
                  <a:pos x="621" y="944"/>
                </a:cxn>
                <a:cxn ang="0">
                  <a:pos x="831" y="977"/>
                </a:cxn>
                <a:cxn ang="0">
                  <a:pos x="728" y="744"/>
                </a:cxn>
                <a:cxn ang="0">
                  <a:pos x="784" y="606"/>
                </a:cxn>
                <a:cxn ang="0">
                  <a:pos x="927" y="522"/>
                </a:cxn>
                <a:cxn ang="0">
                  <a:pos x="1312" y="537"/>
                </a:cxn>
                <a:cxn ang="0">
                  <a:pos x="1486" y="563"/>
                </a:cxn>
                <a:cxn ang="0">
                  <a:pos x="1567" y="353"/>
                </a:cxn>
                <a:cxn ang="0">
                  <a:pos x="1711" y="246"/>
                </a:cxn>
                <a:cxn ang="0">
                  <a:pos x="1945" y="194"/>
                </a:cxn>
                <a:cxn ang="0">
                  <a:pos x="2229" y="265"/>
                </a:cxn>
                <a:cxn ang="0">
                  <a:pos x="2424" y="493"/>
                </a:cxn>
                <a:cxn ang="0">
                  <a:pos x="2768" y="802"/>
                </a:cxn>
                <a:cxn ang="0">
                  <a:pos x="3008" y="1080"/>
                </a:cxn>
                <a:cxn ang="0">
                  <a:pos x="2910" y="1261"/>
                </a:cxn>
                <a:cxn ang="0">
                  <a:pos x="2686" y="1412"/>
                </a:cxn>
                <a:cxn ang="0">
                  <a:pos x="2462" y="1481"/>
                </a:cxn>
                <a:cxn ang="0">
                  <a:pos x="1949" y="1447"/>
                </a:cxn>
                <a:cxn ang="0">
                  <a:pos x="1734" y="1340"/>
                </a:cxn>
                <a:cxn ang="0">
                  <a:pos x="1574" y="1205"/>
                </a:cxn>
                <a:cxn ang="0">
                  <a:pos x="1514" y="1312"/>
                </a:cxn>
                <a:cxn ang="0">
                  <a:pos x="1377" y="1428"/>
                </a:cxn>
                <a:cxn ang="0">
                  <a:pos x="1187" y="1486"/>
                </a:cxn>
                <a:cxn ang="0">
                  <a:pos x="893" y="1252"/>
                </a:cxn>
                <a:cxn ang="0">
                  <a:pos x="664" y="1350"/>
                </a:cxn>
                <a:cxn ang="0">
                  <a:pos x="359" y="1349"/>
                </a:cxn>
                <a:cxn ang="0">
                  <a:pos x="295" y="1093"/>
                </a:cxn>
                <a:cxn ang="0">
                  <a:pos x="431" y="969"/>
                </a:cxn>
                <a:cxn ang="0">
                  <a:pos x="300" y="963"/>
                </a:cxn>
                <a:cxn ang="0">
                  <a:pos x="6" y="1243"/>
                </a:cxn>
                <a:cxn ang="0">
                  <a:pos x="47" y="1438"/>
                </a:cxn>
                <a:cxn ang="0">
                  <a:pos x="196" y="1528"/>
                </a:cxn>
                <a:cxn ang="0">
                  <a:pos x="637" y="1536"/>
                </a:cxn>
                <a:cxn ang="0">
                  <a:pos x="895" y="1547"/>
                </a:cxn>
                <a:cxn ang="0">
                  <a:pos x="1028" y="1643"/>
                </a:cxn>
                <a:cxn ang="0">
                  <a:pos x="1290" y="1663"/>
                </a:cxn>
                <a:cxn ang="0">
                  <a:pos x="1602" y="1438"/>
                </a:cxn>
                <a:cxn ang="0">
                  <a:pos x="1781" y="1563"/>
                </a:cxn>
                <a:cxn ang="0">
                  <a:pos x="1962" y="1684"/>
                </a:cxn>
              </a:cxnLst>
              <a:rect l="0" t="0" r="r" b="b"/>
              <a:pathLst>
                <a:path w="3260" h="1750">
                  <a:moveTo>
                    <a:pt x="1962" y="1684"/>
                  </a:moveTo>
                  <a:lnTo>
                    <a:pt x="2008" y="1699"/>
                  </a:lnTo>
                  <a:lnTo>
                    <a:pt x="2052" y="1712"/>
                  </a:lnTo>
                  <a:lnTo>
                    <a:pt x="2145" y="1733"/>
                  </a:lnTo>
                  <a:lnTo>
                    <a:pt x="2236" y="1746"/>
                  </a:lnTo>
                  <a:lnTo>
                    <a:pt x="2323" y="1750"/>
                  </a:lnTo>
                  <a:lnTo>
                    <a:pt x="2495" y="1737"/>
                  </a:lnTo>
                  <a:lnTo>
                    <a:pt x="2657" y="1700"/>
                  </a:lnTo>
                  <a:lnTo>
                    <a:pt x="2733" y="1672"/>
                  </a:lnTo>
                  <a:lnTo>
                    <a:pt x="2807" y="1640"/>
                  </a:lnTo>
                  <a:lnTo>
                    <a:pt x="2876" y="1605"/>
                  </a:lnTo>
                  <a:lnTo>
                    <a:pt x="2939" y="1565"/>
                  </a:lnTo>
                  <a:lnTo>
                    <a:pt x="2999" y="1519"/>
                  </a:lnTo>
                  <a:lnTo>
                    <a:pt x="3054" y="1475"/>
                  </a:lnTo>
                  <a:lnTo>
                    <a:pt x="3102" y="1424"/>
                  </a:lnTo>
                  <a:lnTo>
                    <a:pt x="3146" y="1374"/>
                  </a:lnTo>
                  <a:lnTo>
                    <a:pt x="3182" y="1321"/>
                  </a:lnTo>
                  <a:lnTo>
                    <a:pt x="3213" y="1268"/>
                  </a:lnTo>
                  <a:lnTo>
                    <a:pt x="3251" y="1159"/>
                  </a:lnTo>
                  <a:lnTo>
                    <a:pt x="3260" y="1053"/>
                  </a:lnTo>
                  <a:lnTo>
                    <a:pt x="3251" y="1005"/>
                  </a:lnTo>
                  <a:lnTo>
                    <a:pt x="3232" y="955"/>
                  </a:lnTo>
                  <a:lnTo>
                    <a:pt x="3205" y="908"/>
                  </a:lnTo>
                  <a:lnTo>
                    <a:pt x="3189" y="885"/>
                  </a:lnTo>
                  <a:lnTo>
                    <a:pt x="3167" y="865"/>
                  </a:lnTo>
                  <a:lnTo>
                    <a:pt x="3120" y="825"/>
                  </a:lnTo>
                  <a:lnTo>
                    <a:pt x="3064" y="788"/>
                  </a:lnTo>
                  <a:lnTo>
                    <a:pt x="3032" y="772"/>
                  </a:lnTo>
                  <a:lnTo>
                    <a:pt x="2995" y="758"/>
                  </a:lnTo>
                  <a:lnTo>
                    <a:pt x="2957" y="744"/>
                  </a:lnTo>
                  <a:lnTo>
                    <a:pt x="2915" y="731"/>
                  </a:lnTo>
                  <a:lnTo>
                    <a:pt x="2826" y="709"/>
                  </a:lnTo>
                  <a:lnTo>
                    <a:pt x="2723" y="694"/>
                  </a:lnTo>
                  <a:lnTo>
                    <a:pt x="2752" y="587"/>
                  </a:lnTo>
                  <a:lnTo>
                    <a:pt x="2751" y="481"/>
                  </a:lnTo>
                  <a:lnTo>
                    <a:pt x="2737" y="433"/>
                  </a:lnTo>
                  <a:lnTo>
                    <a:pt x="2720" y="383"/>
                  </a:lnTo>
                  <a:lnTo>
                    <a:pt x="2695" y="338"/>
                  </a:lnTo>
                  <a:lnTo>
                    <a:pt x="2664" y="293"/>
                  </a:lnTo>
                  <a:lnTo>
                    <a:pt x="2630" y="250"/>
                  </a:lnTo>
                  <a:lnTo>
                    <a:pt x="2589" y="210"/>
                  </a:lnTo>
                  <a:lnTo>
                    <a:pt x="2545" y="174"/>
                  </a:lnTo>
                  <a:lnTo>
                    <a:pt x="2495" y="140"/>
                  </a:lnTo>
                  <a:lnTo>
                    <a:pt x="2442" y="110"/>
                  </a:lnTo>
                  <a:lnTo>
                    <a:pt x="2386" y="83"/>
                  </a:lnTo>
                  <a:lnTo>
                    <a:pt x="2327" y="59"/>
                  </a:lnTo>
                  <a:lnTo>
                    <a:pt x="2267" y="37"/>
                  </a:lnTo>
                  <a:lnTo>
                    <a:pt x="2204" y="22"/>
                  </a:lnTo>
                  <a:lnTo>
                    <a:pt x="2139" y="10"/>
                  </a:lnTo>
                  <a:lnTo>
                    <a:pt x="2008" y="0"/>
                  </a:lnTo>
                  <a:lnTo>
                    <a:pt x="1877" y="10"/>
                  </a:lnTo>
                  <a:lnTo>
                    <a:pt x="1749" y="43"/>
                  </a:lnTo>
                  <a:lnTo>
                    <a:pt x="1690" y="66"/>
                  </a:lnTo>
                  <a:lnTo>
                    <a:pt x="1627" y="99"/>
                  </a:lnTo>
                  <a:lnTo>
                    <a:pt x="1571" y="135"/>
                  </a:lnTo>
                  <a:lnTo>
                    <a:pt x="1518" y="178"/>
                  </a:lnTo>
                  <a:lnTo>
                    <a:pt x="1468" y="225"/>
                  </a:lnTo>
                  <a:lnTo>
                    <a:pt x="1443" y="255"/>
                  </a:lnTo>
                  <a:lnTo>
                    <a:pt x="1421" y="284"/>
                  </a:lnTo>
                  <a:lnTo>
                    <a:pt x="1378" y="346"/>
                  </a:lnTo>
                  <a:lnTo>
                    <a:pt x="1342" y="419"/>
                  </a:lnTo>
                  <a:lnTo>
                    <a:pt x="1305" y="402"/>
                  </a:lnTo>
                  <a:lnTo>
                    <a:pt x="1271" y="390"/>
                  </a:lnTo>
                  <a:lnTo>
                    <a:pt x="1205" y="366"/>
                  </a:lnTo>
                  <a:lnTo>
                    <a:pt x="1140" y="346"/>
                  </a:lnTo>
                  <a:lnTo>
                    <a:pt x="1078" y="331"/>
                  </a:lnTo>
                  <a:lnTo>
                    <a:pt x="968" y="321"/>
                  </a:lnTo>
                  <a:lnTo>
                    <a:pt x="867" y="325"/>
                  </a:lnTo>
                  <a:lnTo>
                    <a:pt x="780" y="344"/>
                  </a:lnTo>
                  <a:lnTo>
                    <a:pt x="705" y="377"/>
                  </a:lnTo>
                  <a:lnTo>
                    <a:pt x="640" y="419"/>
                  </a:lnTo>
                  <a:lnTo>
                    <a:pt x="589" y="471"/>
                  </a:lnTo>
                  <a:lnTo>
                    <a:pt x="547" y="527"/>
                  </a:lnTo>
                  <a:lnTo>
                    <a:pt x="520" y="590"/>
                  </a:lnTo>
                  <a:lnTo>
                    <a:pt x="497" y="713"/>
                  </a:lnTo>
                  <a:lnTo>
                    <a:pt x="502" y="774"/>
                  </a:lnTo>
                  <a:lnTo>
                    <a:pt x="518" y="828"/>
                  </a:lnTo>
                  <a:lnTo>
                    <a:pt x="546" y="875"/>
                  </a:lnTo>
                  <a:lnTo>
                    <a:pt x="581" y="913"/>
                  </a:lnTo>
                  <a:lnTo>
                    <a:pt x="621" y="944"/>
                  </a:lnTo>
                  <a:lnTo>
                    <a:pt x="646" y="956"/>
                  </a:lnTo>
                  <a:lnTo>
                    <a:pt x="678" y="969"/>
                  </a:lnTo>
                  <a:lnTo>
                    <a:pt x="752" y="981"/>
                  </a:lnTo>
                  <a:lnTo>
                    <a:pt x="831" y="977"/>
                  </a:lnTo>
                  <a:lnTo>
                    <a:pt x="799" y="933"/>
                  </a:lnTo>
                  <a:lnTo>
                    <a:pt x="771" y="890"/>
                  </a:lnTo>
                  <a:lnTo>
                    <a:pt x="739" y="813"/>
                  </a:lnTo>
                  <a:lnTo>
                    <a:pt x="728" y="744"/>
                  </a:lnTo>
                  <a:lnTo>
                    <a:pt x="736" y="681"/>
                  </a:lnTo>
                  <a:lnTo>
                    <a:pt x="749" y="653"/>
                  </a:lnTo>
                  <a:lnTo>
                    <a:pt x="764" y="630"/>
                  </a:lnTo>
                  <a:lnTo>
                    <a:pt x="784" y="606"/>
                  </a:lnTo>
                  <a:lnTo>
                    <a:pt x="808" y="585"/>
                  </a:lnTo>
                  <a:lnTo>
                    <a:pt x="861" y="550"/>
                  </a:lnTo>
                  <a:lnTo>
                    <a:pt x="893" y="535"/>
                  </a:lnTo>
                  <a:lnTo>
                    <a:pt x="927" y="522"/>
                  </a:lnTo>
                  <a:lnTo>
                    <a:pt x="999" y="508"/>
                  </a:lnTo>
                  <a:lnTo>
                    <a:pt x="1075" y="499"/>
                  </a:lnTo>
                  <a:lnTo>
                    <a:pt x="1234" y="513"/>
                  </a:lnTo>
                  <a:lnTo>
                    <a:pt x="1312" y="537"/>
                  </a:lnTo>
                  <a:lnTo>
                    <a:pt x="1383" y="569"/>
                  </a:lnTo>
                  <a:lnTo>
                    <a:pt x="1445" y="613"/>
                  </a:lnTo>
                  <a:lnTo>
                    <a:pt x="1499" y="669"/>
                  </a:lnTo>
                  <a:lnTo>
                    <a:pt x="1486" y="563"/>
                  </a:lnTo>
                  <a:lnTo>
                    <a:pt x="1503" y="469"/>
                  </a:lnTo>
                  <a:lnTo>
                    <a:pt x="1518" y="428"/>
                  </a:lnTo>
                  <a:lnTo>
                    <a:pt x="1542" y="387"/>
                  </a:lnTo>
                  <a:lnTo>
                    <a:pt x="1567" y="353"/>
                  </a:lnTo>
                  <a:lnTo>
                    <a:pt x="1598" y="321"/>
                  </a:lnTo>
                  <a:lnTo>
                    <a:pt x="1631" y="293"/>
                  </a:lnTo>
                  <a:lnTo>
                    <a:pt x="1670" y="266"/>
                  </a:lnTo>
                  <a:lnTo>
                    <a:pt x="1711" y="246"/>
                  </a:lnTo>
                  <a:lnTo>
                    <a:pt x="1754" y="225"/>
                  </a:lnTo>
                  <a:lnTo>
                    <a:pt x="1799" y="213"/>
                  </a:lnTo>
                  <a:lnTo>
                    <a:pt x="1846" y="202"/>
                  </a:lnTo>
                  <a:lnTo>
                    <a:pt x="1945" y="194"/>
                  </a:lnTo>
                  <a:lnTo>
                    <a:pt x="2045" y="200"/>
                  </a:lnTo>
                  <a:lnTo>
                    <a:pt x="2139" y="224"/>
                  </a:lnTo>
                  <a:lnTo>
                    <a:pt x="2183" y="241"/>
                  </a:lnTo>
                  <a:lnTo>
                    <a:pt x="2229" y="265"/>
                  </a:lnTo>
                  <a:lnTo>
                    <a:pt x="2308" y="322"/>
                  </a:lnTo>
                  <a:lnTo>
                    <a:pt x="2342" y="358"/>
                  </a:lnTo>
                  <a:lnTo>
                    <a:pt x="2374" y="397"/>
                  </a:lnTo>
                  <a:lnTo>
                    <a:pt x="2424" y="493"/>
                  </a:lnTo>
                  <a:lnTo>
                    <a:pt x="2454" y="606"/>
                  </a:lnTo>
                  <a:lnTo>
                    <a:pt x="2458" y="741"/>
                  </a:lnTo>
                  <a:lnTo>
                    <a:pt x="2680" y="778"/>
                  </a:lnTo>
                  <a:lnTo>
                    <a:pt x="2768" y="802"/>
                  </a:lnTo>
                  <a:lnTo>
                    <a:pt x="2840" y="833"/>
                  </a:lnTo>
                  <a:lnTo>
                    <a:pt x="2946" y="905"/>
                  </a:lnTo>
                  <a:lnTo>
                    <a:pt x="2999" y="988"/>
                  </a:lnTo>
                  <a:lnTo>
                    <a:pt x="3008" y="1080"/>
                  </a:lnTo>
                  <a:lnTo>
                    <a:pt x="2998" y="1125"/>
                  </a:lnTo>
                  <a:lnTo>
                    <a:pt x="2976" y="1169"/>
                  </a:lnTo>
                  <a:lnTo>
                    <a:pt x="2946" y="1215"/>
                  </a:lnTo>
                  <a:lnTo>
                    <a:pt x="2910" y="1261"/>
                  </a:lnTo>
                  <a:lnTo>
                    <a:pt x="2862" y="1303"/>
                  </a:lnTo>
                  <a:lnTo>
                    <a:pt x="2808" y="1341"/>
                  </a:lnTo>
                  <a:lnTo>
                    <a:pt x="2751" y="1378"/>
                  </a:lnTo>
                  <a:lnTo>
                    <a:pt x="2686" y="1412"/>
                  </a:lnTo>
                  <a:lnTo>
                    <a:pt x="2652" y="1425"/>
                  </a:lnTo>
                  <a:lnTo>
                    <a:pt x="2615" y="1438"/>
                  </a:lnTo>
                  <a:lnTo>
                    <a:pt x="2542" y="1463"/>
                  </a:lnTo>
                  <a:lnTo>
                    <a:pt x="2462" y="1481"/>
                  </a:lnTo>
                  <a:lnTo>
                    <a:pt x="2382" y="1494"/>
                  </a:lnTo>
                  <a:lnTo>
                    <a:pt x="2211" y="1500"/>
                  </a:lnTo>
                  <a:lnTo>
                    <a:pt x="2037" y="1472"/>
                  </a:lnTo>
                  <a:lnTo>
                    <a:pt x="1949" y="1447"/>
                  </a:lnTo>
                  <a:lnTo>
                    <a:pt x="1906" y="1430"/>
                  </a:lnTo>
                  <a:lnTo>
                    <a:pt x="1861" y="1412"/>
                  </a:lnTo>
                  <a:lnTo>
                    <a:pt x="1777" y="1365"/>
                  </a:lnTo>
                  <a:lnTo>
                    <a:pt x="1734" y="1340"/>
                  </a:lnTo>
                  <a:lnTo>
                    <a:pt x="1695" y="1309"/>
                  </a:lnTo>
                  <a:lnTo>
                    <a:pt x="1653" y="1277"/>
                  </a:lnTo>
                  <a:lnTo>
                    <a:pt x="1612" y="1243"/>
                  </a:lnTo>
                  <a:lnTo>
                    <a:pt x="1574" y="1205"/>
                  </a:lnTo>
                  <a:lnTo>
                    <a:pt x="1536" y="1163"/>
                  </a:lnTo>
                  <a:lnTo>
                    <a:pt x="1543" y="1215"/>
                  </a:lnTo>
                  <a:lnTo>
                    <a:pt x="1536" y="1263"/>
                  </a:lnTo>
                  <a:lnTo>
                    <a:pt x="1514" y="1312"/>
                  </a:lnTo>
                  <a:lnTo>
                    <a:pt x="1496" y="1333"/>
                  </a:lnTo>
                  <a:lnTo>
                    <a:pt x="1477" y="1355"/>
                  </a:lnTo>
                  <a:lnTo>
                    <a:pt x="1430" y="1393"/>
                  </a:lnTo>
                  <a:lnTo>
                    <a:pt x="1377" y="1428"/>
                  </a:lnTo>
                  <a:lnTo>
                    <a:pt x="1346" y="1443"/>
                  </a:lnTo>
                  <a:lnTo>
                    <a:pt x="1317" y="1453"/>
                  </a:lnTo>
                  <a:lnTo>
                    <a:pt x="1252" y="1472"/>
                  </a:lnTo>
                  <a:lnTo>
                    <a:pt x="1187" y="1486"/>
                  </a:lnTo>
                  <a:lnTo>
                    <a:pt x="1123" y="1486"/>
                  </a:lnTo>
                  <a:lnTo>
                    <a:pt x="1009" y="1458"/>
                  </a:lnTo>
                  <a:lnTo>
                    <a:pt x="925" y="1383"/>
                  </a:lnTo>
                  <a:lnTo>
                    <a:pt x="893" y="1252"/>
                  </a:lnTo>
                  <a:lnTo>
                    <a:pt x="831" y="1284"/>
                  </a:lnTo>
                  <a:lnTo>
                    <a:pt x="771" y="1312"/>
                  </a:lnTo>
                  <a:lnTo>
                    <a:pt x="715" y="1333"/>
                  </a:lnTo>
                  <a:lnTo>
                    <a:pt x="664" y="1350"/>
                  </a:lnTo>
                  <a:lnTo>
                    <a:pt x="567" y="1372"/>
                  </a:lnTo>
                  <a:lnTo>
                    <a:pt x="486" y="1377"/>
                  </a:lnTo>
                  <a:lnTo>
                    <a:pt x="414" y="1369"/>
                  </a:lnTo>
                  <a:lnTo>
                    <a:pt x="359" y="1349"/>
                  </a:lnTo>
                  <a:lnTo>
                    <a:pt x="286" y="1281"/>
                  </a:lnTo>
                  <a:lnTo>
                    <a:pt x="264" y="1191"/>
                  </a:lnTo>
                  <a:lnTo>
                    <a:pt x="272" y="1141"/>
                  </a:lnTo>
                  <a:lnTo>
                    <a:pt x="295" y="1093"/>
                  </a:lnTo>
                  <a:lnTo>
                    <a:pt x="327" y="1047"/>
                  </a:lnTo>
                  <a:lnTo>
                    <a:pt x="347" y="1024"/>
                  </a:lnTo>
                  <a:lnTo>
                    <a:pt x="374" y="1005"/>
                  </a:lnTo>
                  <a:lnTo>
                    <a:pt x="431" y="969"/>
                  </a:lnTo>
                  <a:lnTo>
                    <a:pt x="467" y="955"/>
                  </a:lnTo>
                  <a:lnTo>
                    <a:pt x="502" y="941"/>
                  </a:lnTo>
                  <a:lnTo>
                    <a:pt x="397" y="944"/>
                  </a:lnTo>
                  <a:lnTo>
                    <a:pt x="300" y="963"/>
                  </a:lnTo>
                  <a:lnTo>
                    <a:pt x="140" y="1049"/>
                  </a:lnTo>
                  <a:lnTo>
                    <a:pt x="80" y="1108"/>
                  </a:lnTo>
                  <a:lnTo>
                    <a:pt x="34" y="1174"/>
                  </a:lnTo>
                  <a:lnTo>
                    <a:pt x="6" y="1243"/>
                  </a:lnTo>
                  <a:lnTo>
                    <a:pt x="0" y="1313"/>
                  </a:lnTo>
                  <a:lnTo>
                    <a:pt x="12" y="1378"/>
                  </a:lnTo>
                  <a:lnTo>
                    <a:pt x="28" y="1411"/>
                  </a:lnTo>
                  <a:lnTo>
                    <a:pt x="47" y="1438"/>
                  </a:lnTo>
                  <a:lnTo>
                    <a:pt x="75" y="1466"/>
                  </a:lnTo>
                  <a:lnTo>
                    <a:pt x="109" y="1490"/>
                  </a:lnTo>
                  <a:lnTo>
                    <a:pt x="147" y="1512"/>
                  </a:lnTo>
                  <a:lnTo>
                    <a:pt x="196" y="1528"/>
                  </a:lnTo>
                  <a:lnTo>
                    <a:pt x="252" y="1541"/>
                  </a:lnTo>
                  <a:lnTo>
                    <a:pt x="311" y="1550"/>
                  </a:lnTo>
                  <a:lnTo>
                    <a:pt x="459" y="1555"/>
                  </a:lnTo>
                  <a:lnTo>
                    <a:pt x="637" y="1536"/>
                  </a:lnTo>
                  <a:lnTo>
                    <a:pt x="739" y="1516"/>
                  </a:lnTo>
                  <a:lnTo>
                    <a:pt x="848" y="1490"/>
                  </a:lnTo>
                  <a:lnTo>
                    <a:pt x="871" y="1519"/>
                  </a:lnTo>
                  <a:lnTo>
                    <a:pt x="895" y="1547"/>
                  </a:lnTo>
                  <a:lnTo>
                    <a:pt x="920" y="1572"/>
                  </a:lnTo>
                  <a:lnTo>
                    <a:pt x="945" y="1593"/>
                  </a:lnTo>
                  <a:lnTo>
                    <a:pt x="1000" y="1628"/>
                  </a:lnTo>
                  <a:lnTo>
                    <a:pt x="1028" y="1643"/>
                  </a:lnTo>
                  <a:lnTo>
                    <a:pt x="1056" y="1653"/>
                  </a:lnTo>
                  <a:lnTo>
                    <a:pt x="1114" y="1668"/>
                  </a:lnTo>
                  <a:lnTo>
                    <a:pt x="1174" y="1675"/>
                  </a:lnTo>
                  <a:lnTo>
                    <a:pt x="1290" y="1663"/>
                  </a:lnTo>
                  <a:lnTo>
                    <a:pt x="1401" y="1630"/>
                  </a:lnTo>
                  <a:lnTo>
                    <a:pt x="1492" y="1575"/>
                  </a:lnTo>
                  <a:lnTo>
                    <a:pt x="1561" y="1512"/>
                  </a:lnTo>
                  <a:lnTo>
                    <a:pt x="1602" y="1438"/>
                  </a:lnTo>
                  <a:lnTo>
                    <a:pt x="1626" y="1458"/>
                  </a:lnTo>
                  <a:lnTo>
                    <a:pt x="1668" y="1486"/>
                  </a:lnTo>
                  <a:lnTo>
                    <a:pt x="1723" y="1522"/>
                  </a:lnTo>
                  <a:lnTo>
                    <a:pt x="1781" y="1563"/>
                  </a:lnTo>
                  <a:lnTo>
                    <a:pt x="1842" y="1605"/>
                  </a:lnTo>
                  <a:lnTo>
                    <a:pt x="1896" y="1638"/>
                  </a:lnTo>
                  <a:lnTo>
                    <a:pt x="1962" y="1684"/>
                  </a:lnTo>
                  <a:lnTo>
                    <a:pt x="1962" y="1684"/>
                  </a:lnTo>
                  <a:close/>
                </a:path>
              </a:pathLst>
            </a:custGeom>
            <a:solidFill>
              <a:schemeClr val="accent5">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6" name="Freeform 12"/>
            <p:cNvSpPr>
              <a:spLocks/>
            </p:cNvSpPr>
            <p:nvPr/>
          </p:nvSpPr>
          <p:spPr bwMode="auto">
            <a:xfrm>
              <a:off x="4140" y="2702"/>
              <a:ext cx="1018" cy="826"/>
            </a:xfrm>
            <a:custGeom>
              <a:avLst/>
              <a:gdLst/>
              <a:ahLst/>
              <a:cxnLst>
                <a:cxn ang="0">
                  <a:pos x="2346" y="1713"/>
                </a:cxn>
                <a:cxn ang="0">
                  <a:pos x="2387" y="1590"/>
                </a:cxn>
                <a:cxn ang="0">
                  <a:pos x="2405" y="1463"/>
                </a:cxn>
                <a:cxn ang="0">
                  <a:pos x="2400" y="1334"/>
                </a:cxn>
                <a:cxn ang="0">
                  <a:pos x="2374" y="1210"/>
                </a:cxn>
                <a:cxn ang="0">
                  <a:pos x="2325" y="1090"/>
                </a:cxn>
                <a:cxn ang="0">
                  <a:pos x="2255" y="982"/>
                </a:cxn>
                <a:cxn ang="0">
                  <a:pos x="2166" y="887"/>
                </a:cxn>
                <a:cxn ang="0">
                  <a:pos x="2063" y="812"/>
                </a:cxn>
                <a:cxn ang="0">
                  <a:pos x="1947" y="754"/>
                </a:cxn>
                <a:cxn ang="0">
                  <a:pos x="1825" y="719"/>
                </a:cxn>
                <a:cxn ang="0">
                  <a:pos x="1696" y="707"/>
                </a:cxn>
                <a:cxn ang="0">
                  <a:pos x="1569" y="715"/>
                </a:cxn>
                <a:cxn ang="0">
                  <a:pos x="1444" y="750"/>
                </a:cxn>
                <a:cxn ang="0">
                  <a:pos x="1327" y="803"/>
                </a:cxn>
                <a:cxn ang="0">
                  <a:pos x="1224" y="878"/>
                </a:cxn>
                <a:cxn ang="0">
                  <a:pos x="1134" y="971"/>
                </a:cxn>
                <a:cxn ang="0">
                  <a:pos x="1060" y="1078"/>
                </a:cxn>
                <a:cxn ang="0">
                  <a:pos x="1009" y="1194"/>
                </a:cxn>
                <a:cxn ang="0">
                  <a:pos x="980" y="1322"/>
                </a:cxn>
                <a:cxn ang="0">
                  <a:pos x="972" y="1448"/>
                </a:cxn>
                <a:cxn ang="0">
                  <a:pos x="990" y="1578"/>
                </a:cxn>
                <a:cxn ang="0">
                  <a:pos x="1028" y="1700"/>
                </a:cxn>
                <a:cxn ang="0">
                  <a:pos x="1087" y="1813"/>
                </a:cxn>
                <a:cxn ang="0">
                  <a:pos x="1166" y="1915"/>
                </a:cxn>
                <a:cxn ang="0">
                  <a:pos x="1396" y="2048"/>
                </a:cxn>
                <a:cxn ang="0">
                  <a:pos x="1515" y="2338"/>
                </a:cxn>
                <a:cxn ang="0">
                  <a:pos x="1196" y="2478"/>
                </a:cxn>
                <a:cxn ang="0">
                  <a:pos x="1183" y="2123"/>
                </a:cxn>
                <a:cxn ang="0">
                  <a:pos x="659" y="2263"/>
                </a:cxn>
                <a:cxn ang="0">
                  <a:pos x="902" y="1776"/>
                </a:cxn>
                <a:cxn ang="0">
                  <a:pos x="0" y="1765"/>
                </a:cxn>
                <a:cxn ang="0">
                  <a:pos x="831" y="1334"/>
                </a:cxn>
                <a:cxn ang="0">
                  <a:pos x="331" y="900"/>
                </a:cxn>
                <a:cxn ang="0">
                  <a:pos x="990" y="918"/>
                </a:cxn>
                <a:cxn ang="0">
                  <a:pos x="850" y="391"/>
                </a:cxn>
                <a:cxn ang="0">
                  <a:pos x="1335" y="634"/>
                </a:cxn>
                <a:cxn ang="0">
                  <a:pos x="1430" y="0"/>
                </a:cxn>
                <a:cxn ang="0">
                  <a:pos x="1778" y="563"/>
                </a:cxn>
                <a:cxn ang="0">
                  <a:pos x="2162" y="179"/>
                </a:cxn>
                <a:cxn ang="0">
                  <a:pos x="2194" y="722"/>
                </a:cxn>
                <a:cxn ang="0">
                  <a:pos x="3055" y="256"/>
                </a:cxn>
                <a:cxn ang="0">
                  <a:pos x="2478" y="1068"/>
                </a:cxn>
                <a:cxn ang="0">
                  <a:pos x="3002" y="1210"/>
                </a:cxn>
                <a:cxn ang="0">
                  <a:pos x="2509" y="1588"/>
                </a:cxn>
                <a:cxn ang="0">
                  <a:pos x="2346" y="1713"/>
                </a:cxn>
                <a:cxn ang="0">
                  <a:pos x="2346" y="1713"/>
                </a:cxn>
              </a:cxnLst>
              <a:rect l="0" t="0" r="r" b="b"/>
              <a:pathLst>
                <a:path w="3055" h="2478">
                  <a:moveTo>
                    <a:pt x="2346" y="1713"/>
                  </a:moveTo>
                  <a:lnTo>
                    <a:pt x="2387" y="1590"/>
                  </a:lnTo>
                  <a:lnTo>
                    <a:pt x="2405" y="1463"/>
                  </a:lnTo>
                  <a:lnTo>
                    <a:pt x="2400" y="1334"/>
                  </a:lnTo>
                  <a:lnTo>
                    <a:pt x="2374" y="1210"/>
                  </a:lnTo>
                  <a:lnTo>
                    <a:pt x="2325" y="1090"/>
                  </a:lnTo>
                  <a:lnTo>
                    <a:pt x="2255" y="982"/>
                  </a:lnTo>
                  <a:lnTo>
                    <a:pt x="2166" y="887"/>
                  </a:lnTo>
                  <a:lnTo>
                    <a:pt x="2063" y="812"/>
                  </a:lnTo>
                  <a:lnTo>
                    <a:pt x="1947" y="754"/>
                  </a:lnTo>
                  <a:lnTo>
                    <a:pt x="1825" y="719"/>
                  </a:lnTo>
                  <a:lnTo>
                    <a:pt x="1696" y="707"/>
                  </a:lnTo>
                  <a:lnTo>
                    <a:pt x="1569" y="715"/>
                  </a:lnTo>
                  <a:lnTo>
                    <a:pt x="1444" y="750"/>
                  </a:lnTo>
                  <a:lnTo>
                    <a:pt x="1327" y="803"/>
                  </a:lnTo>
                  <a:lnTo>
                    <a:pt x="1224" y="878"/>
                  </a:lnTo>
                  <a:lnTo>
                    <a:pt x="1134" y="971"/>
                  </a:lnTo>
                  <a:lnTo>
                    <a:pt x="1060" y="1078"/>
                  </a:lnTo>
                  <a:lnTo>
                    <a:pt x="1009" y="1194"/>
                  </a:lnTo>
                  <a:lnTo>
                    <a:pt x="980" y="1322"/>
                  </a:lnTo>
                  <a:lnTo>
                    <a:pt x="972" y="1448"/>
                  </a:lnTo>
                  <a:lnTo>
                    <a:pt x="990" y="1578"/>
                  </a:lnTo>
                  <a:lnTo>
                    <a:pt x="1028" y="1700"/>
                  </a:lnTo>
                  <a:lnTo>
                    <a:pt x="1087" y="1813"/>
                  </a:lnTo>
                  <a:lnTo>
                    <a:pt x="1166" y="1915"/>
                  </a:lnTo>
                  <a:lnTo>
                    <a:pt x="1396" y="2048"/>
                  </a:lnTo>
                  <a:lnTo>
                    <a:pt x="1515" y="2338"/>
                  </a:lnTo>
                  <a:lnTo>
                    <a:pt x="1196" y="2478"/>
                  </a:lnTo>
                  <a:lnTo>
                    <a:pt x="1183" y="2123"/>
                  </a:lnTo>
                  <a:lnTo>
                    <a:pt x="659" y="2263"/>
                  </a:lnTo>
                  <a:lnTo>
                    <a:pt x="902" y="1776"/>
                  </a:lnTo>
                  <a:lnTo>
                    <a:pt x="0" y="1765"/>
                  </a:lnTo>
                  <a:lnTo>
                    <a:pt x="831" y="1334"/>
                  </a:lnTo>
                  <a:lnTo>
                    <a:pt x="331" y="900"/>
                  </a:lnTo>
                  <a:lnTo>
                    <a:pt x="990" y="918"/>
                  </a:lnTo>
                  <a:lnTo>
                    <a:pt x="850" y="391"/>
                  </a:lnTo>
                  <a:lnTo>
                    <a:pt x="1335" y="634"/>
                  </a:lnTo>
                  <a:lnTo>
                    <a:pt x="1430" y="0"/>
                  </a:lnTo>
                  <a:lnTo>
                    <a:pt x="1778" y="563"/>
                  </a:lnTo>
                  <a:lnTo>
                    <a:pt x="2162" y="179"/>
                  </a:lnTo>
                  <a:lnTo>
                    <a:pt x="2194" y="722"/>
                  </a:lnTo>
                  <a:lnTo>
                    <a:pt x="3055" y="256"/>
                  </a:lnTo>
                  <a:lnTo>
                    <a:pt x="2478" y="1068"/>
                  </a:lnTo>
                  <a:lnTo>
                    <a:pt x="3002" y="1210"/>
                  </a:lnTo>
                  <a:lnTo>
                    <a:pt x="2509" y="1588"/>
                  </a:lnTo>
                  <a:lnTo>
                    <a:pt x="2346" y="1713"/>
                  </a:lnTo>
                  <a:lnTo>
                    <a:pt x="2346" y="1713"/>
                  </a:lnTo>
                  <a:close/>
                </a:path>
              </a:pathLst>
            </a:cu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Логические операции</a:t>
            </a:r>
            <a:endParaRPr lang="ru-RU" dirty="0"/>
          </a:p>
        </p:txBody>
      </p:sp>
      <p:sp>
        <p:nvSpPr>
          <p:cNvPr id="3" name="Содержимое 2"/>
          <p:cNvSpPr>
            <a:spLocks noGrp="1"/>
          </p:cNvSpPr>
          <p:nvPr>
            <p:ph idx="1"/>
          </p:nvPr>
        </p:nvSpPr>
        <p:spPr/>
        <p:txBody>
          <a:bodyPr>
            <a:normAutofit/>
          </a:bodyPr>
          <a:lstStyle/>
          <a:p>
            <a:pPr marL="0" indent="539750">
              <a:lnSpc>
                <a:spcPct val="110000"/>
              </a:lnSpc>
              <a:buAutoNum type="arabicPeriod"/>
            </a:pPr>
            <a:r>
              <a:rPr lang="ru-RU" sz="3600" dirty="0" smtClean="0">
                <a:latin typeface="Times New Roman" pitchFamily="18" charset="0"/>
                <a:cs typeface="Times New Roman" pitchFamily="18" charset="0"/>
              </a:rPr>
              <a:t>Конъюнкция –                      логическое умножение.</a:t>
            </a:r>
          </a:p>
          <a:p>
            <a:pPr marL="0" indent="539750">
              <a:lnSpc>
                <a:spcPct val="200000"/>
              </a:lnSpc>
            </a:pPr>
            <a:r>
              <a:rPr lang="ru-RU" sz="3600" dirty="0" smtClean="0">
                <a:latin typeface="Times New Roman" pitchFamily="18" charset="0"/>
                <a:cs typeface="Times New Roman" pitchFamily="18" charset="0"/>
              </a:rPr>
              <a:t>Обозначение: </a:t>
            </a:r>
            <a:r>
              <a:rPr lang="en-US" sz="3600" dirty="0" smtClean="0">
                <a:latin typeface="Times New Roman" pitchFamily="18" charset="0"/>
                <a:cs typeface="Times New Roman" pitchFamily="18" charset="0"/>
              </a:rPr>
              <a:t>A&amp;B </a:t>
            </a:r>
            <a:r>
              <a:rPr lang="ru-RU" sz="3600" dirty="0" smtClean="0">
                <a:latin typeface="Times New Roman" pitchFamily="18" charset="0"/>
                <a:cs typeface="Times New Roman" pitchFamily="18" charset="0"/>
              </a:rPr>
              <a:t>или </a:t>
            </a:r>
            <a:r>
              <a:rPr lang="en-US" sz="3600" dirty="0" smtClean="0">
                <a:latin typeface="Times New Roman" pitchFamily="18" charset="0"/>
                <a:cs typeface="Times New Roman" pitchFamily="18" charset="0"/>
              </a:rPr>
              <a:t>A^B</a:t>
            </a:r>
            <a:r>
              <a:rPr lang="ru-RU" sz="3600" dirty="0" smtClean="0">
                <a:latin typeface="Times New Roman" pitchFamily="18" charset="0"/>
                <a:cs typeface="Times New Roman" pitchFamily="18" charset="0"/>
              </a:rPr>
              <a:t>.</a:t>
            </a:r>
          </a:p>
          <a:p>
            <a:pPr marL="0" indent="539750">
              <a:lnSpc>
                <a:spcPct val="200000"/>
              </a:lnSpc>
            </a:pPr>
            <a:r>
              <a:rPr lang="ru-RU" sz="3600" dirty="0" smtClean="0">
                <a:latin typeface="Times New Roman" pitchFamily="18" charset="0"/>
                <a:cs typeface="Times New Roman" pitchFamily="18" charset="0"/>
              </a:rPr>
              <a:t>Союз в естественном языке:  А и В.</a:t>
            </a:r>
            <a:endParaRPr lang="en-US" sz="3600" dirty="0" smtClean="0">
              <a:latin typeface="Times New Roman" pitchFamily="18" charset="0"/>
              <a:cs typeface="Times New Roman" pitchFamily="18" charset="0"/>
            </a:endParaRPr>
          </a:p>
          <a:p>
            <a:pPr marL="578358" indent="-514350" algn="ctr">
              <a:buNone/>
            </a:pPr>
            <a:endParaRPr lang="ru-RU" sz="3600" dirty="0" smtClean="0">
              <a:latin typeface="Times New Roman" pitchFamily="18" charset="0"/>
              <a:cs typeface="Times New Roman" pitchFamily="18" charset="0"/>
            </a:endParaRPr>
          </a:p>
          <a:p>
            <a:pPr marL="578358" indent="-514350">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161242"/>
          </a:xfrm>
        </p:spPr>
        <p:txBody>
          <a:bodyPr/>
          <a:lstStyle/>
          <a:p>
            <a:pPr algn="ctr"/>
            <a:r>
              <a:rPr lang="ru-RU" dirty="0" smtClean="0"/>
              <a:t>Таблица истинности</a:t>
            </a:r>
            <a:endParaRPr lang="ru-RU" dirty="0"/>
          </a:p>
        </p:txBody>
      </p:sp>
      <p:sp>
        <p:nvSpPr>
          <p:cNvPr id="3" name="Содержимое 2"/>
          <p:cNvSpPr>
            <a:spLocks noGrp="1"/>
          </p:cNvSpPr>
          <p:nvPr>
            <p:ph idx="1"/>
          </p:nvPr>
        </p:nvSpPr>
        <p:spPr>
          <a:xfrm>
            <a:off x="457200" y="1428736"/>
            <a:ext cx="8229600" cy="5026072"/>
          </a:xfrm>
        </p:spPr>
        <p:txBody>
          <a:bodyPr/>
          <a:lstStyle/>
          <a:p>
            <a:pPr marL="0" indent="447675">
              <a:buNone/>
            </a:pPr>
            <a:r>
              <a:rPr lang="ru-RU" sz="3600" dirty="0" smtClean="0">
                <a:latin typeface="Times New Roman" pitchFamily="18" charset="0"/>
                <a:cs typeface="Times New Roman" pitchFamily="18" charset="0"/>
              </a:rPr>
              <a:t>Таблица истинности – таблица, определяющая значение сложного высказывания при всех возможных значениях простых высказываний.</a:t>
            </a:r>
          </a:p>
          <a:p>
            <a:pPr>
              <a:buNone/>
            </a:pPr>
            <a:endParaRPr lang="ru-RU" sz="3600" dirty="0" smtClean="0">
              <a:latin typeface="Times New Roman" pitchFamily="18" charset="0"/>
              <a:cs typeface="Times New Roman" pitchFamily="18" charset="0"/>
            </a:endParaRPr>
          </a:p>
          <a:p>
            <a:pPr>
              <a:buNone/>
            </a:pPr>
            <a:endParaRPr lang="ru-RU" dirty="0"/>
          </a:p>
        </p:txBody>
      </p:sp>
      <p:graphicFrame>
        <p:nvGraphicFramePr>
          <p:cNvPr id="4" name="Таблица 3"/>
          <p:cNvGraphicFramePr>
            <a:graphicFrameLocks noGrp="1"/>
          </p:cNvGraphicFramePr>
          <p:nvPr/>
        </p:nvGraphicFramePr>
        <p:xfrm>
          <a:off x="1285852" y="4000504"/>
          <a:ext cx="6096000" cy="1981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2000" b="1" dirty="0" smtClean="0">
                          <a:solidFill>
                            <a:schemeClr val="bg1"/>
                          </a:solidFill>
                          <a:latin typeface="Times New Roman" pitchFamily="18" charset="0"/>
                          <a:cs typeface="Times New Roman" pitchFamily="18" charset="0"/>
                        </a:rPr>
                        <a:t>А</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ru-RU" sz="2000" b="1" dirty="0" smtClean="0">
                          <a:solidFill>
                            <a:schemeClr val="bg1"/>
                          </a:solidFill>
                          <a:latin typeface="Times New Roman" pitchFamily="18" charset="0"/>
                          <a:cs typeface="Times New Roman" pitchFamily="18" charset="0"/>
                        </a:rPr>
                        <a:t>В</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en-US" sz="2000" b="1" dirty="0" smtClean="0">
                          <a:solidFill>
                            <a:schemeClr val="bg1"/>
                          </a:solidFill>
                          <a:latin typeface="Times New Roman" pitchFamily="18" charset="0"/>
                          <a:cs typeface="Times New Roman" pitchFamily="18" charset="0"/>
                        </a:rPr>
                        <a:t>A&amp;B</a:t>
                      </a:r>
                      <a:endParaRPr lang="ru-RU" sz="2000" b="1" dirty="0">
                        <a:solidFill>
                          <a:schemeClr val="bg1"/>
                        </a:solidFill>
                        <a:latin typeface="Times New Roman" pitchFamily="18" charset="0"/>
                        <a:cs typeface="Times New Roman" pitchFamily="18" charset="0"/>
                      </a:endParaRPr>
                    </a:p>
                  </a:txBody>
                  <a:tcPr/>
                </a:tc>
              </a:tr>
              <a:tr h="370840">
                <a:tc>
                  <a:txBody>
                    <a:bodyPr/>
                    <a:lstStyle/>
                    <a:p>
                      <a:pPr algn="ctr"/>
                      <a:r>
                        <a:rPr lang="en-US"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en-US"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ru-RU"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r>
              <a:tr h="370840">
                <a:tc>
                  <a:txBody>
                    <a:bodyPr/>
                    <a:lstStyle/>
                    <a:p>
                      <a:pPr algn="ctr"/>
                      <a:r>
                        <a:rPr lang="en-US"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en-US" sz="2000" b="1" dirty="0" smtClean="0">
                          <a:solidFill>
                            <a:schemeClr val="bg1"/>
                          </a:solidFill>
                          <a:latin typeface="Times New Roman" pitchFamily="18" charset="0"/>
                          <a:cs typeface="Times New Roman" pitchFamily="18" charset="0"/>
                        </a:rPr>
                        <a:t>1</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ru-RU"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r>
              <a:tr h="370840">
                <a:tc>
                  <a:txBody>
                    <a:bodyPr/>
                    <a:lstStyle/>
                    <a:p>
                      <a:pPr algn="ctr"/>
                      <a:r>
                        <a:rPr lang="en-US" sz="2000" b="1" dirty="0" smtClean="0">
                          <a:solidFill>
                            <a:schemeClr val="bg1"/>
                          </a:solidFill>
                          <a:latin typeface="Times New Roman" pitchFamily="18" charset="0"/>
                          <a:cs typeface="Times New Roman" pitchFamily="18" charset="0"/>
                        </a:rPr>
                        <a:t>1</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en-US"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ru-RU" sz="2000" b="1" dirty="0" smtClean="0">
                          <a:solidFill>
                            <a:schemeClr val="bg1"/>
                          </a:solidFill>
                          <a:latin typeface="Times New Roman" pitchFamily="18" charset="0"/>
                          <a:cs typeface="Times New Roman" pitchFamily="18" charset="0"/>
                        </a:rPr>
                        <a:t>0</a:t>
                      </a:r>
                      <a:endParaRPr lang="ru-RU" sz="2000" b="1" dirty="0">
                        <a:solidFill>
                          <a:schemeClr val="bg1"/>
                        </a:solidFill>
                        <a:latin typeface="Times New Roman" pitchFamily="18" charset="0"/>
                        <a:cs typeface="Times New Roman" pitchFamily="18" charset="0"/>
                      </a:endParaRPr>
                    </a:p>
                  </a:txBody>
                  <a:tcPr/>
                </a:tc>
              </a:tr>
              <a:tr h="370840">
                <a:tc>
                  <a:txBody>
                    <a:bodyPr/>
                    <a:lstStyle/>
                    <a:p>
                      <a:pPr algn="ctr"/>
                      <a:r>
                        <a:rPr lang="en-US" sz="2000" b="1" dirty="0" smtClean="0">
                          <a:solidFill>
                            <a:schemeClr val="bg1"/>
                          </a:solidFill>
                          <a:latin typeface="Times New Roman" pitchFamily="18" charset="0"/>
                          <a:cs typeface="Times New Roman" pitchFamily="18" charset="0"/>
                        </a:rPr>
                        <a:t>1</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en-US" sz="2000" b="1" dirty="0" smtClean="0">
                          <a:solidFill>
                            <a:schemeClr val="bg1"/>
                          </a:solidFill>
                          <a:latin typeface="Times New Roman" pitchFamily="18" charset="0"/>
                          <a:cs typeface="Times New Roman" pitchFamily="18" charset="0"/>
                        </a:rPr>
                        <a:t>1</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ru-RU" sz="2000" b="1" dirty="0" smtClean="0">
                          <a:solidFill>
                            <a:schemeClr val="bg1"/>
                          </a:solidFill>
                          <a:latin typeface="Times New Roman" pitchFamily="18" charset="0"/>
                          <a:cs typeface="Times New Roman" pitchFamily="18" charset="0"/>
                        </a:rPr>
                        <a:t>1</a:t>
                      </a:r>
                      <a:endParaRPr lang="ru-RU" sz="2000" b="1" dirty="0">
                        <a:solidFill>
                          <a:schemeClr val="bg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Круги Эйлера</a:t>
            </a:r>
            <a:endParaRPr lang="ru-RU" dirty="0"/>
          </a:p>
        </p:txBody>
      </p:sp>
      <p:sp>
        <p:nvSpPr>
          <p:cNvPr id="3" name="Содержимое 2"/>
          <p:cNvSpPr>
            <a:spLocks noGrp="1"/>
          </p:cNvSpPr>
          <p:nvPr>
            <p:ph idx="1"/>
          </p:nvPr>
        </p:nvSpPr>
        <p:spPr>
          <a:xfrm>
            <a:off x="457200" y="1428736"/>
            <a:ext cx="8229600" cy="5026072"/>
          </a:xfrm>
        </p:spPr>
        <p:txBody>
          <a:bodyPr/>
          <a:lstStyle/>
          <a:p>
            <a:pPr>
              <a:buNone/>
            </a:pPr>
            <a:r>
              <a:rPr lang="ru-RU" dirty="0" smtClean="0"/>
              <a:t>Конъюнкция – пересечение множеств.</a:t>
            </a:r>
            <a:endParaRPr lang="en-US" dirty="0" smtClean="0"/>
          </a:p>
          <a:p>
            <a:pPr>
              <a:buNone/>
            </a:pPr>
            <a:endParaRPr lang="en-US" dirty="0" smtClean="0"/>
          </a:p>
          <a:p>
            <a:pPr>
              <a:buNone/>
            </a:pPr>
            <a:r>
              <a:rPr lang="ru-RU" dirty="0" smtClean="0">
                <a:solidFill>
                  <a:schemeClr val="accent2"/>
                </a:solidFill>
                <a:effectLst>
                  <a:outerShdw blurRad="38100" dist="38100" dir="2700000" algn="tl">
                    <a:srgbClr val="000000">
                      <a:alpha val="43137"/>
                    </a:srgbClr>
                  </a:outerShdw>
                </a:effectLst>
              </a:rPr>
              <a:t>А</a:t>
            </a:r>
            <a:r>
              <a:rPr lang="ru-RU" dirty="0" smtClean="0"/>
              <a:t>=«Множество </a:t>
            </a:r>
          </a:p>
          <a:p>
            <a:pPr>
              <a:buNone/>
            </a:pPr>
            <a:r>
              <a:rPr lang="ru-RU" dirty="0" smtClean="0"/>
              <a:t>учеников в классе»</a:t>
            </a:r>
          </a:p>
          <a:p>
            <a:pPr>
              <a:buNone/>
            </a:pPr>
            <a:r>
              <a:rPr lang="ru-RU" dirty="0" smtClean="0">
                <a:solidFill>
                  <a:schemeClr val="accent2"/>
                </a:solidFill>
                <a:effectLst>
                  <a:outerShdw blurRad="38100" dist="38100" dir="2700000" algn="tl">
                    <a:srgbClr val="000000">
                      <a:alpha val="43137"/>
                    </a:srgbClr>
                  </a:outerShdw>
                </a:effectLst>
              </a:rPr>
              <a:t>В</a:t>
            </a:r>
            <a:r>
              <a:rPr lang="ru-RU" dirty="0" smtClean="0"/>
              <a:t>=«Множество </a:t>
            </a:r>
          </a:p>
          <a:p>
            <a:pPr>
              <a:buNone/>
            </a:pPr>
            <a:r>
              <a:rPr lang="ru-RU" dirty="0" smtClean="0"/>
              <a:t>отличников в классе»</a:t>
            </a:r>
          </a:p>
          <a:p>
            <a:pPr>
              <a:buNone/>
            </a:pPr>
            <a:r>
              <a:rPr lang="en-US" dirty="0" smtClean="0">
                <a:solidFill>
                  <a:schemeClr val="accent2"/>
                </a:solidFill>
                <a:effectLst>
                  <a:outerShdw blurRad="38100" dist="38100" dir="2700000" algn="tl">
                    <a:srgbClr val="000000">
                      <a:alpha val="43137"/>
                    </a:srgbClr>
                  </a:outerShdw>
                </a:effectLst>
              </a:rPr>
              <a:t>A&amp;B</a:t>
            </a:r>
            <a:r>
              <a:rPr lang="en-US" dirty="0" smtClean="0"/>
              <a:t>=</a:t>
            </a:r>
            <a:r>
              <a:rPr lang="ru-RU" dirty="0" smtClean="0"/>
              <a:t>«Множество учеников, являющихся отличниками».</a:t>
            </a:r>
          </a:p>
          <a:p>
            <a:pPr>
              <a:buNone/>
            </a:pPr>
            <a:endParaRPr lang="ru-RU" dirty="0" smtClean="0"/>
          </a:p>
          <a:p>
            <a:pPr>
              <a:buNone/>
            </a:pPr>
            <a:endParaRPr lang="ru-RU" sz="3200" dirty="0" smtClean="0">
              <a:solidFill>
                <a:schemeClr val="accent2"/>
              </a:solidFill>
            </a:endParaRPr>
          </a:p>
          <a:p>
            <a:pPr>
              <a:buNone/>
            </a:pPr>
            <a:endParaRPr lang="ru-RU" dirty="0"/>
          </a:p>
        </p:txBody>
      </p:sp>
      <p:pic>
        <p:nvPicPr>
          <p:cNvPr id="2050" name="Picture 2"/>
          <p:cNvPicPr>
            <a:picLocks noChangeAspect="1" noChangeArrowheads="1"/>
          </p:cNvPicPr>
          <p:nvPr/>
        </p:nvPicPr>
        <p:blipFill>
          <a:blip r:embed="rId2"/>
          <a:srcRect/>
          <a:stretch>
            <a:fillRect/>
          </a:stretch>
        </p:blipFill>
        <p:spPr bwMode="auto">
          <a:xfrm>
            <a:off x="4929190" y="2071678"/>
            <a:ext cx="3714776" cy="26848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Мышление</a:t>
            </a:r>
            <a:endParaRPr lang="ru-RU" b="1" dirty="0"/>
          </a:p>
        </p:txBody>
      </p:sp>
      <p:sp>
        <p:nvSpPr>
          <p:cNvPr id="6" name="Содержимое 5"/>
          <p:cNvSpPr>
            <a:spLocks noGrp="1"/>
          </p:cNvSpPr>
          <p:nvPr>
            <p:ph idx="1"/>
          </p:nvPr>
        </p:nvSpPr>
        <p:spPr/>
        <p:txBody>
          <a:bodyPr/>
          <a:lstStyle/>
          <a:p>
            <a:pPr marL="578358" indent="-514350">
              <a:buNone/>
            </a:pPr>
            <a:r>
              <a:rPr lang="ru-RU" dirty="0" smtClean="0">
                <a:solidFill>
                  <a:schemeClr val="accent2">
                    <a:lumMod val="60000"/>
                    <a:lumOff val="40000"/>
                  </a:schemeClr>
                </a:solidFill>
              </a:rPr>
              <a:t>1.</a:t>
            </a:r>
            <a:r>
              <a:rPr lang="ru-RU" dirty="0" smtClean="0"/>
              <a:t> </a:t>
            </a:r>
            <a:r>
              <a:rPr lang="ru-RU" dirty="0" smtClean="0">
                <a:latin typeface="Times New Roman" pitchFamily="18" charset="0"/>
                <a:cs typeface="Times New Roman" pitchFamily="18" charset="0"/>
              </a:rPr>
              <a:t>Как человек мыслит?</a:t>
            </a:r>
          </a:p>
          <a:p>
            <a:pPr marL="578358" indent="-514350">
              <a:buNone/>
            </a:pPr>
            <a:endParaRPr lang="ru-RU" dirty="0" smtClean="0">
              <a:latin typeface="Times New Roman" pitchFamily="18" charset="0"/>
              <a:cs typeface="Times New Roman" pitchFamily="18" charset="0"/>
            </a:endParaRPr>
          </a:p>
          <a:p>
            <a:pPr marL="578358" indent="-514350">
              <a:buNone/>
            </a:pPr>
            <a:r>
              <a:rPr lang="ru-RU" dirty="0" smtClean="0">
                <a:solidFill>
                  <a:schemeClr val="accent2">
                    <a:lumMod val="60000"/>
                    <a:lumOff val="40000"/>
                  </a:schemeClr>
                </a:solidFill>
                <a:latin typeface="Times New Roman" pitchFamily="18" charset="0"/>
                <a:cs typeface="Times New Roman" pitchFamily="18" charset="0"/>
              </a:rPr>
              <a:t>2.</a:t>
            </a:r>
            <a:r>
              <a:rPr lang="ru-RU" dirty="0" smtClean="0">
                <a:latin typeface="Times New Roman" pitchFamily="18" charset="0"/>
                <a:cs typeface="Times New Roman" pitchFamily="18" charset="0"/>
              </a:rPr>
              <a:t> Что в нашей обыденной речи является высказыванием, а что нет?</a:t>
            </a:r>
          </a:p>
          <a:p>
            <a:pPr marL="578358" indent="-514350">
              <a:buNone/>
            </a:pPr>
            <a:endParaRPr lang="ru-RU" dirty="0" smtClean="0">
              <a:latin typeface="Times New Roman" pitchFamily="18" charset="0"/>
              <a:cs typeface="Times New Roman" pitchFamily="18" charset="0"/>
            </a:endParaRPr>
          </a:p>
          <a:p>
            <a:pPr marL="578358" indent="-514350">
              <a:buNone/>
            </a:pPr>
            <a:r>
              <a:rPr lang="ru-RU" dirty="0" smtClean="0">
                <a:solidFill>
                  <a:schemeClr val="accent2">
                    <a:lumMod val="60000"/>
                    <a:lumOff val="40000"/>
                  </a:schemeClr>
                </a:solidFill>
                <a:latin typeface="Times New Roman" pitchFamily="18" charset="0"/>
                <a:cs typeface="Times New Roman" pitchFamily="18" charset="0"/>
              </a:rPr>
              <a:t>3.</a:t>
            </a:r>
            <a:r>
              <a:rPr lang="ru-RU" dirty="0" smtClean="0">
                <a:latin typeface="Times New Roman" pitchFamily="18" charset="0"/>
                <a:cs typeface="Times New Roman" pitchFamily="18" charset="0"/>
              </a:rPr>
              <a:t> Арифметическое умножение и логическое умножение. В чём сходство и различие?</a:t>
            </a:r>
            <a:endParaRPr lang="ru-RU" dirty="0">
              <a:latin typeface="Times New Roman" pitchFamily="18" charset="0"/>
              <a:cs typeface="Times New Roman" pitchFamily="18" charset="0"/>
            </a:endParaRPr>
          </a:p>
        </p:txBody>
      </p:sp>
      <p:pic>
        <p:nvPicPr>
          <p:cNvPr id="8" name="Picture 7" descr="kandji151"/>
          <p:cNvPicPr>
            <a:picLocks noChangeAspect="1" noChangeArrowheads="1"/>
          </p:cNvPicPr>
          <p:nvPr/>
        </p:nvPicPr>
        <p:blipFill>
          <a:blip r:embed="rId2" cstate="print"/>
          <a:srcRect/>
          <a:stretch>
            <a:fillRect/>
          </a:stretch>
        </p:blipFill>
        <p:spPr bwMode="auto">
          <a:xfrm>
            <a:off x="7072330" y="285728"/>
            <a:ext cx="1644646" cy="2042848"/>
          </a:xfrm>
          <a:prstGeom prst="rect">
            <a:avLst/>
          </a:prstGeom>
          <a:noFill/>
          <a:ln w="28575">
            <a:solidFill>
              <a:schemeClr val="hlink"/>
            </a:solidFill>
            <a:miter lim="800000"/>
            <a:headEnd/>
            <a:tailEnd/>
          </a:ln>
          <a:effectLst>
            <a:outerShdw dist="107763" dir="2700000" algn="ctr" rotWithShape="0">
              <a:srgbClr val="808080">
                <a:alpha val="50000"/>
              </a:srgbClr>
            </a:outerShdw>
          </a:effectLst>
        </p:spPr>
      </p:pic>
      <p:sp>
        <p:nvSpPr>
          <p:cNvPr id="9" name="Text Box 8"/>
          <p:cNvSpPr txBox="1">
            <a:spLocks noChangeArrowheads="1"/>
          </p:cNvSpPr>
          <p:nvPr/>
        </p:nvSpPr>
        <p:spPr bwMode="auto">
          <a:xfrm>
            <a:off x="6572264" y="2428868"/>
            <a:ext cx="2571736" cy="369332"/>
          </a:xfrm>
          <a:prstGeom prst="rect">
            <a:avLst/>
          </a:prstGeom>
          <a:noFill/>
          <a:ln w="9525">
            <a:noFill/>
            <a:miter lim="800000"/>
            <a:headEnd/>
            <a:tailEnd/>
          </a:ln>
          <a:effectLst/>
        </p:spPr>
        <p:txBody>
          <a:bodyPr wrap="square">
            <a:spAutoFit/>
          </a:bodyPr>
          <a:lstStyle/>
          <a:p>
            <a:pPr>
              <a:spcBef>
                <a:spcPct val="50000"/>
              </a:spcBef>
            </a:pPr>
            <a:r>
              <a:rPr lang="ru-RU" b="1" dirty="0">
                <a:solidFill>
                  <a:srgbClr val="990000"/>
                </a:solidFill>
                <a:latin typeface="Arial" charset="0"/>
              </a:rPr>
              <a:t>Иероглиф «Мысль»</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Логические операции</a:t>
            </a:r>
            <a:endParaRPr lang="ru-RU" dirty="0"/>
          </a:p>
        </p:txBody>
      </p:sp>
      <p:sp>
        <p:nvSpPr>
          <p:cNvPr id="3" name="Содержимое 2"/>
          <p:cNvSpPr>
            <a:spLocks noGrp="1"/>
          </p:cNvSpPr>
          <p:nvPr>
            <p:ph idx="1"/>
          </p:nvPr>
        </p:nvSpPr>
        <p:spPr/>
        <p:txBody>
          <a:bodyPr/>
          <a:lstStyle/>
          <a:p>
            <a:pPr marL="578358" indent="-514350">
              <a:buFont typeface="+mj-lt"/>
              <a:buAutoNum type="arabicPeriod" startAt="2"/>
            </a:pPr>
            <a:r>
              <a:rPr lang="ru-RU" sz="3600" dirty="0" smtClean="0">
                <a:latin typeface="Times New Roman" pitchFamily="18" charset="0"/>
                <a:cs typeface="Times New Roman" pitchFamily="18" charset="0"/>
              </a:rPr>
              <a:t>Дизъюнкция – логическое сложение.</a:t>
            </a:r>
          </a:p>
          <a:p>
            <a:pPr marL="0" indent="539750">
              <a:lnSpc>
                <a:spcPct val="200000"/>
              </a:lnSpc>
            </a:pPr>
            <a:r>
              <a:rPr lang="ru-RU" sz="3600" dirty="0" smtClean="0">
                <a:latin typeface="Times New Roman" pitchFamily="18" charset="0"/>
                <a:cs typeface="Times New Roman" pitchFamily="18" charset="0"/>
              </a:rPr>
              <a:t>Обозначение: </a:t>
            </a:r>
            <a:r>
              <a:rPr lang="en-US" sz="3600" dirty="0" err="1" smtClean="0">
                <a:latin typeface="Times New Roman" pitchFamily="18" charset="0"/>
                <a:cs typeface="Times New Roman" pitchFamily="18" charset="0"/>
              </a:rPr>
              <a:t>AvB</a:t>
            </a:r>
            <a:r>
              <a:rPr lang="ru-RU" sz="3600" dirty="0" smtClean="0">
                <a:latin typeface="Times New Roman" pitchFamily="18" charset="0"/>
                <a:cs typeface="Times New Roman" pitchFamily="18" charset="0"/>
              </a:rPr>
              <a:t>.</a:t>
            </a:r>
          </a:p>
          <a:p>
            <a:pPr marL="0" indent="539750">
              <a:lnSpc>
                <a:spcPct val="200000"/>
              </a:lnSpc>
            </a:pPr>
            <a:r>
              <a:rPr lang="ru-RU" sz="3600" dirty="0" smtClean="0">
                <a:latin typeface="Times New Roman" pitchFamily="18" charset="0"/>
                <a:cs typeface="Times New Roman" pitchFamily="18" charset="0"/>
              </a:rPr>
              <a:t>Союз в естественном языке:  А или В.</a:t>
            </a:r>
            <a:endParaRPr lang="en-US" sz="3600" dirty="0" smtClean="0">
              <a:latin typeface="Times New Roman" pitchFamily="18" charset="0"/>
              <a:cs typeface="Times New Roman" pitchFamily="18" charset="0"/>
            </a:endParaRP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Таблица истинности</a:t>
            </a:r>
            <a:endParaRPr lang="ru-RU" dirty="0"/>
          </a:p>
        </p:txBody>
      </p:sp>
      <p:graphicFrame>
        <p:nvGraphicFramePr>
          <p:cNvPr id="4" name="Содержимое 3"/>
          <p:cNvGraphicFramePr>
            <a:graphicFrameLocks noGrp="1"/>
          </p:cNvGraphicFramePr>
          <p:nvPr>
            <p:ph idx="1"/>
          </p:nvPr>
        </p:nvGraphicFramePr>
        <p:xfrm>
          <a:off x="500034" y="2357430"/>
          <a:ext cx="8229600" cy="2286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400" b="1" dirty="0" smtClean="0">
                          <a:solidFill>
                            <a:schemeClr val="bg1"/>
                          </a:solidFill>
                        </a:rPr>
                        <a:t>A</a:t>
                      </a:r>
                      <a:endParaRPr lang="ru-RU" sz="2400" b="1" dirty="0">
                        <a:solidFill>
                          <a:schemeClr val="bg1"/>
                        </a:solidFill>
                      </a:endParaRPr>
                    </a:p>
                  </a:txBody>
                  <a:tcPr/>
                </a:tc>
                <a:tc>
                  <a:txBody>
                    <a:bodyPr/>
                    <a:lstStyle/>
                    <a:p>
                      <a:pPr algn="ctr"/>
                      <a:r>
                        <a:rPr lang="en-US" sz="2400" b="1" dirty="0" smtClean="0">
                          <a:solidFill>
                            <a:schemeClr val="bg1"/>
                          </a:solidFill>
                        </a:rPr>
                        <a:t>B</a:t>
                      </a:r>
                      <a:endParaRPr lang="ru-RU" sz="2400" b="1" dirty="0">
                        <a:solidFill>
                          <a:schemeClr val="bg1"/>
                        </a:solidFill>
                      </a:endParaRPr>
                    </a:p>
                  </a:txBody>
                  <a:tcPr/>
                </a:tc>
                <a:tc>
                  <a:txBody>
                    <a:bodyPr/>
                    <a:lstStyle/>
                    <a:p>
                      <a:pPr algn="ctr"/>
                      <a:r>
                        <a:rPr lang="en-US" sz="2400" b="1" dirty="0" err="1" smtClean="0">
                          <a:solidFill>
                            <a:schemeClr val="bg1"/>
                          </a:solidFill>
                        </a:rPr>
                        <a:t>AvB</a:t>
                      </a:r>
                      <a:endParaRPr lang="ru-RU" sz="2400" b="1" dirty="0">
                        <a:solidFill>
                          <a:schemeClr val="bg1"/>
                        </a:solidFill>
                      </a:endParaRPr>
                    </a:p>
                  </a:txBody>
                  <a:tcPr/>
                </a:tc>
              </a:tr>
              <a:tr h="370840">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r>
              <a:tr h="370840">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en-US"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r h="370840">
                <a:tc>
                  <a:txBody>
                    <a:bodyPr/>
                    <a:lstStyle/>
                    <a:p>
                      <a:pPr algn="ctr"/>
                      <a:r>
                        <a:rPr lang="en-US" sz="2400" b="1" dirty="0" smtClean="0">
                          <a:solidFill>
                            <a:schemeClr val="bg1"/>
                          </a:solidFill>
                        </a:rPr>
                        <a:t>1</a:t>
                      </a:r>
                      <a:endParaRPr lang="ru-RU" sz="2400" b="1" dirty="0">
                        <a:solidFill>
                          <a:schemeClr val="bg1"/>
                        </a:solidFill>
                      </a:endParaRPr>
                    </a:p>
                  </a:txBody>
                  <a:tcPr/>
                </a:tc>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r h="370840">
                <a:tc>
                  <a:txBody>
                    <a:bodyPr/>
                    <a:lstStyle/>
                    <a:p>
                      <a:pPr algn="ctr"/>
                      <a:r>
                        <a:rPr lang="en-US" sz="2400" b="1" dirty="0" smtClean="0">
                          <a:solidFill>
                            <a:schemeClr val="bg1"/>
                          </a:solidFill>
                        </a:rPr>
                        <a:t>1</a:t>
                      </a:r>
                      <a:endParaRPr lang="ru-RU" sz="2400" b="1" dirty="0">
                        <a:solidFill>
                          <a:schemeClr val="bg1"/>
                        </a:solidFill>
                      </a:endParaRPr>
                    </a:p>
                  </a:txBody>
                  <a:tcPr/>
                </a:tc>
                <a:tc>
                  <a:txBody>
                    <a:bodyPr/>
                    <a:lstStyle/>
                    <a:p>
                      <a:pPr algn="ctr"/>
                      <a:r>
                        <a:rPr lang="en-US"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Круги Эйлера</a:t>
            </a:r>
            <a:endParaRPr lang="ru-RU" dirty="0"/>
          </a:p>
        </p:txBody>
      </p:sp>
      <p:sp>
        <p:nvSpPr>
          <p:cNvPr id="3" name="Содержимое 2"/>
          <p:cNvSpPr>
            <a:spLocks noGrp="1"/>
          </p:cNvSpPr>
          <p:nvPr>
            <p:ph idx="1"/>
          </p:nvPr>
        </p:nvSpPr>
        <p:spPr/>
        <p:txBody>
          <a:bodyPr/>
          <a:lstStyle/>
          <a:p>
            <a:pPr>
              <a:buNone/>
            </a:pPr>
            <a:r>
              <a:rPr lang="ru-RU" dirty="0" smtClean="0"/>
              <a:t>Дизъюнкция – объединение множеств.</a:t>
            </a:r>
          </a:p>
          <a:p>
            <a:pPr>
              <a:buNone/>
            </a:pPr>
            <a:endParaRPr lang="ru-RU" dirty="0" smtClean="0"/>
          </a:p>
          <a:p>
            <a:pPr>
              <a:buNone/>
            </a:pPr>
            <a:r>
              <a:rPr lang="ru-RU" dirty="0" smtClean="0">
                <a:solidFill>
                  <a:schemeClr val="accent3">
                    <a:lumMod val="60000"/>
                    <a:lumOff val="40000"/>
                  </a:schemeClr>
                </a:solidFill>
                <a:effectLst>
                  <a:outerShdw blurRad="38100" dist="38100" dir="2700000" algn="tl">
                    <a:srgbClr val="000000">
                      <a:alpha val="43137"/>
                    </a:srgbClr>
                  </a:outerShdw>
                </a:effectLst>
              </a:rPr>
              <a:t>А</a:t>
            </a:r>
            <a:r>
              <a:rPr lang="ru-RU" dirty="0" smtClean="0"/>
              <a:t>=«Множество учеников </a:t>
            </a:r>
          </a:p>
          <a:p>
            <a:pPr>
              <a:buNone/>
            </a:pPr>
            <a:r>
              <a:rPr lang="ru-RU" dirty="0" smtClean="0"/>
              <a:t>начальной школы».</a:t>
            </a:r>
          </a:p>
          <a:p>
            <a:pPr>
              <a:buNone/>
            </a:pPr>
            <a:r>
              <a:rPr lang="ru-RU" dirty="0" smtClean="0">
                <a:solidFill>
                  <a:schemeClr val="accent3">
                    <a:lumMod val="60000"/>
                    <a:lumOff val="40000"/>
                  </a:schemeClr>
                </a:solidFill>
                <a:effectLst>
                  <a:outerShdw blurRad="38100" dist="38100" dir="2700000" algn="tl">
                    <a:srgbClr val="000000">
                      <a:alpha val="43137"/>
                    </a:srgbClr>
                  </a:outerShdw>
                </a:effectLst>
              </a:rPr>
              <a:t>В</a:t>
            </a:r>
            <a:r>
              <a:rPr lang="ru-RU" dirty="0" smtClean="0"/>
              <a:t>=«Множество учеников </a:t>
            </a:r>
          </a:p>
          <a:p>
            <a:pPr>
              <a:buNone/>
            </a:pPr>
            <a:r>
              <a:rPr lang="ru-RU" dirty="0" smtClean="0"/>
              <a:t>старшей школы».</a:t>
            </a:r>
          </a:p>
          <a:p>
            <a:pPr>
              <a:buNone/>
            </a:pPr>
            <a:r>
              <a:rPr lang="en-US" dirty="0" err="1" smtClean="0">
                <a:solidFill>
                  <a:schemeClr val="accent3">
                    <a:lumMod val="60000"/>
                    <a:lumOff val="40000"/>
                  </a:schemeClr>
                </a:solidFill>
                <a:effectLst>
                  <a:outerShdw blurRad="38100" dist="38100" dir="2700000" algn="tl">
                    <a:srgbClr val="000000">
                      <a:alpha val="43137"/>
                    </a:srgbClr>
                  </a:outerShdw>
                </a:effectLst>
              </a:rPr>
              <a:t>AvB</a:t>
            </a:r>
            <a:r>
              <a:rPr lang="ru-RU" dirty="0" smtClean="0"/>
              <a:t>=«Множество всех учеников школы». </a:t>
            </a:r>
          </a:p>
          <a:p>
            <a:pPr>
              <a:buNone/>
            </a:pPr>
            <a:endParaRPr lang="ru-RU" dirty="0"/>
          </a:p>
        </p:txBody>
      </p:sp>
      <p:pic>
        <p:nvPicPr>
          <p:cNvPr id="3074" name="Picture 2"/>
          <p:cNvPicPr>
            <a:picLocks noChangeAspect="1" noChangeArrowheads="1"/>
          </p:cNvPicPr>
          <p:nvPr/>
        </p:nvPicPr>
        <p:blipFill>
          <a:blip r:embed="rId2"/>
          <a:srcRect/>
          <a:stretch>
            <a:fillRect/>
          </a:stretch>
        </p:blipFill>
        <p:spPr bwMode="auto">
          <a:xfrm>
            <a:off x="5643570" y="2428868"/>
            <a:ext cx="3314700" cy="2352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Логические операции</a:t>
            </a:r>
            <a:endParaRPr lang="ru-RU" dirty="0"/>
          </a:p>
        </p:txBody>
      </p:sp>
      <p:sp>
        <p:nvSpPr>
          <p:cNvPr id="3" name="Содержимое 2"/>
          <p:cNvSpPr>
            <a:spLocks noGrp="1"/>
          </p:cNvSpPr>
          <p:nvPr>
            <p:ph idx="1"/>
          </p:nvPr>
        </p:nvSpPr>
        <p:spPr/>
        <p:txBody>
          <a:bodyPr/>
          <a:lstStyle/>
          <a:p>
            <a:pPr marL="806958" indent="-742950">
              <a:buFont typeface="+mj-lt"/>
              <a:buAutoNum type="arabicPeriod" startAt="3"/>
            </a:pPr>
            <a:r>
              <a:rPr lang="ru-RU" sz="3600" dirty="0" smtClean="0">
                <a:latin typeface="Times New Roman" pitchFamily="18" charset="0"/>
                <a:cs typeface="Times New Roman" pitchFamily="18" charset="0"/>
              </a:rPr>
              <a:t>Инверсия – логическое отрицание.</a:t>
            </a:r>
          </a:p>
          <a:p>
            <a:pPr marL="0" indent="539750">
              <a:lnSpc>
                <a:spcPct val="200000"/>
              </a:lnSpc>
            </a:pPr>
            <a:r>
              <a:rPr lang="ru-RU" sz="3600" dirty="0" smtClean="0">
                <a:latin typeface="Times New Roman" pitchFamily="18" charset="0"/>
                <a:cs typeface="Times New Roman" pitchFamily="18" charset="0"/>
              </a:rPr>
              <a:t>Обозначение:      или   ¬А.</a:t>
            </a:r>
          </a:p>
          <a:p>
            <a:pPr marL="0" indent="539750">
              <a:lnSpc>
                <a:spcPct val="200000"/>
              </a:lnSpc>
            </a:pPr>
            <a:r>
              <a:rPr lang="ru-RU" sz="3600" dirty="0" smtClean="0">
                <a:latin typeface="Times New Roman" pitchFamily="18" charset="0"/>
                <a:cs typeface="Times New Roman" pitchFamily="18" charset="0"/>
              </a:rPr>
              <a:t>Союз в естественном языке:  не А.</a:t>
            </a:r>
            <a:endParaRPr lang="en-US" sz="3600" dirty="0" smtClean="0">
              <a:latin typeface="Times New Roman" pitchFamily="18" charset="0"/>
              <a:cs typeface="Times New Roman" pitchFamily="18" charset="0"/>
            </a:endParaRPr>
          </a:p>
          <a:p>
            <a:pPr>
              <a:buNone/>
            </a:pPr>
            <a:endParaRPr lang="ru-RU" dirty="0" smtClean="0"/>
          </a:p>
          <a:p>
            <a:pPr>
              <a:buNone/>
            </a:pPr>
            <a:endParaRPr lang="ru-RU"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lum bright="70000" contrast="-70000"/>
          </a:blip>
          <a:srcRect/>
          <a:stretch>
            <a:fillRect/>
          </a:stretch>
        </p:blipFill>
        <p:spPr bwMode="auto">
          <a:xfrm>
            <a:off x="3857620" y="3000372"/>
            <a:ext cx="285750" cy="552450"/>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Таблица истинности</a:t>
            </a:r>
            <a:endParaRPr lang="ru-RU" dirty="0"/>
          </a:p>
        </p:txBody>
      </p:sp>
      <p:graphicFrame>
        <p:nvGraphicFramePr>
          <p:cNvPr id="4" name="Содержимое 3"/>
          <p:cNvGraphicFramePr>
            <a:graphicFrameLocks noGrp="1"/>
          </p:cNvGraphicFramePr>
          <p:nvPr>
            <p:ph idx="1"/>
          </p:nvPr>
        </p:nvGraphicFramePr>
        <p:xfrm>
          <a:off x="1857356" y="2285992"/>
          <a:ext cx="5486400" cy="2071701"/>
        </p:xfrm>
        <a:graphic>
          <a:graphicData uri="http://schemas.openxmlformats.org/drawingml/2006/table">
            <a:tbl>
              <a:tblPr firstRow="1" bandRow="1">
                <a:tableStyleId>{5C22544A-7EE6-4342-B048-85BDC9FD1C3A}</a:tableStyleId>
              </a:tblPr>
              <a:tblGrid>
                <a:gridCol w="2743200"/>
                <a:gridCol w="2743200"/>
              </a:tblGrid>
              <a:tr h="690567">
                <a:tc>
                  <a:txBody>
                    <a:bodyPr/>
                    <a:lstStyle/>
                    <a:p>
                      <a:pPr algn="ctr"/>
                      <a:r>
                        <a:rPr lang="en-US" sz="2400" b="1" dirty="0" smtClean="0">
                          <a:solidFill>
                            <a:schemeClr val="bg1"/>
                          </a:solidFill>
                        </a:rPr>
                        <a:t>A</a:t>
                      </a:r>
                      <a:endParaRPr lang="ru-RU" sz="2400" b="1" dirty="0">
                        <a:solidFill>
                          <a:schemeClr val="bg1"/>
                        </a:solidFill>
                      </a:endParaRPr>
                    </a:p>
                  </a:txBody>
                  <a:tcPr/>
                </a:tc>
                <a:tc>
                  <a:txBody>
                    <a:bodyPr/>
                    <a:lstStyle/>
                    <a:p>
                      <a:pPr algn="ctr"/>
                      <a:r>
                        <a:rPr lang="en-US" sz="2400" b="1" dirty="0" smtClean="0">
                          <a:solidFill>
                            <a:schemeClr val="bg1"/>
                          </a:solidFill>
                        </a:rPr>
                        <a:t>¬</a:t>
                      </a:r>
                      <a:r>
                        <a:rPr lang="ru-RU" sz="2400" b="1" dirty="0" smtClean="0">
                          <a:solidFill>
                            <a:schemeClr val="bg1"/>
                          </a:solidFill>
                        </a:rPr>
                        <a:t> А</a:t>
                      </a:r>
                      <a:endParaRPr lang="ru-RU" sz="2400" b="1" dirty="0">
                        <a:solidFill>
                          <a:schemeClr val="bg1"/>
                        </a:solidFill>
                      </a:endParaRPr>
                    </a:p>
                  </a:txBody>
                  <a:tcPr/>
                </a:tc>
              </a:tr>
              <a:tr h="690567">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r h="690567">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Круги Эйлера</a:t>
            </a:r>
            <a:endParaRPr lang="ru-RU" dirty="0"/>
          </a:p>
        </p:txBody>
      </p:sp>
      <p:sp>
        <p:nvSpPr>
          <p:cNvPr id="3" name="Содержимое 2"/>
          <p:cNvSpPr>
            <a:spLocks noGrp="1"/>
          </p:cNvSpPr>
          <p:nvPr>
            <p:ph idx="1"/>
          </p:nvPr>
        </p:nvSpPr>
        <p:spPr/>
        <p:txBody>
          <a:bodyPr/>
          <a:lstStyle/>
          <a:p>
            <a:pPr>
              <a:buNone/>
            </a:pPr>
            <a:r>
              <a:rPr lang="ru-RU" dirty="0" smtClean="0"/>
              <a:t>Инверсия – дополнение к множеству.</a:t>
            </a:r>
          </a:p>
          <a:p>
            <a:pPr>
              <a:buNone/>
            </a:pPr>
            <a:endParaRPr lang="ru-RU" dirty="0" smtClean="0"/>
          </a:p>
          <a:p>
            <a:pPr>
              <a:buNone/>
            </a:pPr>
            <a:r>
              <a:rPr lang="ru-RU" dirty="0" smtClean="0">
                <a:solidFill>
                  <a:schemeClr val="accent3">
                    <a:lumMod val="60000"/>
                    <a:lumOff val="40000"/>
                  </a:schemeClr>
                </a:solidFill>
                <a:effectLst>
                  <a:outerShdw blurRad="38100" dist="38100" dir="2700000" algn="tl">
                    <a:srgbClr val="000000">
                      <a:alpha val="43137"/>
                    </a:srgbClr>
                  </a:outerShdw>
                </a:effectLst>
              </a:rPr>
              <a:t>А</a:t>
            </a:r>
            <a:r>
              <a:rPr lang="ru-RU" dirty="0" smtClean="0"/>
              <a:t>=«Множество учеников».</a:t>
            </a:r>
          </a:p>
          <a:p>
            <a:pPr>
              <a:buNone/>
            </a:pPr>
            <a:r>
              <a:rPr lang="en-US" dirty="0" smtClean="0">
                <a:solidFill>
                  <a:schemeClr val="accent3">
                    <a:lumMod val="60000"/>
                    <a:lumOff val="40000"/>
                  </a:schemeClr>
                </a:solidFill>
                <a:effectLst>
                  <a:outerShdw blurRad="38100" dist="38100" dir="2700000" algn="tl">
                    <a:srgbClr val="000000">
                      <a:alpha val="43137"/>
                    </a:srgbClr>
                  </a:outerShdw>
                </a:effectLst>
              </a:rPr>
              <a:t>¬A</a:t>
            </a:r>
            <a:r>
              <a:rPr lang="ru-RU" dirty="0" smtClean="0"/>
              <a:t>=«Множество детей, </a:t>
            </a:r>
          </a:p>
          <a:p>
            <a:pPr>
              <a:buNone/>
            </a:pPr>
            <a:r>
              <a:rPr lang="ru-RU" dirty="0" smtClean="0"/>
              <a:t>не достигших школьного </a:t>
            </a:r>
          </a:p>
          <a:p>
            <a:pPr>
              <a:buNone/>
            </a:pPr>
            <a:r>
              <a:rPr lang="ru-RU" dirty="0" smtClean="0"/>
              <a:t>возраста». </a:t>
            </a:r>
          </a:p>
          <a:p>
            <a:pPr>
              <a:buNone/>
            </a:pPr>
            <a:endParaRPr lang="ru-RU" dirty="0"/>
          </a:p>
        </p:txBody>
      </p:sp>
      <p:sp>
        <p:nvSpPr>
          <p:cNvPr id="5" name="Прямоугольник 4"/>
          <p:cNvSpPr/>
          <p:nvPr/>
        </p:nvSpPr>
        <p:spPr>
          <a:xfrm>
            <a:off x="5715008" y="2928934"/>
            <a:ext cx="3071834" cy="2857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6072198" y="3214686"/>
            <a:ext cx="2286016" cy="22860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accent3">
                    <a:lumMod val="60000"/>
                    <a:lumOff val="40000"/>
                  </a:schemeClr>
                </a:solidFill>
                <a:effectLst>
                  <a:outerShdw blurRad="38100" dist="38100" dir="2700000" algn="tl">
                    <a:srgbClr val="000000">
                      <a:alpha val="43137"/>
                    </a:srgbClr>
                  </a:outerShdw>
                </a:effectLst>
              </a:rPr>
              <a:t>А</a:t>
            </a:r>
            <a:endParaRPr lang="ru-RU" sz="2400" b="1" dirty="0">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Логические операции</a:t>
            </a:r>
            <a:endParaRPr lang="ru-RU" dirty="0"/>
          </a:p>
        </p:txBody>
      </p:sp>
      <p:sp>
        <p:nvSpPr>
          <p:cNvPr id="3" name="Содержимое 2"/>
          <p:cNvSpPr>
            <a:spLocks noGrp="1"/>
          </p:cNvSpPr>
          <p:nvPr>
            <p:ph idx="1"/>
          </p:nvPr>
        </p:nvSpPr>
        <p:spPr/>
        <p:txBody>
          <a:bodyPr>
            <a:normAutofit/>
          </a:bodyPr>
          <a:lstStyle/>
          <a:p>
            <a:pPr marL="806958" indent="-742950">
              <a:buFont typeface="+mj-lt"/>
              <a:buAutoNum type="arabicPeriod" startAt="3"/>
            </a:pPr>
            <a:r>
              <a:rPr lang="ru-RU" sz="3600" dirty="0" smtClean="0">
                <a:latin typeface="Times New Roman" pitchFamily="18" charset="0"/>
                <a:cs typeface="Times New Roman" pitchFamily="18" charset="0"/>
              </a:rPr>
              <a:t>Импликация – логическое следование.</a:t>
            </a:r>
          </a:p>
          <a:p>
            <a:pPr marL="0" indent="539750">
              <a:lnSpc>
                <a:spcPct val="110000"/>
              </a:lnSpc>
            </a:pPr>
            <a:r>
              <a:rPr lang="ru-RU" sz="3600" dirty="0" smtClean="0">
                <a:latin typeface="Times New Roman" pitchFamily="18" charset="0"/>
                <a:cs typeface="Times New Roman" pitchFamily="18" charset="0"/>
              </a:rPr>
              <a:t>Обозначение: А→В (А – условие, В – следствие).</a:t>
            </a:r>
          </a:p>
          <a:p>
            <a:pPr marL="0" indent="539750">
              <a:lnSpc>
                <a:spcPct val="110000"/>
              </a:lnSpc>
            </a:pPr>
            <a:r>
              <a:rPr lang="ru-RU" sz="3600" dirty="0" smtClean="0">
                <a:latin typeface="Times New Roman" pitchFamily="18" charset="0"/>
                <a:cs typeface="Times New Roman" pitchFamily="18" charset="0"/>
              </a:rPr>
              <a:t>Союз в естественном языке:  если А, то В; когда А, тогда В.</a:t>
            </a:r>
            <a:endParaRPr lang="en-US" sz="3600" dirty="0" smtClean="0">
              <a:latin typeface="Times New Roman" pitchFamily="18" charset="0"/>
              <a:cs typeface="Times New Roman" pitchFamily="18" charset="0"/>
            </a:endParaRPr>
          </a:p>
          <a:p>
            <a:pPr>
              <a:buNone/>
            </a:pPr>
            <a:endParaRPr lang="ru-RU" dirty="0" smtClean="0"/>
          </a:p>
          <a:p>
            <a:pPr>
              <a:buNone/>
            </a:pPr>
            <a:endParaRPr lang="ru-RU"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Таблица истинности</a:t>
            </a:r>
            <a:endParaRPr lang="ru-RU" dirty="0"/>
          </a:p>
        </p:txBody>
      </p:sp>
      <p:graphicFrame>
        <p:nvGraphicFramePr>
          <p:cNvPr id="4" name="Содержимое 3"/>
          <p:cNvGraphicFramePr>
            <a:graphicFrameLocks noGrp="1"/>
          </p:cNvGraphicFramePr>
          <p:nvPr>
            <p:ph idx="1"/>
          </p:nvPr>
        </p:nvGraphicFramePr>
        <p:xfrm>
          <a:off x="1071539" y="2285992"/>
          <a:ext cx="6858048" cy="3452835"/>
        </p:xfrm>
        <a:graphic>
          <a:graphicData uri="http://schemas.openxmlformats.org/drawingml/2006/table">
            <a:tbl>
              <a:tblPr firstRow="1" bandRow="1">
                <a:tableStyleId>{5C22544A-7EE6-4342-B048-85BDC9FD1C3A}</a:tableStyleId>
              </a:tblPr>
              <a:tblGrid>
                <a:gridCol w="2286016"/>
                <a:gridCol w="2286016"/>
                <a:gridCol w="2286016"/>
              </a:tblGrid>
              <a:tr h="690567">
                <a:tc>
                  <a:txBody>
                    <a:bodyPr/>
                    <a:lstStyle/>
                    <a:p>
                      <a:pPr algn="ctr"/>
                      <a:r>
                        <a:rPr lang="en-US" sz="2400" b="1" dirty="0" smtClean="0">
                          <a:solidFill>
                            <a:schemeClr val="bg1"/>
                          </a:solidFill>
                        </a:rPr>
                        <a:t>A</a:t>
                      </a:r>
                      <a:endParaRPr lang="ru-RU" sz="2400" b="1" dirty="0">
                        <a:solidFill>
                          <a:schemeClr val="bg1"/>
                        </a:solidFill>
                      </a:endParaRPr>
                    </a:p>
                  </a:txBody>
                  <a:tcPr/>
                </a:tc>
                <a:tc>
                  <a:txBody>
                    <a:bodyPr/>
                    <a:lstStyle/>
                    <a:p>
                      <a:pPr algn="ctr"/>
                      <a:r>
                        <a:rPr lang="ru-RU" sz="2400" b="1" dirty="0" smtClean="0">
                          <a:solidFill>
                            <a:schemeClr val="bg1"/>
                          </a:solidFill>
                        </a:rPr>
                        <a:t>В</a:t>
                      </a:r>
                      <a:endParaRPr lang="ru-RU" sz="2400" b="1" dirty="0">
                        <a:solidFill>
                          <a:schemeClr val="bg1"/>
                        </a:solidFill>
                      </a:endParaRPr>
                    </a:p>
                  </a:txBody>
                  <a:tcPr/>
                </a:tc>
                <a:tc>
                  <a:txBody>
                    <a:bodyPr/>
                    <a:lstStyle/>
                    <a:p>
                      <a:pPr algn="ctr"/>
                      <a:r>
                        <a:rPr lang="ru-RU" sz="2400" b="1" dirty="0" smtClean="0">
                          <a:solidFill>
                            <a:schemeClr val="bg1"/>
                          </a:solidFill>
                        </a:rPr>
                        <a:t>А→В</a:t>
                      </a:r>
                      <a:endParaRPr lang="ru-RU" sz="2400" b="1" dirty="0">
                        <a:solidFill>
                          <a:schemeClr val="bg1"/>
                        </a:solidFill>
                      </a:endParaRPr>
                    </a:p>
                  </a:txBody>
                  <a:tcPr/>
                </a:tc>
              </a:tr>
              <a:tr h="690567">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r h="690567">
                <a:tc>
                  <a:txBody>
                    <a:bodyPr/>
                    <a:lstStyle/>
                    <a:p>
                      <a:pPr algn="ctr"/>
                      <a:r>
                        <a:rPr lang="ru-RU"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r h="690567">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r>
              <a:tr h="690567">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Логические операции</a:t>
            </a:r>
            <a:endParaRPr lang="ru-RU" dirty="0"/>
          </a:p>
        </p:txBody>
      </p:sp>
      <p:sp>
        <p:nvSpPr>
          <p:cNvPr id="3" name="Содержимое 2"/>
          <p:cNvSpPr>
            <a:spLocks noGrp="1"/>
          </p:cNvSpPr>
          <p:nvPr>
            <p:ph idx="1"/>
          </p:nvPr>
        </p:nvSpPr>
        <p:spPr/>
        <p:txBody>
          <a:bodyPr>
            <a:normAutofit/>
          </a:bodyPr>
          <a:lstStyle/>
          <a:p>
            <a:pPr marL="806958" indent="-742950">
              <a:buFont typeface="+mj-lt"/>
              <a:buAutoNum type="arabicPeriod" startAt="3"/>
            </a:pPr>
            <a:r>
              <a:rPr lang="ru-RU" sz="3600" dirty="0" smtClean="0">
                <a:latin typeface="Times New Roman" pitchFamily="18" charset="0"/>
                <a:cs typeface="Times New Roman" pitchFamily="18" charset="0"/>
              </a:rPr>
              <a:t>Эквивалентность – логическое равенство.</a:t>
            </a:r>
          </a:p>
          <a:p>
            <a:pPr marL="0" indent="539750">
              <a:lnSpc>
                <a:spcPct val="110000"/>
              </a:lnSpc>
            </a:pPr>
            <a:r>
              <a:rPr lang="ru-RU" sz="3600" dirty="0" smtClean="0">
                <a:latin typeface="Times New Roman" pitchFamily="18" charset="0"/>
                <a:cs typeface="Times New Roman" pitchFamily="18" charset="0"/>
              </a:rPr>
              <a:t>Обозначение: А≡В или А↔В.</a:t>
            </a:r>
          </a:p>
          <a:p>
            <a:pPr marL="0" indent="539750">
              <a:lnSpc>
                <a:spcPct val="110000"/>
              </a:lnSpc>
            </a:pPr>
            <a:r>
              <a:rPr lang="ru-RU" sz="3600" dirty="0" smtClean="0">
                <a:latin typeface="Times New Roman" pitchFamily="18" charset="0"/>
                <a:cs typeface="Times New Roman" pitchFamily="18" charset="0"/>
              </a:rPr>
              <a:t>Союз в естественном языке:  А тогда и только тогда, когда В.</a:t>
            </a:r>
            <a:endParaRPr lang="en-US" sz="3600" dirty="0" smtClean="0">
              <a:latin typeface="Times New Roman" pitchFamily="18" charset="0"/>
              <a:cs typeface="Times New Roman" pitchFamily="18" charset="0"/>
            </a:endParaRPr>
          </a:p>
          <a:p>
            <a:pPr>
              <a:buNone/>
            </a:pPr>
            <a:endParaRPr lang="ru-RU" dirty="0" smtClean="0"/>
          </a:p>
          <a:p>
            <a:pPr>
              <a:buNone/>
            </a:pPr>
            <a:endParaRPr lang="ru-RU"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Таблица истинности</a:t>
            </a:r>
            <a:endParaRPr lang="ru-RU" dirty="0"/>
          </a:p>
        </p:txBody>
      </p:sp>
      <p:graphicFrame>
        <p:nvGraphicFramePr>
          <p:cNvPr id="4" name="Содержимое 3"/>
          <p:cNvGraphicFramePr>
            <a:graphicFrameLocks noGrp="1"/>
          </p:cNvGraphicFramePr>
          <p:nvPr>
            <p:ph idx="1"/>
          </p:nvPr>
        </p:nvGraphicFramePr>
        <p:xfrm>
          <a:off x="1071539" y="2285992"/>
          <a:ext cx="6858048" cy="3452835"/>
        </p:xfrm>
        <a:graphic>
          <a:graphicData uri="http://schemas.openxmlformats.org/drawingml/2006/table">
            <a:tbl>
              <a:tblPr firstRow="1" bandRow="1">
                <a:tableStyleId>{5C22544A-7EE6-4342-B048-85BDC9FD1C3A}</a:tableStyleId>
              </a:tblPr>
              <a:tblGrid>
                <a:gridCol w="2286016"/>
                <a:gridCol w="2286016"/>
                <a:gridCol w="2286016"/>
              </a:tblGrid>
              <a:tr h="690567">
                <a:tc>
                  <a:txBody>
                    <a:bodyPr/>
                    <a:lstStyle/>
                    <a:p>
                      <a:pPr algn="ctr"/>
                      <a:r>
                        <a:rPr lang="en-US" sz="2400" b="1" dirty="0" smtClean="0">
                          <a:solidFill>
                            <a:schemeClr val="bg1"/>
                          </a:solidFill>
                        </a:rPr>
                        <a:t>A</a:t>
                      </a:r>
                      <a:endParaRPr lang="ru-RU" sz="2400" b="1" dirty="0">
                        <a:solidFill>
                          <a:schemeClr val="bg1"/>
                        </a:solidFill>
                      </a:endParaRPr>
                    </a:p>
                  </a:txBody>
                  <a:tcPr/>
                </a:tc>
                <a:tc>
                  <a:txBody>
                    <a:bodyPr/>
                    <a:lstStyle/>
                    <a:p>
                      <a:pPr algn="ctr"/>
                      <a:r>
                        <a:rPr lang="ru-RU" sz="2400" b="1" dirty="0" smtClean="0">
                          <a:solidFill>
                            <a:schemeClr val="bg1"/>
                          </a:solidFill>
                        </a:rPr>
                        <a:t>В</a:t>
                      </a:r>
                      <a:endParaRPr lang="ru-RU" sz="2400" b="1" dirty="0">
                        <a:solidFill>
                          <a:schemeClr val="bg1"/>
                        </a:solidFill>
                      </a:endParaRPr>
                    </a:p>
                  </a:txBody>
                  <a:tcPr/>
                </a:tc>
                <a:tc>
                  <a:txBody>
                    <a:bodyPr/>
                    <a:lstStyle/>
                    <a:p>
                      <a:pPr algn="ctr"/>
                      <a:r>
                        <a:rPr lang="ru-RU" sz="2400" b="1" dirty="0" smtClean="0">
                          <a:solidFill>
                            <a:schemeClr val="bg1"/>
                          </a:solidFill>
                        </a:rPr>
                        <a:t>А≡В</a:t>
                      </a:r>
                      <a:endParaRPr lang="ru-RU" sz="2400" b="1" dirty="0">
                        <a:solidFill>
                          <a:schemeClr val="bg1"/>
                        </a:solidFill>
                      </a:endParaRPr>
                    </a:p>
                  </a:txBody>
                  <a:tcPr/>
                </a:tc>
              </a:tr>
              <a:tr h="690567">
                <a:tc>
                  <a:txBody>
                    <a:bodyPr/>
                    <a:lstStyle/>
                    <a:p>
                      <a:pPr algn="ctr"/>
                      <a:r>
                        <a:rPr lang="en-US"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r h="690567">
                <a:tc>
                  <a:txBody>
                    <a:bodyPr/>
                    <a:lstStyle/>
                    <a:p>
                      <a:pPr algn="ctr"/>
                      <a:r>
                        <a:rPr lang="ru-RU"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r>
              <a:tr h="690567">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c>
                  <a:txBody>
                    <a:bodyPr/>
                    <a:lstStyle/>
                    <a:p>
                      <a:pPr algn="ctr"/>
                      <a:r>
                        <a:rPr lang="ru-RU" sz="2400" b="1" dirty="0" smtClean="0">
                          <a:solidFill>
                            <a:schemeClr val="bg1"/>
                          </a:solidFill>
                        </a:rPr>
                        <a:t>0</a:t>
                      </a:r>
                      <a:endParaRPr lang="ru-RU" sz="2400" b="1" dirty="0">
                        <a:solidFill>
                          <a:schemeClr val="bg1"/>
                        </a:solidFill>
                      </a:endParaRPr>
                    </a:p>
                  </a:txBody>
                  <a:tcPr/>
                </a:tc>
              </a:tr>
              <a:tr h="690567">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c>
                  <a:txBody>
                    <a:bodyPr/>
                    <a:lstStyle/>
                    <a:p>
                      <a:pPr algn="ctr"/>
                      <a:r>
                        <a:rPr lang="ru-RU" sz="2400" b="1" dirty="0" smtClean="0">
                          <a:solidFill>
                            <a:schemeClr val="bg1"/>
                          </a:solidFill>
                        </a:rPr>
                        <a:t>1</a:t>
                      </a:r>
                      <a:endParaRPr lang="ru-RU" sz="2400" b="1" dirty="0">
                        <a:solidFill>
                          <a:schemeClr val="bg1"/>
                        </a:solidFill>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Основоположник логики</a:t>
            </a:r>
            <a:endParaRPr lang="ru-RU" b="1" dirty="0"/>
          </a:p>
        </p:txBody>
      </p:sp>
      <p:sp>
        <p:nvSpPr>
          <p:cNvPr id="3" name="Содержимое 2"/>
          <p:cNvSpPr>
            <a:spLocks noGrp="1"/>
          </p:cNvSpPr>
          <p:nvPr>
            <p:ph idx="1"/>
          </p:nvPr>
        </p:nvSpPr>
        <p:spPr>
          <a:xfrm>
            <a:off x="457200" y="1428736"/>
            <a:ext cx="5900750" cy="5026072"/>
          </a:xfrm>
        </p:spPr>
        <p:txBody>
          <a:bodyPr>
            <a:normAutofit/>
          </a:bodyPr>
          <a:lstStyle/>
          <a:p>
            <a:pPr algn="just">
              <a:buNone/>
            </a:pPr>
            <a:r>
              <a:rPr lang="ru-RU" sz="2800" dirty="0" smtClean="0">
                <a:latin typeface="Times New Roman" pitchFamily="18" charset="0"/>
                <a:cs typeface="Times New Roman" pitchFamily="18" charset="0"/>
              </a:rPr>
              <a:t>В основе современной логики лежат учения, созданные ещё древнегреческими мыслителями, хотя первые учения о формах и способах мышления возникли в Древнем Китае и Индии. Основоположником формальной логики является Аристотель, который впервые отделил логические формы мышления от его содержания.</a:t>
            </a:r>
            <a:endParaRPr lang="ru-RU" sz="28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6286492" y="1142984"/>
            <a:ext cx="2857508" cy="3429010"/>
          </a:xfrm>
          <a:prstGeom prst="rect">
            <a:avLst/>
          </a:prstGeom>
          <a:noFill/>
          <a:ln w="9525">
            <a:noFill/>
            <a:miter lim="800000"/>
            <a:headEnd/>
            <a:tailEnd/>
          </a:ln>
          <a:effectLst>
            <a:softEdge rad="317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1.</a:t>
            </a:r>
            <a:endParaRPr lang="ru-RU" dirty="0"/>
          </a:p>
        </p:txBody>
      </p:sp>
      <p:sp>
        <p:nvSpPr>
          <p:cNvPr id="3" name="Содержимое 2"/>
          <p:cNvSpPr>
            <a:spLocks noGrp="1"/>
          </p:cNvSpPr>
          <p:nvPr>
            <p:ph idx="1"/>
          </p:nvPr>
        </p:nvSpPr>
        <p:spPr>
          <a:xfrm>
            <a:off x="457200" y="1428736"/>
            <a:ext cx="8229600" cy="5026072"/>
          </a:xfrm>
        </p:spPr>
        <p:txBody>
          <a:bodyPr/>
          <a:lstStyle/>
          <a:p>
            <a:pPr>
              <a:buNone/>
            </a:pPr>
            <a:r>
              <a:rPr lang="ru-RU" dirty="0" smtClean="0"/>
              <a:t>Записать в виде логического выражения следующее высказывание:</a:t>
            </a:r>
          </a:p>
          <a:p>
            <a:pPr>
              <a:buNone/>
            </a:pPr>
            <a:r>
              <a:rPr lang="ru-RU" dirty="0" smtClean="0"/>
              <a:t>«Летом Петя поедет в деревню и, если будет хорошая погода, то он пойдёт на рыбалку».</a:t>
            </a:r>
          </a:p>
          <a:p>
            <a:pPr>
              <a:buNone/>
            </a:pPr>
            <a:endParaRPr lang="ru-RU" dirty="0" smtClean="0"/>
          </a:p>
          <a:p>
            <a:pPr>
              <a:buNone/>
            </a:pPr>
            <a:r>
              <a:rPr lang="ru-RU" dirty="0" smtClean="0"/>
              <a:t>А=«Петя поедет в деревню»</a:t>
            </a:r>
          </a:p>
          <a:p>
            <a:pPr>
              <a:buNone/>
            </a:pPr>
            <a:r>
              <a:rPr lang="ru-RU" dirty="0" smtClean="0"/>
              <a:t>В=«Будет хорошая погода»</a:t>
            </a:r>
          </a:p>
          <a:p>
            <a:pPr>
              <a:buNone/>
            </a:pPr>
            <a:r>
              <a:rPr lang="ru-RU" dirty="0" smtClean="0"/>
              <a:t>С=«Он пойдёт на рыбалку».</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857232"/>
            <a:ext cx="8229600" cy="4572000"/>
          </a:xfrm>
        </p:spPr>
        <p:txBody>
          <a:bodyPr/>
          <a:lstStyle/>
          <a:p>
            <a:endParaRPr lang="ru-RU" dirty="0" smtClean="0"/>
          </a:p>
          <a:p>
            <a:endParaRPr lang="ru-RU" dirty="0" smtClean="0"/>
          </a:p>
          <a:p>
            <a:pPr algn="ctr">
              <a:buNone/>
            </a:pPr>
            <a:r>
              <a:rPr lang="en-US" sz="7200" dirty="0" smtClean="0">
                <a:latin typeface="Times New Roman" pitchFamily="18" charset="0"/>
                <a:cs typeface="Times New Roman" pitchFamily="18" charset="0"/>
              </a:rPr>
              <a:t>F = A&amp;(B→C)</a:t>
            </a:r>
            <a:endParaRPr lang="ru-RU" sz="7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946928"/>
          </a:xfrm>
        </p:spPr>
        <p:txBody>
          <a:bodyPr/>
          <a:lstStyle/>
          <a:p>
            <a:pPr algn="ctr"/>
            <a:r>
              <a:rPr lang="ru-RU" dirty="0" smtClean="0">
                <a:latin typeface="Times New Roman" pitchFamily="18" charset="0"/>
                <a:cs typeface="Times New Roman" pitchFamily="18" charset="0"/>
              </a:rPr>
              <a:t>Решение задач ЕГЭ.</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indent="355600"/>
            <a:r>
              <a:rPr lang="ru-RU" sz="2000" dirty="0" smtClean="0">
                <a:latin typeface="Times New Roman" pitchFamily="18" charset="0"/>
                <a:cs typeface="Times New Roman" pitchFamily="18" charset="0"/>
              </a:rPr>
              <a:t>Задание 1.</a:t>
            </a:r>
          </a:p>
          <a:p>
            <a:pPr marL="0" indent="355600">
              <a:buNone/>
            </a:pPr>
            <a:r>
              <a:rPr lang="ru-RU" sz="3600" dirty="0" smtClean="0">
                <a:latin typeface="Times New Roman" pitchFamily="18" charset="0"/>
                <a:cs typeface="Times New Roman" pitchFamily="18" charset="0"/>
              </a:rPr>
              <a:t>Укажите, какое логическое выражение равносильно выражению:</a:t>
            </a:r>
          </a:p>
          <a:p>
            <a:pPr>
              <a:buNone/>
            </a:pPr>
            <a:r>
              <a:rPr lang="ru-RU" dirty="0" smtClean="0"/>
              <a:t> </a:t>
            </a:r>
            <a:endParaRPr lang="ru-RU"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nvGraphicFramePr>
        <p:xfrm>
          <a:off x="1500166" y="3429000"/>
          <a:ext cx="6497638" cy="3143272"/>
        </p:xfrm>
        <a:graphic>
          <a:graphicData uri="http://schemas.openxmlformats.org/presentationml/2006/ole">
            <p:oleObj spid="_x0000_s1027" name="Документ" r:id="rId3" imgW="6496966" imgH="2925419" progId="Word.Document.12">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229600" cy="6215106"/>
          </a:xfrm>
        </p:spPr>
        <p:txBody>
          <a:bodyPr/>
          <a:lstStyle/>
          <a:p>
            <a:r>
              <a:rPr lang="ru-RU" sz="1800" dirty="0" smtClean="0"/>
              <a:t>Задание 2.</a:t>
            </a:r>
          </a:p>
          <a:p>
            <a:pPr marL="0" indent="355600">
              <a:buNone/>
            </a:pPr>
            <a:r>
              <a:rPr lang="ru-RU" dirty="0" smtClean="0">
                <a:latin typeface="Times New Roman" pitchFamily="18" charset="0"/>
                <a:cs typeface="Times New Roman" pitchFamily="18" charset="0"/>
              </a:rPr>
              <a:t>Символом </a:t>
            </a:r>
            <a:r>
              <a:rPr lang="en-US" dirty="0" smtClean="0">
                <a:latin typeface="Times New Roman" pitchFamily="18" charset="0"/>
                <a:cs typeface="Times New Roman" pitchFamily="18" charset="0"/>
              </a:rPr>
              <a:t>F</a:t>
            </a:r>
            <a:r>
              <a:rPr lang="ru-RU" dirty="0" smtClean="0">
                <a:latin typeface="Times New Roman" pitchFamily="18" charset="0"/>
                <a:cs typeface="Times New Roman" pitchFamily="18" charset="0"/>
              </a:rPr>
              <a:t> обозначено одно из указанных ниже логических выражений трёх аргументов: </a:t>
            </a:r>
            <a:r>
              <a:rPr lang="en-US" dirty="0" smtClean="0">
                <a:latin typeface="Times New Roman" pitchFamily="18" charset="0"/>
                <a:cs typeface="Times New Roman" pitchFamily="18" charset="0"/>
              </a:rPr>
              <a:t>X, Y, Z.</a:t>
            </a:r>
            <a:r>
              <a:rPr lang="ru-RU" dirty="0" smtClean="0">
                <a:latin typeface="Times New Roman" pitchFamily="18" charset="0"/>
                <a:cs typeface="Times New Roman" pitchFamily="18" charset="0"/>
              </a:rPr>
              <a:t> Дан фрагмент таблицы истинности выражения </a:t>
            </a:r>
            <a:r>
              <a:rPr lang="en-US" dirty="0" smtClean="0">
                <a:latin typeface="Times New Roman" pitchFamily="18" charset="0"/>
                <a:cs typeface="Times New Roman" pitchFamily="18" charset="0"/>
              </a:rPr>
              <a:t>F</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endParaRPr lang="en-US" dirty="0" smtClean="0"/>
          </a:p>
          <a:p>
            <a:pPr>
              <a:buNone/>
            </a:pPr>
            <a:endParaRPr lang="en-US" dirty="0" smtClean="0"/>
          </a:p>
          <a:p>
            <a:pPr>
              <a:buNone/>
            </a:pPr>
            <a:endParaRPr lang="en-US" dirty="0" smtClean="0"/>
          </a:p>
          <a:p>
            <a:pPr marL="578358" indent="-514350">
              <a:buNone/>
            </a:pPr>
            <a:r>
              <a:rPr lang="en-US" dirty="0" smtClean="0"/>
              <a:t>1) (0 &amp; Y)&amp; (X↔Z)              2) (1 &amp; Y)&amp; (X↔Z)</a:t>
            </a:r>
          </a:p>
          <a:p>
            <a:pPr marL="578358" indent="-514350">
              <a:buNone/>
            </a:pPr>
            <a:endParaRPr lang="en-US" dirty="0" smtClean="0"/>
          </a:p>
          <a:p>
            <a:pPr marL="578358" indent="-514350">
              <a:buNone/>
            </a:pPr>
            <a:r>
              <a:rPr lang="en-US" dirty="0" smtClean="0"/>
              <a:t>3) (0 v ¬Y)&amp;(X↔Z)             4) (¬1 &amp; Y)&amp;(X↔Z)    </a:t>
            </a:r>
            <a:endParaRPr lang="ru-RU" dirty="0" smtClean="0"/>
          </a:p>
          <a:p>
            <a:pPr>
              <a:buNone/>
            </a:pPr>
            <a:endParaRPr lang="ru-RU" dirty="0"/>
          </a:p>
        </p:txBody>
      </p:sp>
      <p:graphicFrame>
        <p:nvGraphicFramePr>
          <p:cNvPr id="4" name="Таблица 3"/>
          <p:cNvGraphicFramePr>
            <a:graphicFrameLocks noGrp="1"/>
          </p:cNvGraphicFramePr>
          <p:nvPr/>
        </p:nvGraphicFramePr>
        <p:xfrm>
          <a:off x="1428728" y="2643182"/>
          <a:ext cx="6096000" cy="1478280"/>
        </p:xfrm>
        <a:graphic>
          <a:graphicData uri="http://schemas.openxmlformats.org/drawingml/2006/table">
            <a:tbl>
              <a:tblPr firstRow="1" bandRow="1">
                <a:tableStyleId>{22838BEF-8BB2-4498-84A7-C5851F593DF1}</a:tableStyleId>
              </a:tblPr>
              <a:tblGrid>
                <a:gridCol w="1524000"/>
                <a:gridCol w="1524000"/>
                <a:gridCol w="1524000"/>
                <a:gridCol w="1524000"/>
              </a:tblGrid>
              <a:tr h="370840">
                <a:tc>
                  <a:txBody>
                    <a:bodyPr/>
                    <a:lstStyle/>
                    <a:p>
                      <a:pPr algn="ctr"/>
                      <a:r>
                        <a:rPr lang="en-US" dirty="0" smtClean="0"/>
                        <a:t>X</a:t>
                      </a:r>
                      <a:endParaRPr lang="ru-RU" dirty="0"/>
                    </a:p>
                  </a:txBody>
                  <a:tcPr/>
                </a:tc>
                <a:tc>
                  <a:txBody>
                    <a:bodyPr/>
                    <a:lstStyle/>
                    <a:p>
                      <a:pPr algn="ctr"/>
                      <a:r>
                        <a:rPr lang="en-US" dirty="0" smtClean="0"/>
                        <a:t>Y</a:t>
                      </a:r>
                      <a:endParaRPr lang="ru-RU" dirty="0"/>
                    </a:p>
                  </a:txBody>
                  <a:tcPr/>
                </a:tc>
                <a:tc>
                  <a:txBody>
                    <a:bodyPr/>
                    <a:lstStyle/>
                    <a:p>
                      <a:pPr algn="ctr"/>
                      <a:r>
                        <a:rPr lang="en-US" dirty="0" smtClean="0"/>
                        <a:t>Z</a:t>
                      </a:r>
                      <a:endParaRPr lang="ru-RU" dirty="0"/>
                    </a:p>
                  </a:txBody>
                  <a:tcPr/>
                </a:tc>
                <a:tc>
                  <a:txBody>
                    <a:bodyPr/>
                    <a:lstStyle/>
                    <a:p>
                      <a:pPr algn="ctr"/>
                      <a:r>
                        <a:rPr lang="en-US" dirty="0" smtClean="0"/>
                        <a:t>F</a:t>
                      </a:r>
                      <a:endParaRPr lang="ru-RU" dirty="0"/>
                    </a:p>
                  </a:txBody>
                  <a:tcPr/>
                </a:tc>
              </a:tr>
              <a:tr h="129226">
                <a:tc>
                  <a:txBody>
                    <a:bodyPr/>
                    <a:lstStyle/>
                    <a:p>
                      <a:pPr algn="ctr"/>
                      <a:r>
                        <a:rPr lang="en-US" dirty="0" smtClean="0"/>
                        <a:t>1</a:t>
                      </a:r>
                      <a:endParaRPr lang="ru-RU" dirty="0"/>
                    </a:p>
                  </a:txBody>
                  <a:tcPr/>
                </a:tc>
                <a:tc>
                  <a:txBody>
                    <a:bodyPr/>
                    <a:lstStyle/>
                    <a:p>
                      <a:pPr algn="ctr"/>
                      <a:r>
                        <a:rPr lang="en-US" dirty="0" smtClean="0"/>
                        <a:t>0</a:t>
                      </a:r>
                      <a:endParaRPr lang="ru-RU" dirty="0"/>
                    </a:p>
                  </a:txBody>
                  <a:tcPr/>
                </a:tc>
                <a:tc>
                  <a:txBody>
                    <a:bodyPr/>
                    <a:lstStyle/>
                    <a:p>
                      <a:pPr algn="ctr"/>
                      <a:r>
                        <a:rPr lang="en-US" dirty="0" smtClean="0"/>
                        <a:t>0</a:t>
                      </a:r>
                      <a:endParaRPr lang="ru-RU" dirty="0"/>
                    </a:p>
                  </a:txBody>
                  <a:tcPr/>
                </a:tc>
                <a:tc>
                  <a:txBody>
                    <a:bodyPr/>
                    <a:lstStyle/>
                    <a:p>
                      <a:pPr algn="ctr"/>
                      <a:r>
                        <a:rPr lang="en-US" dirty="0" smtClean="0"/>
                        <a:t>0</a:t>
                      </a:r>
                      <a:endParaRPr lang="ru-RU" dirty="0"/>
                    </a:p>
                  </a:txBody>
                  <a:tcPr/>
                </a:tc>
              </a:tr>
              <a:tr h="370840">
                <a:tc>
                  <a:txBody>
                    <a:bodyPr/>
                    <a:lstStyle/>
                    <a:p>
                      <a:pPr algn="ctr"/>
                      <a:r>
                        <a:rPr lang="en-US" dirty="0" smtClean="0"/>
                        <a:t>0</a:t>
                      </a:r>
                      <a:endParaRPr lang="ru-RU" dirty="0"/>
                    </a:p>
                  </a:txBody>
                  <a:tcPr/>
                </a:tc>
                <a:tc>
                  <a:txBody>
                    <a:bodyPr/>
                    <a:lstStyle/>
                    <a:p>
                      <a:pPr algn="ctr"/>
                      <a:r>
                        <a:rPr lang="en-US" dirty="0" smtClean="0"/>
                        <a:t>1</a:t>
                      </a:r>
                      <a:endParaRPr lang="ru-RU" dirty="0"/>
                    </a:p>
                  </a:txBody>
                  <a:tcPr/>
                </a:tc>
                <a:tc>
                  <a:txBody>
                    <a:bodyPr/>
                    <a:lstStyle/>
                    <a:p>
                      <a:pPr algn="ctr"/>
                      <a:r>
                        <a:rPr lang="en-US" dirty="0" smtClean="0"/>
                        <a:t>0</a:t>
                      </a:r>
                      <a:endParaRPr lang="ru-RU" dirty="0"/>
                    </a:p>
                  </a:txBody>
                  <a:tcPr/>
                </a:tc>
                <a:tc>
                  <a:txBody>
                    <a:bodyPr/>
                    <a:lstStyle/>
                    <a:p>
                      <a:pPr algn="ctr"/>
                      <a:r>
                        <a:rPr lang="en-US" dirty="0" smtClean="0"/>
                        <a:t>1</a:t>
                      </a:r>
                      <a:endParaRPr lang="ru-RU" dirty="0"/>
                    </a:p>
                  </a:txBody>
                  <a:tcPr/>
                </a:tc>
              </a:tr>
              <a:tr h="370840">
                <a:tc>
                  <a:txBody>
                    <a:bodyPr/>
                    <a:lstStyle/>
                    <a:p>
                      <a:pPr algn="ctr"/>
                      <a:r>
                        <a:rPr lang="en-US" dirty="0" smtClean="0"/>
                        <a:t>0</a:t>
                      </a:r>
                      <a:endParaRPr lang="ru-RU" dirty="0"/>
                    </a:p>
                  </a:txBody>
                  <a:tcPr/>
                </a:tc>
                <a:tc>
                  <a:txBody>
                    <a:bodyPr/>
                    <a:lstStyle/>
                    <a:p>
                      <a:pPr algn="ctr"/>
                      <a:r>
                        <a:rPr lang="en-US" dirty="0" smtClean="0"/>
                        <a:t>0</a:t>
                      </a:r>
                      <a:endParaRPr lang="ru-RU" dirty="0"/>
                    </a:p>
                  </a:txBody>
                  <a:tcPr/>
                </a:tc>
                <a:tc>
                  <a:txBody>
                    <a:bodyPr/>
                    <a:lstStyle/>
                    <a:p>
                      <a:pPr algn="ctr"/>
                      <a:r>
                        <a:rPr lang="en-US" dirty="0" smtClean="0"/>
                        <a:t>1</a:t>
                      </a:r>
                      <a:endParaRPr lang="ru-RU" dirty="0"/>
                    </a:p>
                  </a:txBody>
                  <a:tcPr/>
                </a:tc>
                <a:tc>
                  <a:txBody>
                    <a:bodyPr/>
                    <a:lstStyle/>
                    <a:p>
                      <a:pPr algn="ctr"/>
                      <a:r>
                        <a:rPr lang="en-US" dirty="0" smtClean="0"/>
                        <a:t>0</a:t>
                      </a:r>
                      <a:endParaRPr lang="ru-RU"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97642"/>
          </a:xfrm>
        </p:spPr>
        <p:txBody>
          <a:bodyPr/>
          <a:lstStyle/>
          <a:p>
            <a:r>
              <a:rPr lang="ru-RU" sz="1800" dirty="0" smtClean="0"/>
              <a:t>Задание </a:t>
            </a:r>
            <a:r>
              <a:rPr lang="en-US" sz="1800" dirty="0" smtClean="0"/>
              <a:t>3</a:t>
            </a:r>
            <a:r>
              <a:rPr lang="ru-RU" sz="1800" dirty="0" smtClean="0"/>
              <a:t>.</a:t>
            </a:r>
          </a:p>
          <a:p>
            <a:pPr marL="0" indent="355600">
              <a:buNone/>
            </a:pPr>
            <a:r>
              <a:rPr lang="ru-RU" dirty="0" smtClean="0">
                <a:latin typeface="Times New Roman" pitchFamily="18" charset="0"/>
                <a:cs typeface="Times New Roman" pitchFamily="18" charset="0"/>
              </a:rPr>
              <a:t>Для какого имени истинно высказывание:</a:t>
            </a:r>
          </a:p>
          <a:p>
            <a:pPr marL="0" indent="355600">
              <a:buNone/>
            </a:pPr>
            <a:r>
              <a:rPr lang="ru-RU" dirty="0" smtClean="0">
                <a:latin typeface="Times New Roman" pitchFamily="18" charset="0"/>
                <a:cs typeface="Times New Roman" pitchFamily="18" charset="0"/>
              </a:rPr>
              <a:t>¬(Первая буква имени гласная → Четвёртая буква имени согласная).</a:t>
            </a: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1) ЕЛЕНА         2) ВАДИМ         3) АНТОН          4) ФЁДОР</a:t>
            </a:r>
            <a:endParaRPr lang="en-US" sz="2400" dirty="0" smtClean="0">
              <a:latin typeface="Times New Roman" pitchFamily="18" charset="0"/>
              <a:cs typeface="Times New Roman" pitchFamily="18" charset="0"/>
            </a:endParaRP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26204"/>
          </a:xfrm>
        </p:spPr>
        <p:txBody>
          <a:bodyPr/>
          <a:lstStyle/>
          <a:p>
            <a:r>
              <a:rPr lang="ru-RU" sz="1800" dirty="0" smtClean="0"/>
              <a:t>Задание 4.</a:t>
            </a:r>
          </a:p>
          <a:p>
            <a:pPr marL="0" indent="355600">
              <a:buNone/>
            </a:pPr>
            <a:r>
              <a:rPr lang="ru-RU" dirty="0" smtClean="0">
                <a:latin typeface="Times New Roman" pitchFamily="18" charset="0"/>
                <a:cs typeface="Times New Roman" pitchFamily="18" charset="0"/>
              </a:rPr>
              <a:t>Для какого имени истинно высказывание:</a:t>
            </a:r>
          </a:p>
          <a:p>
            <a:pPr marL="0" indent="355600">
              <a:buNone/>
            </a:pPr>
            <a:r>
              <a:rPr lang="ru-RU" dirty="0" smtClean="0">
                <a:latin typeface="Times New Roman" pitchFamily="18" charset="0"/>
                <a:cs typeface="Times New Roman" pitchFamily="18" charset="0"/>
              </a:rPr>
              <a:t>(Первая буква имени согласная)</a:t>
            </a:r>
            <a:r>
              <a:rPr lang="en-US" dirty="0" smtClean="0">
                <a:latin typeface="Times New Roman" pitchFamily="18" charset="0"/>
                <a:cs typeface="Times New Roman" pitchFamily="18" charset="0"/>
              </a:rPr>
              <a:t>&amp;(¬(</a:t>
            </a:r>
            <a:r>
              <a:rPr lang="ru-RU" dirty="0" smtClean="0">
                <a:latin typeface="Times New Roman" pitchFamily="18" charset="0"/>
                <a:cs typeface="Times New Roman" pitchFamily="18" charset="0"/>
              </a:rPr>
              <a:t>Вторая буква имени согласная→Четвёртая буква имени гласная</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a:t>
            </a: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r>
              <a:rPr lang="ru-RU" sz="2400" dirty="0" smtClean="0">
                <a:latin typeface="Times New Roman" pitchFamily="18" charset="0"/>
                <a:cs typeface="Times New Roman" pitchFamily="18" charset="0"/>
              </a:rPr>
              <a:t>1) ИВАН         2) ПЁТР         3) ПАВЕЛ          4) ЕЛЕНА</a:t>
            </a:r>
            <a:endParaRPr lang="en-US" sz="2400"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57200" y="428604"/>
            <a:ext cx="8229600" cy="6026204"/>
          </a:xfrm>
        </p:spPr>
        <p:txBody>
          <a:bodyPr/>
          <a:lstStyle/>
          <a:p>
            <a:r>
              <a:rPr lang="ru-RU" sz="1800" dirty="0" smtClean="0"/>
              <a:t>Задание 5.</a:t>
            </a:r>
          </a:p>
          <a:p>
            <a:pPr marL="0" indent="355600">
              <a:buNone/>
            </a:pPr>
            <a:r>
              <a:rPr lang="ru-RU" dirty="0" smtClean="0">
                <a:latin typeface="Times New Roman" pitchFamily="18" charset="0"/>
                <a:cs typeface="Times New Roman" pitchFamily="18" charset="0"/>
              </a:rPr>
              <a:t>Для какого из значений числа </a:t>
            </a:r>
            <a:r>
              <a:rPr lang="en-US" dirty="0" smtClean="0">
                <a:latin typeface="Times New Roman" pitchFamily="18" charset="0"/>
                <a:cs typeface="Times New Roman" pitchFamily="18" charset="0"/>
              </a:rPr>
              <a:t>Y</a:t>
            </a:r>
            <a:r>
              <a:rPr lang="ru-RU" dirty="0" smtClean="0">
                <a:latin typeface="Times New Roman" pitchFamily="18" charset="0"/>
                <a:cs typeface="Times New Roman" pitchFamily="18" charset="0"/>
              </a:rPr>
              <a:t> высказывание истинно?.</a:t>
            </a: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sz="2400" dirty="0" smtClean="0">
              <a:latin typeface="Times New Roman" pitchFamily="18" charset="0"/>
              <a:cs typeface="Times New Roman" pitchFamily="18" charset="0"/>
            </a:endParaRPr>
          </a:p>
          <a:p>
            <a:pPr marL="0" indent="355600">
              <a:buNone/>
            </a:pPr>
            <a:endParaRPr lang="ru-RU" sz="2400" dirty="0" smtClean="0">
              <a:latin typeface="Times New Roman" pitchFamily="18" charset="0"/>
              <a:cs typeface="Times New Roman" pitchFamily="18" charset="0"/>
            </a:endParaRPr>
          </a:p>
          <a:p>
            <a:pPr marL="0" indent="355600">
              <a:buNone/>
            </a:pPr>
            <a:r>
              <a:rPr lang="ru-RU" sz="2400" dirty="0" smtClean="0">
                <a:latin typeface="Times New Roman" pitchFamily="18" charset="0"/>
                <a:cs typeface="Times New Roman" pitchFamily="18" charset="0"/>
              </a:rPr>
              <a:t>1) 1         2) 2         3) 3          4) 4</a:t>
            </a:r>
            <a:endParaRPr lang="en-US" sz="2400"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endParaRPr lang="ru-RU" dirty="0"/>
          </a:p>
        </p:txBody>
      </p:sp>
      <p:graphicFrame>
        <p:nvGraphicFramePr>
          <p:cNvPr id="5" name="Объект 4"/>
          <p:cNvGraphicFramePr>
            <a:graphicFrameLocks noChangeAspect="1"/>
          </p:cNvGraphicFramePr>
          <p:nvPr/>
        </p:nvGraphicFramePr>
        <p:xfrm>
          <a:off x="1214414" y="1857364"/>
          <a:ext cx="6705600" cy="4059238"/>
        </p:xfrm>
        <a:graphic>
          <a:graphicData uri="http://schemas.openxmlformats.org/presentationml/2006/ole">
            <p:oleObj spid="_x0000_s46082" name="Документ" r:id="rId3" imgW="6704868" imgH="4058501" progId="Word.Document.12">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57200" y="428604"/>
            <a:ext cx="8229600" cy="6026204"/>
          </a:xfrm>
        </p:spPr>
        <p:txBody>
          <a:bodyPr>
            <a:normAutofit/>
          </a:bodyPr>
          <a:lstStyle/>
          <a:p>
            <a:r>
              <a:rPr lang="ru-RU" sz="1800" dirty="0" smtClean="0"/>
              <a:t>Задание 6.</a:t>
            </a:r>
          </a:p>
          <a:p>
            <a:pPr marL="0" indent="539750" algn="just">
              <a:buNone/>
            </a:pPr>
            <a:r>
              <a:rPr lang="ru-RU" dirty="0" smtClean="0">
                <a:latin typeface="Times New Roman" pitchFamily="18" charset="0"/>
                <a:cs typeface="Times New Roman" pitchFamily="18" charset="0"/>
              </a:rPr>
              <a:t>Три свидетеля дорожного происшествия сообщили сведения о скрывшемся нарушителе. Николай утверждает, что тот был на синем «</a:t>
            </a:r>
            <a:r>
              <a:rPr lang="ru-RU" dirty="0" err="1" smtClean="0">
                <a:latin typeface="Times New Roman" pitchFamily="18" charset="0"/>
                <a:cs typeface="Times New Roman" pitchFamily="18" charset="0"/>
              </a:rPr>
              <a:t>Рено</a:t>
            </a:r>
            <a:r>
              <a:rPr lang="ru-RU" dirty="0" smtClean="0">
                <a:latin typeface="Times New Roman" pitchFamily="18" charset="0"/>
                <a:cs typeface="Times New Roman" pitchFamily="18" charset="0"/>
              </a:rPr>
              <a:t>», Дмитрий сказал, что нарушитель уехал на чёрной «</a:t>
            </a:r>
            <a:r>
              <a:rPr lang="ru-RU" dirty="0" err="1" smtClean="0">
                <a:latin typeface="Times New Roman" pitchFamily="18" charset="0"/>
                <a:cs typeface="Times New Roman" pitchFamily="18" charset="0"/>
              </a:rPr>
              <a:t>Тойоте</a:t>
            </a:r>
            <a:r>
              <a:rPr lang="ru-RU" dirty="0" smtClean="0">
                <a:latin typeface="Times New Roman" pitchFamily="18" charset="0"/>
                <a:cs typeface="Times New Roman" pitchFamily="18" charset="0"/>
              </a:rPr>
              <a:t>», а Семён показал, что машина была точно не синяя и, по всей видимости, это был «Форд». Когда удалось отыскать машину, выяснилось, что каждый из свидетелей точно определил только один из параметров автомобиля, а в другом ошибся. Какая и какого цвета была машина у нарушителя?</a:t>
            </a: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pPr marL="0" indent="355600">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946928"/>
          </a:xfrm>
        </p:spPr>
        <p:txBody>
          <a:bodyPr/>
          <a:lstStyle/>
          <a:p>
            <a:r>
              <a:rPr lang="ru-RU" dirty="0" smtClean="0">
                <a:latin typeface="Times New Roman" pitchFamily="18" charset="0"/>
                <a:cs typeface="Times New Roman" pitchFamily="18" charset="0"/>
              </a:rPr>
              <a:t>Решение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5168948"/>
          </a:xfrm>
        </p:spPr>
        <p:txBody>
          <a:bodyPr/>
          <a:lstStyle/>
          <a:p>
            <a:pPr>
              <a:buNone/>
            </a:pPr>
            <a:r>
              <a:rPr lang="ru-RU" dirty="0" smtClean="0"/>
              <a:t>Обозначим высказывания:</a:t>
            </a:r>
          </a:p>
          <a:p>
            <a:pPr>
              <a:buNone/>
            </a:pPr>
            <a:r>
              <a:rPr lang="ru-RU" dirty="0" smtClean="0"/>
              <a:t>А = «машина синего цвета»;</a:t>
            </a:r>
          </a:p>
          <a:p>
            <a:pPr>
              <a:buNone/>
            </a:pPr>
            <a:r>
              <a:rPr lang="ru-RU" dirty="0" smtClean="0"/>
              <a:t>В = «машина была «</a:t>
            </a:r>
            <a:r>
              <a:rPr lang="ru-RU" dirty="0" err="1" smtClean="0"/>
              <a:t>Рено</a:t>
            </a:r>
            <a:r>
              <a:rPr lang="ru-RU" dirty="0" smtClean="0"/>
              <a:t>»;</a:t>
            </a:r>
          </a:p>
          <a:p>
            <a:pPr>
              <a:buNone/>
            </a:pPr>
            <a:r>
              <a:rPr lang="ru-RU" dirty="0" smtClean="0"/>
              <a:t>С = «машина чёрного цвета»</a:t>
            </a:r>
            <a:r>
              <a:rPr lang="en-US" dirty="0" smtClean="0"/>
              <a:t>;</a:t>
            </a:r>
            <a:endParaRPr lang="ru-RU" dirty="0" smtClean="0"/>
          </a:p>
          <a:p>
            <a:pPr>
              <a:buNone/>
            </a:pPr>
            <a:r>
              <a:rPr lang="en-US" dirty="0" smtClean="0"/>
              <a:t>D = </a:t>
            </a:r>
            <a:r>
              <a:rPr lang="ru-RU" dirty="0" smtClean="0"/>
              <a:t>«машина была «</a:t>
            </a:r>
            <a:r>
              <a:rPr lang="ru-RU" dirty="0" err="1" smtClean="0"/>
              <a:t>Тойота</a:t>
            </a:r>
            <a:r>
              <a:rPr lang="ru-RU" dirty="0" smtClean="0"/>
              <a:t>»</a:t>
            </a:r>
            <a:r>
              <a:rPr lang="en-US" dirty="0" smtClean="0"/>
              <a:t>;</a:t>
            </a:r>
          </a:p>
          <a:p>
            <a:pPr>
              <a:buNone/>
            </a:pPr>
            <a:r>
              <a:rPr lang="en-US" dirty="0" smtClean="0"/>
              <a:t>E</a:t>
            </a:r>
            <a:r>
              <a:rPr lang="ru-RU" dirty="0" smtClean="0"/>
              <a:t> = «машина была «Форд».</a:t>
            </a:r>
          </a:p>
          <a:p>
            <a:pPr>
              <a:buNone/>
            </a:pPr>
            <a:endParaRPr lang="ru-RU" dirty="0"/>
          </a:p>
        </p:txBody>
      </p:sp>
      <p:pic>
        <p:nvPicPr>
          <p:cNvPr id="4" name="Рисунок 3" descr="BMW_7-series_hybrid_1006_1920x1200.jpg"/>
          <p:cNvPicPr>
            <a:picLocks noChangeAspect="1"/>
          </p:cNvPicPr>
          <p:nvPr/>
        </p:nvPicPr>
        <p:blipFill>
          <a:blip r:embed="rId2" cstate="print"/>
          <a:stretch>
            <a:fillRect/>
          </a:stretch>
        </p:blipFill>
        <p:spPr>
          <a:xfrm>
            <a:off x="6357950" y="1214422"/>
            <a:ext cx="1785918" cy="1116199"/>
          </a:xfrm>
          <a:prstGeom prst="rect">
            <a:avLst/>
          </a:prstGeom>
        </p:spPr>
      </p:pic>
      <p:pic>
        <p:nvPicPr>
          <p:cNvPr id="5" name="Рисунок 4" descr="Cadillac_XLR_170_1920x1200.jpg"/>
          <p:cNvPicPr>
            <a:picLocks noChangeAspect="1"/>
          </p:cNvPicPr>
          <p:nvPr/>
        </p:nvPicPr>
        <p:blipFill>
          <a:blip r:embed="rId3" cstate="print"/>
          <a:stretch>
            <a:fillRect/>
          </a:stretch>
        </p:blipFill>
        <p:spPr>
          <a:xfrm>
            <a:off x="6858016" y="2928934"/>
            <a:ext cx="1828774" cy="1142984"/>
          </a:xfrm>
          <a:prstGeom prst="rect">
            <a:avLst/>
          </a:prstGeom>
        </p:spPr>
      </p:pic>
      <p:pic>
        <p:nvPicPr>
          <p:cNvPr id="6" name="Рисунок 5" descr="Jaguar_S-type_163_1920x1200.jpg"/>
          <p:cNvPicPr>
            <a:picLocks noChangeAspect="1"/>
          </p:cNvPicPr>
          <p:nvPr/>
        </p:nvPicPr>
        <p:blipFill>
          <a:blip r:embed="rId4" cstate="print"/>
          <a:stretch>
            <a:fillRect/>
          </a:stretch>
        </p:blipFill>
        <p:spPr>
          <a:xfrm>
            <a:off x="6215074" y="4929198"/>
            <a:ext cx="1828779" cy="1142987"/>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643998" cy="6097642"/>
          </a:xfrm>
        </p:spPr>
        <p:txBody>
          <a:bodyPr>
            <a:normAutofit/>
          </a:bodyPr>
          <a:lstStyle/>
          <a:p>
            <a:r>
              <a:rPr lang="ru-RU" sz="4000" dirty="0" smtClean="0">
                <a:latin typeface="Times New Roman" pitchFamily="18" charset="0"/>
                <a:cs typeface="Times New Roman" pitchFamily="18" charset="0"/>
              </a:rPr>
              <a:t>Из показаний Николая следует, что </a:t>
            </a:r>
          </a:p>
          <a:p>
            <a:pPr>
              <a:buNone/>
            </a:pPr>
            <a:r>
              <a:rPr lang="ru-RU" sz="4000" dirty="0" smtClean="0">
                <a:latin typeface="Times New Roman" pitchFamily="18" charset="0"/>
                <a:cs typeface="Times New Roman" pitchFamily="18" charset="0"/>
              </a:rPr>
              <a:t>А </a:t>
            </a:r>
            <a:r>
              <a:rPr lang="ru-RU" sz="4000" dirty="0" smtClean="0">
                <a:latin typeface="Times New Roman" pitchFamily="18" charset="0"/>
                <a:ea typeface="Cambria Math"/>
                <a:cs typeface="Times New Roman" pitchFamily="18" charset="0"/>
              </a:rPr>
              <a:t>𝖵</a:t>
            </a:r>
            <a:r>
              <a:rPr lang="ru-RU" sz="4000" dirty="0" smtClean="0">
                <a:latin typeface="Times New Roman" pitchFamily="18" charset="0"/>
                <a:cs typeface="Times New Roman" pitchFamily="18" charset="0"/>
              </a:rPr>
              <a:t> В истинно;</a:t>
            </a:r>
          </a:p>
          <a:p>
            <a:r>
              <a:rPr lang="ru-RU" sz="4000" dirty="0" smtClean="0">
                <a:latin typeface="Times New Roman" pitchFamily="18" charset="0"/>
                <a:cs typeface="Times New Roman" pitchFamily="18" charset="0"/>
              </a:rPr>
              <a:t>Из показаний Дмитрия следует, что </a:t>
            </a:r>
          </a:p>
          <a:p>
            <a:pPr>
              <a:buNone/>
            </a:pPr>
            <a:r>
              <a:rPr lang="en-US" sz="4000" dirty="0" smtClean="0">
                <a:latin typeface="Times New Roman" pitchFamily="18" charset="0"/>
                <a:cs typeface="Times New Roman" pitchFamily="18" charset="0"/>
              </a:rPr>
              <a:t>C </a:t>
            </a:r>
            <a:r>
              <a:rPr lang="en-US" sz="4000" dirty="0" smtClean="0">
                <a:latin typeface="Times New Roman" pitchFamily="18" charset="0"/>
                <a:ea typeface="Cambria Math"/>
                <a:cs typeface="Times New Roman" pitchFamily="18" charset="0"/>
              </a:rPr>
              <a:t>𝖵 D </a:t>
            </a:r>
            <a:r>
              <a:rPr lang="ru-RU" sz="4000" dirty="0" smtClean="0">
                <a:latin typeface="Times New Roman" pitchFamily="18" charset="0"/>
                <a:ea typeface="Cambria Math"/>
                <a:cs typeface="Times New Roman" pitchFamily="18" charset="0"/>
              </a:rPr>
              <a:t>истинно;</a:t>
            </a:r>
          </a:p>
          <a:p>
            <a:r>
              <a:rPr lang="ru-RU" sz="4000" dirty="0" smtClean="0">
                <a:latin typeface="Times New Roman" pitchFamily="18" charset="0"/>
                <a:ea typeface="Cambria Math"/>
                <a:cs typeface="Times New Roman" pitchFamily="18" charset="0"/>
              </a:rPr>
              <a:t>Из показаний Семёна следует, что </a:t>
            </a:r>
          </a:p>
          <a:p>
            <a:pPr>
              <a:buNone/>
            </a:pPr>
            <a:r>
              <a:rPr lang="ru-RU" sz="4000" dirty="0" smtClean="0">
                <a:latin typeface="Times New Roman" pitchFamily="18" charset="0"/>
                <a:ea typeface="Cambria Math"/>
                <a:cs typeface="Times New Roman" pitchFamily="18" charset="0"/>
              </a:rPr>
              <a:t>¬</a:t>
            </a:r>
            <a:r>
              <a:rPr lang="en-US" sz="4000" dirty="0" smtClean="0">
                <a:latin typeface="Times New Roman" pitchFamily="18" charset="0"/>
                <a:ea typeface="Cambria Math"/>
                <a:cs typeface="Times New Roman" pitchFamily="18" charset="0"/>
              </a:rPr>
              <a:t>A 𝖵 E </a:t>
            </a:r>
            <a:r>
              <a:rPr lang="ru-RU" sz="4000" dirty="0" smtClean="0">
                <a:latin typeface="Times New Roman" pitchFamily="18" charset="0"/>
                <a:ea typeface="Cambria Math"/>
                <a:cs typeface="Times New Roman" pitchFamily="18" charset="0"/>
              </a:rPr>
              <a:t>истинно.</a:t>
            </a:r>
            <a:endParaRPr lang="ru-RU"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Мышление помогает -</a:t>
            </a:r>
            <a:endParaRPr lang="ru-RU" b="1" dirty="0"/>
          </a:p>
        </p:txBody>
      </p:sp>
      <p:sp>
        <p:nvSpPr>
          <p:cNvPr id="3" name="Содержимое 2"/>
          <p:cNvSpPr>
            <a:spLocks noGrp="1"/>
          </p:cNvSpPr>
          <p:nvPr>
            <p:ph idx="1"/>
          </p:nvPr>
        </p:nvSpPr>
        <p:spPr>
          <a:xfrm>
            <a:off x="500034" y="1357298"/>
            <a:ext cx="8229600" cy="4572000"/>
          </a:xfrm>
        </p:spPr>
        <p:txBody>
          <a:bodyPr/>
          <a:lstStyle/>
          <a:p>
            <a:pPr>
              <a:lnSpc>
                <a:spcPct val="90000"/>
              </a:lnSpc>
              <a:spcBef>
                <a:spcPct val="0"/>
              </a:spcBef>
            </a:pPr>
            <a:r>
              <a:rPr lang="ru-RU" sz="3600" dirty="0" smtClean="0">
                <a:latin typeface="Times New Roman" pitchFamily="18" charset="0"/>
                <a:cs typeface="Times New Roman" pitchFamily="18" charset="0"/>
              </a:rPr>
              <a:t>Познать законы окружающего мира  </a:t>
            </a:r>
          </a:p>
          <a:p>
            <a:pPr>
              <a:lnSpc>
                <a:spcPct val="90000"/>
              </a:lnSpc>
              <a:spcBef>
                <a:spcPct val="0"/>
              </a:spcBef>
              <a:buNone/>
            </a:pPr>
            <a:endParaRPr lang="ru-RU" sz="3600" dirty="0" smtClean="0">
              <a:latin typeface="Times New Roman" pitchFamily="18" charset="0"/>
              <a:cs typeface="Times New Roman" pitchFamily="18" charset="0"/>
            </a:endParaRPr>
          </a:p>
          <a:p>
            <a:pPr>
              <a:lnSpc>
                <a:spcPct val="90000"/>
              </a:lnSpc>
            </a:pPr>
            <a:r>
              <a:rPr lang="ru-RU" sz="3600" dirty="0" smtClean="0">
                <a:latin typeface="Times New Roman" pitchFamily="18" charset="0"/>
                <a:cs typeface="Times New Roman" pitchFamily="18" charset="0"/>
              </a:rPr>
              <a:t>Сделать научное открытие</a:t>
            </a:r>
          </a:p>
          <a:p>
            <a:pPr>
              <a:lnSpc>
                <a:spcPct val="90000"/>
              </a:lnSpc>
            </a:pPr>
            <a:endParaRPr lang="ru-RU" sz="3600" dirty="0" smtClean="0">
              <a:latin typeface="Times New Roman" pitchFamily="18" charset="0"/>
              <a:cs typeface="Times New Roman" pitchFamily="18" charset="0"/>
            </a:endParaRPr>
          </a:p>
          <a:p>
            <a:pPr>
              <a:lnSpc>
                <a:spcPct val="90000"/>
              </a:lnSpc>
            </a:pPr>
            <a:r>
              <a:rPr lang="ru-RU" sz="3600" dirty="0" smtClean="0">
                <a:latin typeface="Times New Roman" pitchFamily="18" charset="0"/>
                <a:cs typeface="Times New Roman" pitchFamily="18" charset="0"/>
              </a:rPr>
              <a:t>Получить знания о свойствах и явлениях, которые не могут быть непосредственно восприняты человеком</a:t>
            </a:r>
          </a:p>
          <a:p>
            <a:endParaRPr lang="ru-RU" dirty="0"/>
          </a:p>
        </p:txBody>
      </p:sp>
      <p:sp>
        <p:nvSpPr>
          <p:cNvPr id="4" name="AutoShape 11"/>
          <p:cNvSpPr>
            <a:spLocks noChangeArrowheads="1"/>
          </p:cNvSpPr>
          <p:nvPr/>
        </p:nvSpPr>
        <p:spPr bwMode="auto">
          <a:xfrm rot="4660283">
            <a:off x="6845398" y="3667542"/>
            <a:ext cx="2311400" cy="81121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0033"/>
          </a:solidFill>
          <a:ln w="38100" algn="ctr">
            <a:solidFill>
              <a:srgbClr val="FFCC99"/>
            </a:solidFill>
            <a:miter lim="800000"/>
            <a:headEnd/>
            <a:tailEnd/>
          </a:ln>
          <a:effectLst/>
        </p:spPr>
        <p:txBody>
          <a:bodyPr wrap="none" anchor="ctr"/>
          <a:lstStyle/>
          <a:p>
            <a:endParaRPr lang="ru-RU"/>
          </a:p>
        </p:txBody>
      </p:sp>
      <p:sp>
        <p:nvSpPr>
          <p:cNvPr id="5" name="Text Box 5">
            <a:hlinkClick r:id="rId2" action="ppaction://hlinksldjump"/>
          </p:cNvPr>
          <p:cNvSpPr txBox="1">
            <a:spLocks noChangeArrowheads="1"/>
          </p:cNvSpPr>
          <p:nvPr/>
        </p:nvSpPr>
        <p:spPr bwMode="auto">
          <a:xfrm rot="1186565">
            <a:off x="5683105" y="5609597"/>
            <a:ext cx="2447925" cy="660400"/>
          </a:xfrm>
          <a:prstGeom prst="rect">
            <a:avLst/>
          </a:prstGeom>
          <a:solidFill>
            <a:srgbClr val="FF9966"/>
          </a:solidFill>
          <a:ln w="19050">
            <a:solidFill>
              <a:srgbClr val="990033"/>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ru-RU" sz="3600" b="1" dirty="0">
                <a:solidFill>
                  <a:srgbClr val="990033"/>
                </a:solidFill>
                <a:latin typeface="Comic Sans MS" pitchFamily="66" charset="0"/>
              </a:rPr>
              <a:t>Логика</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515352" cy="6026204"/>
          </a:xfrm>
        </p:spPr>
        <p:txBody>
          <a:bodyPr>
            <a:normAutofit/>
          </a:bodyPr>
          <a:lstStyle/>
          <a:p>
            <a:pPr marL="0" indent="355600">
              <a:buNone/>
            </a:pPr>
            <a:r>
              <a:rPr lang="ru-RU" sz="3600" dirty="0" smtClean="0">
                <a:latin typeface="Times New Roman" pitchFamily="18" charset="0"/>
                <a:cs typeface="Times New Roman" pitchFamily="18" charset="0"/>
              </a:rPr>
              <a:t>Если составленные из высказываний каждого свидетеля сложные высказывания истинны, то будет истинна и конъюнкция.</a:t>
            </a:r>
          </a:p>
          <a:p>
            <a:pPr marL="0" indent="355600">
              <a:buNone/>
            </a:pPr>
            <a:r>
              <a:rPr lang="en-US" sz="3600" dirty="0" smtClean="0">
                <a:latin typeface="Times New Roman" pitchFamily="18" charset="0"/>
                <a:cs typeface="Times New Roman" pitchFamily="18" charset="0"/>
              </a:rPr>
              <a:t>(A</a:t>
            </a:r>
            <a:r>
              <a:rPr lang="en-US" sz="3600" dirty="0" smtClean="0">
                <a:latin typeface="Cambria Math"/>
                <a:ea typeface="Cambria Math"/>
                <a:cs typeface="Times New Roman" pitchFamily="18" charset="0"/>
              </a:rPr>
              <a:t>𝖵B)&amp;(C𝖵D)&amp;(¬A𝖵E)=1</a:t>
            </a:r>
          </a:p>
          <a:p>
            <a:pPr marL="0" indent="355600">
              <a:buNone/>
            </a:pPr>
            <a:r>
              <a:rPr lang="en-US" sz="3600" dirty="0" smtClean="0">
                <a:latin typeface="Times New Roman" pitchFamily="18" charset="0"/>
                <a:cs typeface="Times New Roman" pitchFamily="18" charset="0"/>
              </a:rPr>
              <a:t>(A</a:t>
            </a:r>
            <a:r>
              <a:rPr lang="en-US" sz="3600" dirty="0" smtClean="0">
                <a:latin typeface="Cambria Math"/>
                <a:ea typeface="Cambria Math"/>
                <a:cs typeface="Times New Roman" pitchFamily="18" charset="0"/>
              </a:rPr>
              <a:t>+B)(C+D)(¬A+E)=</a:t>
            </a:r>
          </a:p>
          <a:p>
            <a:pPr marL="0" indent="355600">
              <a:buNone/>
            </a:pPr>
            <a:endParaRPr lang="en-US" sz="3600" dirty="0" smtClean="0">
              <a:latin typeface="Cambria Math"/>
              <a:ea typeface="Cambria Math"/>
              <a:cs typeface="Times New Roman" pitchFamily="18" charset="0"/>
            </a:endParaRPr>
          </a:p>
          <a:p>
            <a:pPr marL="0" indent="355600">
              <a:buNone/>
            </a:pPr>
            <a:endParaRPr lang="en-US" sz="3600" dirty="0" smtClean="0">
              <a:latin typeface="Cambria Math"/>
              <a:ea typeface="Cambria Math"/>
              <a:cs typeface="Times New Roman" pitchFamily="18" charset="0"/>
            </a:endParaRPr>
          </a:p>
          <a:p>
            <a:pPr marL="0" indent="355600">
              <a:buNone/>
            </a:pPr>
            <a:endParaRPr lang="ru-RU" sz="3600"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6643702" y="5286388"/>
          <a:ext cx="2214578" cy="1280160"/>
        </p:xfrm>
        <a:graphic>
          <a:graphicData uri="http://schemas.openxmlformats.org/drawingml/2006/table">
            <a:tbl>
              <a:tblPr firstRow="1" bandRow="1">
                <a:tableStyleId>{22838BEF-8BB2-4498-84A7-C5851F593DF1}</a:tableStyleId>
              </a:tblPr>
              <a:tblGrid>
                <a:gridCol w="2214578"/>
              </a:tblGrid>
              <a:tr h="1071570">
                <a:tc>
                  <a:txBody>
                    <a:bodyPr/>
                    <a:lstStyle/>
                    <a:p>
                      <a:pPr>
                        <a:buNone/>
                      </a:pPr>
                      <a:r>
                        <a:rPr lang="ru-RU" sz="1200" b="0" i="0" baseline="0" dirty="0" smtClean="0">
                          <a:latin typeface="Times New Roman" pitchFamily="18" charset="0"/>
                          <a:cs typeface="Times New Roman" pitchFamily="18" charset="0"/>
                        </a:rPr>
                        <a:t>А = «машина синего цвета»;</a:t>
                      </a:r>
                    </a:p>
                    <a:p>
                      <a:pPr>
                        <a:buNone/>
                      </a:pPr>
                      <a:r>
                        <a:rPr lang="ru-RU" sz="1200" b="0" i="0" baseline="0" dirty="0" smtClean="0">
                          <a:latin typeface="Times New Roman" pitchFamily="18" charset="0"/>
                          <a:cs typeface="Times New Roman" pitchFamily="18" charset="0"/>
                        </a:rPr>
                        <a:t>В = «машина была «</a:t>
                      </a:r>
                      <a:r>
                        <a:rPr lang="ru-RU" sz="1200" b="0" i="0" baseline="0" dirty="0" err="1" smtClean="0">
                          <a:latin typeface="Times New Roman" pitchFamily="18" charset="0"/>
                          <a:cs typeface="Times New Roman" pitchFamily="18" charset="0"/>
                        </a:rPr>
                        <a:t>Рено</a:t>
                      </a:r>
                      <a:r>
                        <a:rPr lang="ru-RU" sz="1200" b="0" i="0" baseline="0" dirty="0" smtClean="0">
                          <a:latin typeface="Times New Roman" pitchFamily="18" charset="0"/>
                          <a:cs typeface="Times New Roman" pitchFamily="18" charset="0"/>
                        </a:rPr>
                        <a:t>»;</a:t>
                      </a:r>
                    </a:p>
                    <a:p>
                      <a:pPr>
                        <a:buNone/>
                      </a:pPr>
                      <a:r>
                        <a:rPr lang="ru-RU" sz="1200" b="0" i="0" baseline="0" dirty="0" smtClean="0">
                          <a:latin typeface="Times New Roman" pitchFamily="18" charset="0"/>
                          <a:cs typeface="Times New Roman" pitchFamily="18" charset="0"/>
                        </a:rPr>
                        <a:t>С = «машина чёрного цвета»</a:t>
                      </a:r>
                      <a:r>
                        <a:rPr lang="en-US" sz="1200" b="0" i="0" baseline="0" dirty="0" smtClean="0">
                          <a:latin typeface="Times New Roman" pitchFamily="18" charset="0"/>
                          <a:cs typeface="Times New Roman" pitchFamily="18" charset="0"/>
                        </a:rPr>
                        <a:t>;</a:t>
                      </a:r>
                      <a:endParaRPr lang="ru-RU" sz="1200" b="0" i="0" baseline="0" dirty="0" smtClean="0">
                        <a:latin typeface="Times New Roman" pitchFamily="18" charset="0"/>
                        <a:cs typeface="Times New Roman" pitchFamily="18" charset="0"/>
                      </a:endParaRPr>
                    </a:p>
                    <a:p>
                      <a:pPr>
                        <a:buNone/>
                      </a:pPr>
                      <a:r>
                        <a:rPr lang="en-US" sz="1200" b="0" i="0" baseline="0" dirty="0" smtClean="0">
                          <a:latin typeface="Times New Roman" pitchFamily="18" charset="0"/>
                          <a:cs typeface="Times New Roman" pitchFamily="18" charset="0"/>
                        </a:rPr>
                        <a:t>D = </a:t>
                      </a:r>
                      <a:r>
                        <a:rPr lang="ru-RU" sz="1200" b="0" i="0" baseline="0" dirty="0" smtClean="0">
                          <a:latin typeface="Times New Roman" pitchFamily="18" charset="0"/>
                          <a:cs typeface="Times New Roman" pitchFamily="18" charset="0"/>
                        </a:rPr>
                        <a:t>«машина была «</a:t>
                      </a:r>
                      <a:r>
                        <a:rPr lang="ru-RU" sz="1200" b="0" i="0" baseline="0" dirty="0" err="1" smtClean="0">
                          <a:latin typeface="Times New Roman" pitchFamily="18" charset="0"/>
                          <a:cs typeface="Times New Roman" pitchFamily="18" charset="0"/>
                        </a:rPr>
                        <a:t>Тойота</a:t>
                      </a:r>
                      <a:r>
                        <a:rPr lang="ru-RU" sz="1200" b="0" i="0" baseline="0" dirty="0" smtClean="0">
                          <a:latin typeface="Times New Roman" pitchFamily="18" charset="0"/>
                          <a:cs typeface="Times New Roman" pitchFamily="18" charset="0"/>
                        </a:rPr>
                        <a:t>»</a:t>
                      </a:r>
                      <a:r>
                        <a:rPr lang="en-US" sz="1200" b="0" i="0" baseline="0" dirty="0" smtClean="0">
                          <a:latin typeface="Times New Roman" pitchFamily="18" charset="0"/>
                          <a:cs typeface="Times New Roman" pitchFamily="18" charset="0"/>
                        </a:rPr>
                        <a:t>;</a:t>
                      </a:r>
                    </a:p>
                    <a:p>
                      <a:pPr>
                        <a:buNone/>
                      </a:pPr>
                      <a:r>
                        <a:rPr lang="en-US" sz="1200" b="0" i="0" baseline="0" dirty="0" smtClean="0">
                          <a:latin typeface="Times New Roman" pitchFamily="18" charset="0"/>
                          <a:cs typeface="Times New Roman" pitchFamily="18" charset="0"/>
                        </a:rPr>
                        <a:t>E</a:t>
                      </a:r>
                      <a:r>
                        <a:rPr lang="ru-RU" sz="1200" b="0" i="0" baseline="0" dirty="0" smtClean="0">
                          <a:latin typeface="Times New Roman" pitchFamily="18" charset="0"/>
                          <a:cs typeface="Times New Roman" pitchFamily="18" charset="0"/>
                        </a:rPr>
                        <a:t> = «машина была «Форд».</a:t>
                      </a:r>
                    </a:p>
                    <a:p>
                      <a:endParaRPr lang="ru-RU" dirty="0"/>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75490"/>
          </a:xfrm>
        </p:spPr>
        <p:txBody>
          <a:bodyPr/>
          <a:lstStyle/>
          <a:p>
            <a:r>
              <a:rPr lang="ru-RU" dirty="0" smtClean="0">
                <a:latin typeface="Times New Roman" pitchFamily="18" charset="0"/>
                <a:cs typeface="Times New Roman" pitchFamily="18" charset="0"/>
              </a:rPr>
              <a:t>Самостоятельная работа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5240386"/>
          </a:xfrm>
        </p:spPr>
        <p:txBody>
          <a:bodyPr/>
          <a:lstStyle/>
          <a:p>
            <a:pPr marL="578358" indent="-514350">
              <a:buNone/>
            </a:pPr>
            <a:r>
              <a:rPr lang="ru-RU" dirty="0" smtClean="0"/>
              <a:t>Задание 1. Укажите, какое логическое выражение равносильно выражению:</a:t>
            </a:r>
            <a:endParaRPr lang="en-US" dirty="0" smtClean="0"/>
          </a:p>
          <a:p>
            <a:pPr marL="578358" indent="-514350">
              <a:buAutoNum type="arabicParenR"/>
            </a:pPr>
            <a:endParaRPr lang="en-US" dirty="0" smtClean="0"/>
          </a:p>
          <a:p>
            <a:pPr marL="578358" indent="-514350">
              <a:buAutoNum type="arabicParenR"/>
            </a:pPr>
            <a:endParaRPr lang="en-US" dirty="0" smtClean="0"/>
          </a:p>
          <a:p>
            <a:pPr marL="578358" indent="-514350">
              <a:buAutoNum type="arabicParenR"/>
            </a:pPr>
            <a:r>
              <a:rPr lang="en-US" dirty="0" smtClean="0"/>
              <a:t>A v B</a:t>
            </a:r>
            <a:endParaRPr lang="ru-RU" dirty="0" smtClean="0"/>
          </a:p>
          <a:p>
            <a:pPr marL="578358" indent="-514350">
              <a:buAutoNum type="arabicParenR"/>
            </a:pPr>
            <a:r>
              <a:rPr lang="en-US" dirty="0" smtClean="0"/>
              <a:t>A &amp; B</a:t>
            </a:r>
          </a:p>
          <a:p>
            <a:pPr marL="578358" indent="-514350">
              <a:buAutoNum type="arabicParenR"/>
            </a:pPr>
            <a:r>
              <a:rPr lang="en-US" dirty="0" smtClean="0"/>
              <a:t>(¬A) v (¬B)</a:t>
            </a:r>
          </a:p>
          <a:p>
            <a:pPr marL="578358" indent="-514350">
              <a:buFont typeface="Wingdings 2"/>
              <a:buAutoNum type="arabicParenR"/>
            </a:pPr>
            <a:r>
              <a:rPr lang="en-US" dirty="0" smtClean="0"/>
              <a:t>(¬A) v B.</a:t>
            </a:r>
          </a:p>
          <a:p>
            <a:pPr marL="578358" indent="-514350">
              <a:buAutoNum type="arabicParenR"/>
            </a:pPr>
            <a:endParaRPr lang="en-US" dirty="0" smtClean="0"/>
          </a:p>
          <a:p>
            <a:pPr marL="578358" indent="-514350">
              <a:buAutoNum type="arabicParenR"/>
            </a:pPr>
            <a:endParaRPr lang="en-US" dirty="0" smtClean="0"/>
          </a:p>
          <a:p>
            <a:pPr marL="578358" indent="-514350">
              <a:buNone/>
            </a:pPr>
            <a:endParaRPr lang="ru-RU" dirty="0" smtClean="0"/>
          </a:p>
          <a:p>
            <a:pPr marL="578358" indent="-514350">
              <a:buNone/>
            </a:pPr>
            <a:endParaRPr lang="ru-RU" dirty="0"/>
          </a:p>
        </p:txBody>
      </p:sp>
      <p:graphicFrame>
        <p:nvGraphicFramePr>
          <p:cNvPr id="4" name="Объект 3"/>
          <p:cNvGraphicFramePr>
            <a:graphicFrameLocks noChangeAspect="1"/>
          </p:cNvGraphicFramePr>
          <p:nvPr/>
        </p:nvGraphicFramePr>
        <p:xfrm>
          <a:off x="1139825" y="2219325"/>
          <a:ext cx="6051550" cy="842963"/>
        </p:xfrm>
        <a:graphic>
          <a:graphicData uri="http://schemas.openxmlformats.org/presentationml/2006/ole">
            <p:oleObj spid="_x0000_s47106" name="Документ" r:id="rId3" imgW="6162207" imgH="859083" progId="Word.Document.12">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57200" y="500042"/>
            <a:ext cx="8229600" cy="5954766"/>
          </a:xfrm>
        </p:spPr>
        <p:txBody>
          <a:bodyPr/>
          <a:lstStyle/>
          <a:p>
            <a:pPr marL="578358" indent="-514350">
              <a:buNone/>
            </a:pPr>
            <a:r>
              <a:rPr lang="ru-RU" dirty="0" smtClean="0"/>
              <a:t>Задание </a:t>
            </a:r>
            <a:r>
              <a:rPr lang="en-US" dirty="0" smtClean="0"/>
              <a:t>2</a:t>
            </a:r>
            <a:r>
              <a:rPr lang="ru-RU" dirty="0" smtClean="0"/>
              <a:t>.</a:t>
            </a:r>
            <a:r>
              <a:rPr lang="en-US" dirty="0" smtClean="0"/>
              <a:t> </a:t>
            </a:r>
            <a:r>
              <a:rPr lang="ru-RU" dirty="0" smtClean="0"/>
              <a:t>Для какого из указанных значений числа </a:t>
            </a:r>
            <a:r>
              <a:rPr lang="en-US" dirty="0" smtClean="0"/>
              <a:t>X</a:t>
            </a:r>
            <a:r>
              <a:rPr lang="ru-RU" dirty="0" smtClean="0"/>
              <a:t> истинно высказывание</a:t>
            </a:r>
            <a:r>
              <a:rPr lang="en-US" dirty="0" smtClean="0"/>
              <a:t> </a:t>
            </a:r>
            <a:r>
              <a:rPr lang="ru-RU" dirty="0" smtClean="0"/>
              <a:t>:</a:t>
            </a:r>
            <a:endParaRPr lang="en-US" dirty="0" smtClean="0"/>
          </a:p>
          <a:p>
            <a:pPr marL="578358" indent="-514350">
              <a:buNone/>
            </a:pPr>
            <a:r>
              <a:rPr lang="ru-RU" dirty="0" smtClean="0"/>
              <a:t>(</a:t>
            </a:r>
            <a:r>
              <a:rPr lang="en-US" dirty="0" smtClean="0"/>
              <a:t>X&gt;4)</a:t>
            </a:r>
            <a:r>
              <a:rPr lang="en-US" dirty="0" smtClean="0">
                <a:latin typeface="Cambria Math"/>
                <a:ea typeface="Cambria Math"/>
              </a:rPr>
              <a:t>𝖵((X&gt;1)→(X&gt;4))</a:t>
            </a:r>
            <a:endParaRPr lang="en-US" dirty="0" smtClean="0"/>
          </a:p>
          <a:p>
            <a:pPr marL="578358" indent="-514350">
              <a:buAutoNum type="arabicParenR"/>
            </a:pPr>
            <a:endParaRPr lang="en-US" dirty="0" smtClean="0"/>
          </a:p>
          <a:p>
            <a:pPr marL="578358" indent="-514350">
              <a:buAutoNum type="arabicParenR"/>
            </a:pPr>
            <a:r>
              <a:rPr lang="en-US" dirty="0" smtClean="0"/>
              <a:t>1</a:t>
            </a:r>
            <a:endParaRPr lang="ru-RU" dirty="0" smtClean="0"/>
          </a:p>
          <a:p>
            <a:pPr marL="578358" indent="-514350">
              <a:buAutoNum type="arabicParenR"/>
            </a:pPr>
            <a:r>
              <a:rPr lang="en-US" dirty="0" smtClean="0"/>
              <a:t>2</a:t>
            </a:r>
          </a:p>
          <a:p>
            <a:pPr marL="578358" indent="-514350">
              <a:buAutoNum type="arabicParenR"/>
            </a:pPr>
            <a:r>
              <a:rPr lang="en-US" dirty="0" smtClean="0"/>
              <a:t>3</a:t>
            </a:r>
          </a:p>
          <a:p>
            <a:pPr marL="578358" indent="-514350">
              <a:buFont typeface="Wingdings 2"/>
              <a:buAutoNum type="arabicParenR"/>
            </a:pPr>
            <a:r>
              <a:rPr lang="en-US" dirty="0" smtClean="0"/>
              <a:t>4.</a:t>
            </a:r>
          </a:p>
          <a:p>
            <a:pPr marL="578358" indent="-514350">
              <a:buAutoNum type="arabicParenR"/>
            </a:pPr>
            <a:endParaRPr lang="en-US" dirty="0" smtClean="0"/>
          </a:p>
          <a:p>
            <a:pPr marL="578358" indent="-514350">
              <a:buAutoNum type="arabicParenR"/>
            </a:pPr>
            <a:endParaRPr lang="en-US" dirty="0" smtClean="0"/>
          </a:p>
          <a:p>
            <a:pPr marL="578358" indent="-514350">
              <a:buNone/>
            </a:pPr>
            <a:endParaRPr lang="ru-RU" dirty="0" smtClean="0"/>
          </a:p>
          <a:p>
            <a:pPr marL="578358" indent="-514350">
              <a:buNone/>
            </a:pP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Содержимое 2"/>
          <p:cNvSpPr>
            <a:spLocks noGrp="1"/>
          </p:cNvSpPr>
          <p:nvPr>
            <p:ph idx="1"/>
          </p:nvPr>
        </p:nvSpPr>
        <p:spPr/>
        <p:txBody>
          <a:bodyPr/>
          <a:lstStyle/>
          <a:p>
            <a:pPr marL="578358" indent="-514350">
              <a:buAutoNum type="arabicPeriod"/>
            </a:pPr>
            <a:r>
              <a:rPr lang="ru-RU" dirty="0" smtClean="0"/>
              <a:t>Вариант № 4 (</a:t>
            </a:r>
            <a:r>
              <a:rPr lang="en-US" dirty="0" smtClean="0"/>
              <a:t>(¬A) v B</a:t>
            </a:r>
            <a:r>
              <a:rPr lang="ru-RU" dirty="0" smtClean="0"/>
              <a:t>);</a:t>
            </a:r>
          </a:p>
          <a:p>
            <a:pPr marL="578358" indent="-514350">
              <a:buAutoNum type="arabicPeriod"/>
            </a:pPr>
            <a:r>
              <a:rPr lang="ru-RU" smtClean="0"/>
              <a:t>Вариант № 1 (для 1).</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143248"/>
            <a:ext cx="8501122" cy="2857520"/>
          </a:xfrm>
        </p:spPr>
        <p:txBody>
          <a:bodyPr>
            <a:normAutofit fontScale="92500" lnSpcReduction="10000"/>
          </a:bodyPr>
          <a:lstStyle/>
          <a:p>
            <a:pPr marL="0" indent="452438">
              <a:buNone/>
            </a:pPr>
            <a:r>
              <a:rPr lang="ru-RU" sz="6000" b="1" u="sng"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Логика</a:t>
            </a:r>
            <a:r>
              <a:rPr lang="ru-RU" sz="6000" dirty="0" smtClean="0">
                <a:latin typeface="Times New Roman" pitchFamily="18" charset="0"/>
                <a:cs typeface="Times New Roman" pitchFamily="18" charset="0"/>
              </a:rPr>
              <a:t> – </a:t>
            </a:r>
          </a:p>
          <a:p>
            <a:pPr marL="0" indent="452438">
              <a:buNone/>
            </a:pPr>
            <a:r>
              <a:rPr lang="ru-RU" sz="6000" dirty="0" smtClean="0">
                <a:latin typeface="Times New Roman" pitchFamily="18" charset="0"/>
                <a:cs typeface="Times New Roman" pitchFamily="18" charset="0"/>
              </a:rPr>
              <a:t>это наука о формах и </a:t>
            </a:r>
          </a:p>
          <a:p>
            <a:pPr marL="0" indent="452438">
              <a:buNone/>
            </a:pPr>
            <a:r>
              <a:rPr lang="ru-RU" sz="6000" dirty="0" smtClean="0">
                <a:latin typeface="Times New Roman" pitchFamily="18" charset="0"/>
                <a:cs typeface="Times New Roman" pitchFamily="18" charset="0"/>
              </a:rPr>
              <a:t>способах мышления.</a:t>
            </a:r>
          </a:p>
          <a:p>
            <a:pPr marL="0" indent="339725">
              <a:buNone/>
            </a:pPr>
            <a:endParaRPr lang="ru-RU" sz="4400" dirty="0" smtClean="0">
              <a:latin typeface="Times New Roman" pitchFamily="18" charset="0"/>
              <a:cs typeface="Times New Roman" pitchFamily="18" charset="0"/>
            </a:endParaRPr>
          </a:p>
        </p:txBody>
      </p:sp>
      <p:pic>
        <p:nvPicPr>
          <p:cNvPr id="4" name="Picture 18" descr="Mysl"/>
          <p:cNvPicPr>
            <a:picLocks noChangeAspect="1" noChangeArrowheads="1"/>
          </p:cNvPicPr>
          <p:nvPr/>
        </p:nvPicPr>
        <p:blipFill>
          <a:blip r:embed="rId2"/>
          <a:srcRect/>
          <a:stretch>
            <a:fillRect/>
          </a:stretch>
        </p:blipFill>
        <p:spPr bwMode="auto">
          <a:xfrm>
            <a:off x="4714876" y="357166"/>
            <a:ext cx="4202123" cy="2521507"/>
          </a:xfrm>
          <a:prstGeom prst="rect">
            <a:avLst/>
          </a:prstGeom>
          <a:noFill/>
          <a:ln w="28575">
            <a:solidFill>
              <a:schemeClr val="hlink"/>
            </a:solidFill>
            <a:miter lim="800000"/>
            <a:headEnd/>
            <a:tailEnd/>
          </a:ln>
          <a:effectLst>
            <a:outerShdw dist="107763" dir="2700000" algn="ctr" rotWithShape="0">
              <a:srgbClr val="808080">
                <a:alpha val="50000"/>
              </a:srgbClr>
            </a:outerShdw>
          </a:effectLst>
        </p:spPr>
      </p:pic>
      <p:sp>
        <p:nvSpPr>
          <p:cNvPr id="5" name="Text Box 19"/>
          <p:cNvSpPr txBox="1">
            <a:spLocks noChangeArrowheads="1"/>
          </p:cNvSpPr>
          <p:nvPr/>
        </p:nvSpPr>
        <p:spPr bwMode="auto">
          <a:xfrm>
            <a:off x="0" y="428604"/>
            <a:ext cx="4662487" cy="369332"/>
          </a:xfrm>
          <a:prstGeom prst="rect">
            <a:avLst/>
          </a:prstGeom>
          <a:noFill/>
          <a:ln w="9525">
            <a:noFill/>
            <a:miter lim="800000"/>
            <a:headEnd/>
            <a:tailEnd/>
          </a:ln>
          <a:effectLst/>
        </p:spPr>
        <p:txBody>
          <a:bodyPr>
            <a:spAutoFit/>
          </a:bodyPr>
          <a:lstStyle/>
          <a:p>
            <a:pPr algn="ctr">
              <a:spcBef>
                <a:spcPct val="50000"/>
              </a:spcBef>
            </a:pPr>
            <a:r>
              <a:rPr lang="ru-RU" b="1" dirty="0">
                <a:latin typeface="Arial" charset="0"/>
              </a:rPr>
              <a:t>Н. Рерих, «Мысль» (1946 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Содержимое 11"/>
          <p:cNvGrpSpPr>
            <a:grpSpLocks noGrp="1"/>
          </p:cNvGrpSpPr>
          <p:nvPr>
            <p:ph idx="1"/>
          </p:nvPr>
        </p:nvGrpSpPr>
        <p:grpSpPr>
          <a:xfrm>
            <a:off x="457200" y="500042"/>
            <a:ext cx="8229600" cy="5954733"/>
            <a:chOff x="673100" y="682625"/>
            <a:chExt cx="8116888" cy="5035550"/>
          </a:xfrm>
        </p:grpSpPr>
        <p:sp>
          <p:nvSpPr>
            <p:cNvPr id="13" name="Rectangle 2"/>
            <p:cNvSpPr>
              <a:spLocks noChangeArrowheads="1"/>
            </p:cNvSpPr>
            <p:nvPr/>
          </p:nvSpPr>
          <p:spPr bwMode="auto">
            <a:xfrm>
              <a:off x="1344613" y="682625"/>
              <a:ext cx="6408737" cy="98425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ru-RU" sz="4400" b="1" dirty="0">
                  <a:solidFill>
                    <a:srgbClr val="990033"/>
                  </a:solidFill>
                  <a:effectLst>
                    <a:outerShdw blurRad="38100" dist="38100" dir="2700000" algn="tl">
                      <a:srgbClr val="000000">
                        <a:alpha val="43137"/>
                      </a:srgbClr>
                    </a:outerShdw>
                  </a:effectLst>
                  <a:latin typeface="Comic Sans MS" pitchFamily="66" charset="0"/>
                </a:rPr>
                <a:t>Формы мышления</a:t>
              </a:r>
            </a:p>
          </p:txBody>
        </p:sp>
        <p:sp>
          <p:nvSpPr>
            <p:cNvPr id="14" name="Rectangle 3"/>
            <p:cNvSpPr>
              <a:spLocks noChangeArrowheads="1"/>
            </p:cNvSpPr>
            <p:nvPr/>
          </p:nvSpPr>
          <p:spPr bwMode="auto">
            <a:xfrm>
              <a:off x="673100" y="2386013"/>
              <a:ext cx="2808288" cy="7874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ru-RU" sz="3200" b="1" dirty="0">
                  <a:solidFill>
                    <a:srgbClr val="990033"/>
                  </a:solidFill>
                  <a:effectLst>
                    <a:outerShdw blurRad="38100" dist="38100" dir="2700000" algn="tl">
                      <a:srgbClr val="000000">
                        <a:alpha val="43137"/>
                      </a:srgbClr>
                    </a:outerShdw>
                  </a:effectLst>
                  <a:latin typeface="Comic Sans MS" pitchFamily="66" charset="0"/>
                </a:rPr>
                <a:t>Понятие</a:t>
              </a:r>
            </a:p>
          </p:txBody>
        </p:sp>
        <p:sp>
          <p:nvSpPr>
            <p:cNvPr id="15" name="Rectangle 4"/>
            <p:cNvSpPr>
              <a:spLocks noChangeArrowheads="1"/>
            </p:cNvSpPr>
            <p:nvPr/>
          </p:nvSpPr>
          <p:spPr bwMode="auto">
            <a:xfrm>
              <a:off x="4829175" y="4868863"/>
              <a:ext cx="3960813" cy="84931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ru-RU" sz="3600" b="1" dirty="0">
                  <a:solidFill>
                    <a:srgbClr val="990033"/>
                  </a:solidFill>
                  <a:effectLst>
                    <a:outerShdw blurRad="38100" dist="38100" dir="2700000" algn="tl">
                      <a:srgbClr val="000000">
                        <a:alpha val="43137"/>
                      </a:srgbClr>
                    </a:outerShdw>
                  </a:effectLst>
                  <a:latin typeface="Comic Sans MS" pitchFamily="66" charset="0"/>
                </a:rPr>
                <a:t>Умозаключение</a:t>
              </a:r>
            </a:p>
          </p:txBody>
        </p:sp>
        <p:sp>
          <p:nvSpPr>
            <p:cNvPr id="16" name="Rectangle 5"/>
            <p:cNvSpPr>
              <a:spLocks noChangeArrowheads="1"/>
            </p:cNvSpPr>
            <p:nvPr/>
          </p:nvSpPr>
          <p:spPr bwMode="auto">
            <a:xfrm>
              <a:off x="3144838" y="3627438"/>
              <a:ext cx="2881312" cy="79216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ru-RU" sz="3200" b="1" dirty="0">
                  <a:solidFill>
                    <a:srgbClr val="990033"/>
                  </a:solidFill>
                  <a:effectLst>
                    <a:outerShdw blurRad="38100" dist="38100" dir="2700000" algn="tl">
                      <a:srgbClr val="000000">
                        <a:alpha val="43137"/>
                      </a:srgbClr>
                    </a:outerShdw>
                  </a:effectLst>
                  <a:latin typeface="Comic Sans MS" pitchFamily="66" charset="0"/>
                </a:rPr>
                <a:t>Суждение</a:t>
              </a:r>
            </a:p>
          </p:txBody>
        </p:sp>
        <p:sp>
          <p:nvSpPr>
            <p:cNvPr id="17" name="AutoShape 6"/>
            <p:cNvSpPr>
              <a:spLocks noChangeArrowheads="1"/>
            </p:cNvSpPr>
            <p:nvPr/>
          </p:nvSpPr>
          <p:spPr bwMode="auto">
            <a:xfrm rot="10800000">
              <a:off x="1800225" y="1666875"/>
              <a:ext cx="576263" cy="720725"/>
            </a:xfrm>
            <a:prstGeom prst="upArrow">
              <a:avLst>
                <a:gd name="adj1" fmla="val 50000"/>
                <a:gd name="adj2" fmla="val 31267"/>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ru-RU"/>
            </a:p>
          </p:txBody>
        </p:sp>
        <p:sp>
          <p:nvSpPr>
            <p:cNvPr id="18" name="AutoShape 7"/>
            <p:cNvSpPr>
              <a:spLocks noChangeArrowheads="1"/>
            </p:cNvSpPr>
            <p:nvPr/>
          </p:nvSpPr>
          <p:spPr bwMode="auto">
            <a:xfrm rot="10800000">
              <a:off x="4297363" y="1682750"/>
              <a:ext cx="576262" cy="1928813"/>
            </a:xfrm>
            <a:prstGeom prst="upArrow">
              <a:avLst>
                <a:gd name="adj1" fmla="val 50000"/>
                <a:gd name="adj2" fmla="val 83678"/>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ru-RU"/>
            </a:p>
          </p:txBody>
        </p:sp>
        <p:sp>
          <p:nvSpPr>
            <p:cNvPr id="19" name="AutoShape 8"/>
            <p:cNvSpPr>
              <a:spLocks noChangeArrowheads="1"/>
            </p:cNvSpPr>
            <p:nvPr/>
          </p:nvSpPr>
          <p:spPr bwMode="auto">
            <a:xfrm rot="10800000">
              <a:off x="6523038" y="1660525"/>
              <a:ext cx="576262" cy="3230563"/>
            </a:xfrm>
            <a:prstGeom prst="upArrow">
              <a:avLst>
                <a:gd name="adj1" fmla="val 50000"/>
                <a:gd name="adj2" fmla="val 140152"/>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ru-RU"/>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571612"/>
            <a:ext cx="8229600" cy="3500430"/>
          </a:xfrm>
        </p:spPr>
        <p:txBody>
          <a:bodyPr>
            <a:normAutofit/>
          </a:bodyPr>
          <a:lstStyle/>
          <a:p>
            <a:pPr marL="0" indent="447675">
              <a:buNone/>
            </a:pPr>
            <a:r>
              <a:rPr lang="ru-RU" sz="4000" b="1" u="sng"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Понятие</a:t>
            </a:r>
            <a:r>
              <a:rPr lang="ru-RU" sz="4000" dirty="0" smtClean="0">
                <a:latin typeface="Times New Roman" pitchFamily="18" charset="0"/>
                <a:cs typeface="Times New Roman" pitchFamily="18" charset="0"/>
              </a:rPr>
              <a:t> – это форма мышления, которая выделяет существенные признаки объекта или класса объектов, позволяющие отличать их от других.</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Объекты</a:t>
            </a:r>
            <a:endParaRPr lang="ru-RU" dirty="0"/>
          </a:p>
        </p:txBody>
      </p:sp>
      <p:sp>
        <p:nvSpPr>
          <p:cNvPr id="3" name="Содержимое 2"/>
          <p:cNvSpPr>
            <a:spLocks noGrp="1"/>
          </p:cNvSpPr>
          <p:nvPr>
            <p:ph idx="1"/>
          </p:nvPr>
        </p:nvSpPr>
        <p:spPr/>
        <p:txBody>
          <a:bodyPr/>
          <a:lstStyle/>
          <a:p>
            <a:pPr>
              <a:lnSpc>
                <a:spcPct val="90000"/>
              </a:lnSpc>
              <a:spcAft>
                <a:spcPct val="30000"/>
              </a:spcAft>
            </a:pPr>
            <a:r>
              <a:rPr lang="ru-RU" dirty="0" smtClean="0"/>
              <a:t>Нас окружает множество объектов. </a:t>
            </a:r>
          </a:p>
          <a:p>
            <a:pPr>
              <a:lnSpc>
                <a:spcPct val="90000"/>
              </a:lnSpc>
              <a:spcAft>
                <a:spcPct val="30000"/>
              </a:spcAft>
            </a:pPr>
            <a:r>
              <a:rPr lang="ru-RU" b="1" i="1" dirty="0" smtClean="0">
                <a:solidFill>
                  <a:schemeClr val="accent2">
                    <a:lumMod val="60000"/>
                    <a:lumOff val="40000"/>
                  </a:schemeClr>
                </a:solidFill>
                <a:effectLst>
                  <a:outerShdw blurRad="38100" dist="38100" dir="2700000" algn="tl">
                    <a:srgbClr val="000000">
                      <a:alpha val="43137"/>
                    </a:srgbClr>
                  </a:outerShdw>
                </a:effectLst>
              </a:rPr>
              <a:t>Объект</a:t>
            </a:r>
            <a:r>
              <a:rPr lang="ru-RU" dirty="0" smtClean="0"/>
              <a:t> – это  любой одушевленный или неодушевленный предмет, явление или событие. </a:t>
            </a:r>
          </a:p>
          <a:p>
            <a:pPr>
              <a:buNone/>
            </a:pPr>
            <a:endParaRPr lang="ru-RU" dirty="0"/>
          </a:p>
        </p:txBody>
      </p:sp>
      <p:pic>
        <p:nvPicPr>
          <p:cNvPr id="4" name="Picture 7" descr="j0281904"/>
          <p:cNvPicPr>
            <a:picLocks noChangeAspect="1" noChangeArrowheads="1"/>
          </p:cNvPicPr>
          <p:nvPr/>
        </p:nvPicPr>
        <p:blipFill>
          <a:blip r:embed="rId2"/>
          <a:srcRect/>
          <a:stretch>
            <a:fillRect/>
          </a:stretch>
        </p:blipFill>
        <p:spPr bwMode="auto">
          <a:xfrm>
            <a:off x="6715140" y="4286256"/>
            <a:ext cx="1833565" cy="1733014"/>
          </a:xfrm>
          <a:prstGeom prst="rect">
            <a:avLst/>
          </a:prstGeom>
          <a:noFill/>
          <a:ln w="19050">
            <a:solidFill>
              <a:schemeClr val="hlink"/>
            </a:solidFill>
            <a:miter lim="800000"/>
            <a:headEnd/>
            <a:tailEnd/>
          </a:ln>
          <a:effectLst>
            <a:outerShdw dist="107763" dir="13500000" algn="ctr" rotWithShape="0">
              <a:srgbClr val="808080">
                <a:alpha val="50000"/>
              </a:srgbClr>
            </a:outerShdw>
          </a:effectLst>
        </p:spPr>
      </p:pic>
      <p:pic>
        <p:nvPicPr>
          <p:cNvPr id="5" name="Picture 6" descr="j0293828"/>
          <p:cNvPicPr>
            <a:picLocks noChangeAspect="1" noChangeArrowheads="1"/>
          </p:cNvPicPr>
          <p:nvPr/>
        </p:nvPicPr>
        <p:blipFill>
          <a:blip r:embed="rId3"/>
          <a:srcRect/>
          <a:stretch>
            <a:fillRect/>
          </a:stretch>
        </p:blipFill>
        <p:spPr bwMode="auto">
          <a:xfrm>
            <a:off x="3571868" y="4214818"/>
            <a:ext cx="1744662" cy="1836738"/>
          </a:xfrm>
          <a:prstGeom prst="rect">
            <a:avLst/>
          </a:prstGeom>
          <a:noFill/>
        </p:spPr>
      </p:pic>
      <p:pic>
        <p:nvPicPr>
          <p:cNvPr id="6" name="Picture 4" descr="j0234131"/>
          <p:cNvPicPr>
            <a:picLocks noChangeAspect="1" noChangeArrowheads="1"/>
          </p:cNvPicPr>
          <p:nvPr/>
        </p:nvPicPr>
        <p:blipFill>
          <a:blip r:embed="rId4"/>
          <a:srcRect/>
          <a:stretch>
            <a:fillRect/>
          </a:stretch>
        </p:blipFill>
        <p:spPr bwMode="auto">
          <a:xfrm>
            <a:off x="642910" y="4572008"/>
            <a:ext cx="1544332" cy="164307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Высказывание</a:t>
            </a:r>
            <a:endParaRPr lang="ru-RU" b="1" dirty="0"/>
          </a:p>
        </p:txBody>
      </p:sp>
      <p:sp>
        <p:nvSpPr>
          <p:cNvPr id="3" name="Содержимое 2"/>
          <p:cNvSpPr>
            <a:spLocks noGrp="1"/>
          </p:cNvSpPr>
          <p:nvPr>
            <p:ph idx="1"/>
          </p:nvPr>
        </p:nvSpPr>
        <p:spPr>
          <a:xfrm>
            <a:off x="285720" y="1643050"/>
            <a:ext cx="8001056" cy="2617762"/>
          </a:xfrm>
        </p:spPr>
        <p:txBody>
          <a:bodyPr/>
          <a:lstStyle/>
          <a:p>
            <a:pPr>
              <a:buNone/>
            </a:pPr>
            <a:r>
              <a:rPr lang="ru-RU" sz="3200" b="1"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Высказывание -</a:t>
            </a:r>
            <a:r>
              <a:rPr lang="ru-RU" sz="3200" dirty="0" smtClean="0">
                <a:latin typeface="Times New Roman" pitchFamily="18" charset="0"/>
                <a:cs typeface="Times New Roman" pitchFamily="18" charset="0"/>
              </a:rPr>
              <a:t> это форма мышления, в которой что-либо утверждается или отрицается об объектах, признаках или отношениях объектов.</a:t>
            </a:r>
          </a:p>
          <a:p>
            <a:pPr>
              <a:buNone/>
            </a:pPr>
            <a:endParaRPr lang="ru-RU" dirty="0" smtClean="0"/>
          </a:p>
          <a:p>
            <a:pPr>
              <a:buNone/>
            </a:pPr>
            <a:endParaRPr lang="ru-RU" dirty="0"/>
          </a:p>
        </p:txBody>
      </p:sp>
      <p:pic>
        <p:nvPicPr>
          <p:cNvPr id="4" name="Picture 8" descr="AMPLAN2"/>
          <p:cNvPicPr>
            <a:picLocks noChangeAspect="1" noChangeArrowheads="1"/>
          </p:cNvPicPr>
          <p:nvPr/>
        </p:nvPicPr>
        <p:blipFill>
          <a:blip r:embed="rId2"/>
          <a:srcRect/>
          <a:stretch>
            <a:fillRect/>
          </a:stretch>
        </p:blipFill>
        <p:spPr bwMode="auto">
          <a:xfrm>
            <a:off x="7072330" y="285728"/>
            <a:ext cx="1851025" cy="2646362"/>
          </a:xfrm>
          <a:prstGeom prst="rect">
            <a:avLst/>
          </a:prstGeom>
          <a:noFill/>
          <a:scene3d>
            <a:camera prst="orthographicFront">
              <a:rot lat="298893" lon="10798861" rev="21573771"/>
            </a:camera>
            <a:lightRig rig="threePt" dir="t"/>
          </a:scene3d>
        </p:spPr>
      </p:pic>
      <p:sp>
        <p:nvSpPr>
          <p:cNvPr id="5" name="Содержимое 2"/>
          <p:cNvSpPr txBox="1">
            <a:spLocks/>
          </p:cNvSpPr>
          <p:nvPr/>
        </p:nvSpPr>
        <p:spPr>
          <a:xfrm>
            <a:off x="642910" y="4357694"/>
            <a:ext cx="8001056" cy="1760506"/>
          </a:xfrm>
          <a:prstGeom prst="rect">
            <a:avLst/>
          </a:prstGeom>
        </p:spPr>
        <p:txBody>
          <a:bodyPr vert="horz" anchor="t">
            <a:normAutofit fontScale="92500" lnSpcReduction="10000"/>
          </a:bodyPr>
          <a:lstStyle/>
          <a:p>
            <a:pPr indent="355600">
              <a:spcBef>
                <a:spcPct val="20000"/>
              </a:spcBef>
              <a:buClr>
                <a:schemeClr val="accent1"/>
              </a:buClr>
              <a:buSzPct val="80000"/>
            </a:pPr>
            <a:r>
              <a:rPr lang="ru-RU" sz="3200" dirty="0" smtClean="0">
                <a:solidFill>
                  <a:schemeClr val="accent2">
                    <a:lumMod val="60000"/>
                    <a:lumOff val="40000"/>
                  </a:schemeClr>
                </a:solidFill>
                <a:effectLst>
                  <a:outerShdw blurRad="38100" dist="38100" dir="2700000" algn="tl">
                    <a:srgbClr val="000000">
                      <a:alpha val="43137"/>
                    </a:srgbClr>
                  </a:outerShdw>
                </a:effectLst>
                <a:latin typeface="Arial" charset="0"/>
              </a:rPr>
              <a:t>Высказывание</a:t>
            </a:r>
            <a:r>
              <a:rPr lang="ru-RU" sz="3200" dirty="0" smtClean="0">
                <a:effectLst>
                  <a:outerShdw blurRad="38100" dist="38100" dir="2700000" algn="tl">
                    <a:srgbClr val="000000">
                      <a:alpha val="43137"/>
                    </a:srgbClr>
                  </a:outerShdw>
                </a:effectLst>
                <a:latin typeface="Arial" charset="0"/>
              </a:rPr>
              <a:t> </a:t>
            </a:r>
            <a:r>
              <a:rPr lang="ru-RU" sz="3200" dirty="0" smtClean="0">
                <a:latin typeface="Arial" charset="0"/>
              </a:rPr>
              <a:t>является повествовательным предложением, в котором что-либо утверждается или отрицается.</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ru-RU"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ru-RU"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615</TotalTime>
  <Words>1394</Words>
  <Application>Microsoft Office PowerPoint</Application>
  <PresentationFormat>Экран (4:3)</PresentationFormat>
  <Paragraphs>295</Paragraphs>
  <Slides>43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43</vt:i4>
      </vt:variant>
    </vt:vector>
  </HeadingPairs>
  <TitlesOfParts>
    <vt:vector size="45" baseType="lpstr">
      <vt:lpstr>Яркая</vt:lpstr>
      <vt:lpstr>Документ</vt:lpstr>
      <vt:lpstr>ОСНОВЫ  ЛОГИКИ</vt:lpstr>
      <vt:lpstr>Мышление</vt:lpstr>
      <vt:lpstr>Основоположник логики</vt:lpstr>
      <vt:lpstr>Мышление помогает -</vt:lpstr>
      <vt:lpstr>Слайд 5</vt:lpstr>
      <vt:lpstr>Слайд 6</vt:lpstr>
      <vt:lpstr>Слайд 7</vt:lpstr>
      <vt:lpstr>Объекты</vt:lpstr>
      <vt:lpstr>Высказывание</vt:lpstr>
      <vt:lpstr>Примеры высказываний:</vt:lpstr>
      <vt:lpstr>Какие из предложений являются высказываниями?</vt:lpstr>
      <vt:lpstr>Умозаключение </vt:lpstr>
      <vt:lpstr>Дано высказывание…</vt:lpstr>
      <vt:lpstr>Логические выражения и операции</vt:lpstr>
      <vt:lpstr>Логическая переменная и функция</vt:lpstr>
      <vt:lpstr>Слайд 16</vt:lpstr>
      <vt:lpstr>Логические операции</vt:lpstr>
      <vt:lpstr>Таблица истинности</vt:lpstr>
      <vt:lpstr>Круги Эйлера</vt:lpstr>
      <vt:lpstr>Логические операции</vt:lpstr>
      <vt:lpstr>Таблица истинности</vt:lpstr>
      <vt:lpstr>Круги Эйлера</vt:lpstr>
      <vt:lpstr>Логические операции</vt:lpstr>
      <vt:lpstr>Таблица истинности</vt:lpstr>
      <vt:lpstr>Круги Эйлера</vt:lpstr>
      <vt:lpstr>Логические операции</vt:lpstr>
      <vt:lpstr>Таблица истинности</vt:lpstr>
      <vt:lpstr>Логические операции</vt:lpstr>
      <vt:lpstr>Таблица истинности</vt:lpstr>
      <vt:lpstr>Задание 1.</vt:lpstr>
      <vt:lpstr>Слайд 31</vt:lpstr>
      <vt:lpstr>Решение задач ЕГЭ.</vt:lpstr>
      <vt:lpstr>Слайд 33</vt:lpstr>
      <vt:lpstr>Слайд 34</vt:lpstr>
      <vt:lpstr>Слайд 35</vt:lpstr>
      <vt:lpstr>Слайд 36</vt:lpstr>
      <vt:lpstr>Слайд 37</vt:lpstr>
      <vt:lpstr>Решение </vt:lpstr>
      <vt:lpstr>Слайд 39</vt:lpstr>
      <vt:lpstr>Слайд 40</vt:lpstr>
      <vt:lpstr>Самостоятельная работа</vt:lpstr>
      <vt:lpstr>Слайд 42</vt:lpstr>
      <vt:lpstr>Ответы:</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ЛОГИКИ</dc:title>
  <dc:creator>Mari</dc:creator>
  <cp:lastModifiedBy>User</cp:lastModifiedBy>
  <cp:revision>55</cp:revision>
  <dcterms:created xsi:type="dcterms:W3CDTF">2011-12-03T09:45:25Z</dcterms:created>
  <dcterms:modified xsi:type="dcterms:W3CDTF">2013-04-21T05:35:17Z</dcterms:modified>
</cp:coreProperties>
</file>