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A5DF"/>
    <a:srgbClr val="CF3DBA"/>
    <a:srgbClr val="AF8611"/>
    <a:srgbClr val="F1D073"/>
    <a:srgbClr val="E9B523"/>
    <a:srgbClr val="FDEE91"/>
    <a:srgbClr val="00EE6C"/>
    <a:srgbClr val="0DFF7A"/>
    <a:srgbClr val="FF4F4F"/>
    <a:srgbClr val="BACA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5.2430661639447491E-2"/>
          <c:y val="2.5195613185836498E-2"/>
        </c:manualLayout>
      </c:layout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Российское общество до 1861 года</c:v>
                </c:pt>
              </c:strCache>
            </c:strRef>
          </c:tx>
          <c:dPt>
            <c:idx val="0"/>
            <c:spPr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rgbClr val="000000">
                    <a:alpha val="55000"/>
                  </a:srgbClr>
                </a:outerShdw>
              </a:effectLst>
            </c:spPr>
          </c:dPt>
          <c:dPt>
            <c:idx val="1"/>
            <c:spPr>
              <a:solidFill>
                <a:srgbClr val="FF4F4F"/>
              </a:solidFill>
            </c:spPr>
          </c:dPt>
          <c:dPt>
            <c:idx val="2"/>
            <c:spPr>
              <a:solidFill>
                <a:srgbClr val="00EE6C"/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cat>
            <c:strRef>
              <c:f>Лист1!$A$2:$A$5</c:f>
              <c:strCache>
                <c:ptCount val="4"/>
                <c:pt idx="0">
                  <c:v>экономическая</c:v>
                </c:pt>
                <c:pt idx="1">
                  <c:v>политическая</c:v>
                </c:pt>
                <c:pt idx="2">
                  <c:v>социальная</c:v>
                </c:pt>
                <c:pt idx="3">
                  <c:v>духовная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</c:numCache>
            </c:numRef>
          </c:val>
        </c:ser>
        <c:firstSliceAng val="0"/>
      </c:pieChart>
    </c:plotArea>
    <c:plotVisOnly val="1"/>
  </c:chart>
  <c:spPr>
    <a:solidFill>
      <a:prstClr val="white">
        <a:alpha val="50000"/>
      </a:prstClr>
    </a:solidFill>
    <a:effectLst>
      <a:softEdge rad="127000"/>
    </a:effectLst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A5BCC-A788-446A-9074-63094D935188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77709-4B37-4F60-9A0E-25573C79D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315" y="1628800"/>
            <a:ext cx="8055731" cy="1015663"/>
          </a:xfrm>
          <a:prstGeom prst="rect">
            <a:avLst/>
          </a:prstGeom>
          <a:solidFill>
            <a:schemeClr val="bg1">
              <a:alpha val="51000"/>
            </a:schemeClr>
          </a:solidFill>
          <a:effectLst>
            <a:softEdge rad="63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Конец крепостничества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1115616" y="404664"/>
          <a:ext cx="69127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9"/>
            <a:ext cx="8640960" cy="1692771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Справочные сведения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Авторов разработчиков крестьянской, судебной, военной и других реформ 1860-1970-х гг. (Я.И. Ростовцева, Н.А. Милютина, П.П. Семенова) их противники постоянно обвиняли в либерализме и  называли «красными министрами»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3-tub-ru.yandex.net/i?id=400635993-5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2251450" cy="252028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467544" y="4437112"/>
            <a:ext cx="1872208" cy="1015663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Яков Иванович Ростовцев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1803-1860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im2-tub-ru.yandex.net/i?id=49753781-4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916832"/>
            <a:ext cx="1920213" cy="2304256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7" name="TextBox 6"/>
          <p:cNvSpPr txBox="1"/>
          <p:nvPr/>
        </p:nvSpPr>
        <p:spPr>
          <a:xfrm>
            <a:off x="3203848" y="4221088"/>
            <a:ext cx="1872208" cy="1323439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Николай Алексеевич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Милютин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1818-1872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http://im2-tub-ru.yandex.net/i?id=76027854-2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372200" y="2060848"/>
            <a:ext cx="1857806" cy="216024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444208" y="4221088"/>
            <a:ext cx="1872208" cy="1015663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Петр Петрович Семенов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1827-1894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5733256"/>
            <a:ext cx="7992888" cy="954107"/>
          </a:xfrm>
          <a:prstGeom prst="rect">
            <a:avLst/>
          </a:prstGeom>
          <a:solidFill>
            <a:schemeClr val="bg1">
              <a:alpha val="84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Исходя из этих сведений, можно ли назвать реформы 1860-1870-х гг. либеральными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280920" cy="4524315"/>
          </a:xfrm>
          <a:prstGeom prst="rect">
            <a:avLst/>
          </a:prstGeom>
          <a:solidFill>
            <a:schemeClr val="bg1">
              <a:alpha val="6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положении в средней школе в 1870-х годов: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гимназиях внедрялись механическое заучивание и зубрежка, подавлялась всякая самостоятельность мысли. Усиливалось наблюдение за гимназистами как в стенах гимназии, так и вне е, поощрялись доносы и наушничество. Повышение оплаты ограничивало прием в гимназии и реальные училища детей из малоимущих слоев – крестьян и городских рабочих. Окончившим реальные училища не только категорически запрещался доступ в университеты, но и затруднялось поступление в высшие технические  учебные  заведения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5589240"/>
            <a:ext cx="7992888" cy="954107"/>
          </a:xfrm>
          <a:prstGeom prst="rect">
            <a:avLst/>
          </a:prstGeom>
          <a:solidFill>
            <a:schemeClr val="bg1">
              <a:alpha val="84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Можно ли эти положения считать либеральными?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1772816"/>
            <a:ext cx="5940152" cy="4616648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Почему в период реформ 1860-1870-х годов явные либеральные меры правительства сочетались с явными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антилиберальными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консервативными?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Способствовали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 реформы Александра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модернизации или нет?</a:t>
            </a:r>
          </a:p>
        </p:txBody>
      </p:sp>
      <p:pic>
        <p:nvPicPr>
          <p:cNvPr id="1028" name="Picture 4" descr="Александр II Николаеви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667000" cy="395287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9000"/>
              </a:srgbClr>
            </a:outerShdw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467544" y="4437112"/>
            <a:ext cx="2088232" cy="707886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«Освободитель»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E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63688" y="4581128"/>
            <a:ext cx="771694" cy="9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25144"/>
            <a:ext cx="771694" cy="9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Вертикальный свиток 32"/>
          <p:cNvSpPr/>
          <p:nvPr/>
        </p:nvSpPr>
        <p:spPr>
          <a:xfrm>
            <a:off x="6012160" y="3140968"/>
            <a:ext cx="1872208" cy="2232248"/>
          </a:xfrm>
          <a:prstGeom prst="verticalScroll">
            <a:avLst>
              <a:gd name="adj" fmla="val 120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УСТАВНАЯ ГРАМОТА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3728" y="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Реформы 1861 года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15816" y="548680"/>
            <a:ext cx="2952328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ГОСУДАРСТВО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5805264"/>
            <a:ext cx="3096344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5805264"/>
            <a:ext cx="2808312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4" idx="0"/>
            <a:endCxn id="4" idx="2"/>
          </p:cNvCxnSpPr>
          <p:nvPr/>
        </p:nvCxnSpPr>
        <p:spPr>
          <a:xfrm>
            <a:off x="1799692" y="5805264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0"/>
            <a:endCxn id="5" idx="2"/>
          </p:cNvCxnSpPr>
          <p:nvPr/>
        </p:nvCxnSpPr>
        <p:spPr>
          <a:xfrm>
            <a:off x="5112060" y="5805264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707904" y="5805264"/>
            <a:ext cx="93610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>
            <a:off x="0" y="3861048"/>
            <a:ext cx="1691680" cy="1224136"/>
          </a:xfrm>
          <a:prstGeom prst="leftArrow">
            <a:avLst>
              <a:gd name="adj1" fmla="val 50000"/>
              <a:gd name="adj2" fmla="val 33371"/>
            </a:avLst>
          </a:prstGeom>
          <a:solidFill>
            <a:srgbClr val="E9A5D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6156176" y="4005064"/>
            <a:ext cx="1800200" cy="720080"/>
          </a:xfrm>
          <a:prstGeom prst="rightArrow">
            <a:avLst>
              <a:gd name="adj1" fmla="val 50000"/>
              <a:gd name="adj2" fmla="val 35185"/>
            </a:avLst>
          </a:prstGeom>
          <a:solidFill>
            <a:srgbClr val="E9A5D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15-20% выкупа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лево 28"/>
          <p:cNvSpPr/>
          <p:nvPr/>
        </p:nvSpPr>
        <p:spPr>
          <a:xfrm>
            <a:off x="6084168" y="4581128"/>
            <a:ext cx="1800200" cy="720080"/>
          </a:xfrm>
          <a:prstGeom prst="leftArrow">
            <a:avLst/>
          </a:prstGeom>
          <a:solidFill>
            <a:srgbClr val="E9A5D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Вертикальный свиток 33"/>
          <p:cNvSpPr/>
          <p:nvPr/>
        </p:nvSpPr>
        <p:spPr>
          <a:xfrm>
            <a:off x="539552" y="2420888"/>
            <a:ext cx="1584176" cy="1512168"/>
          </a:xfrm>
          <a:prstGeom prst="verticalScroll">
            <a:avLst>
              <a:gd name="adj" fmla="val 120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УСТАВНАЯ ГРАМОТА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725144"/>
            <a:ext cx="771694" cy="9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284984"/>
            <a:ext cx="771694" cy="9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84984"/>
            <a:ext cx="771694" cy="9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861048"/>
            <a:ext cx="771694" cy="9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11960" y="4725144"/>
            <a:ext cx="771694" cy="9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Стрелка вверх 26"/>
          <p:cNvSpPr/>
          <p:nvPr/>
        </p:nvSpPr>
        <p:spPr>
          <a:xfrm>
            <a:off x="5004048" y="1052736"/>
            <a:ext cx="1080120" cy="2880320"/>
          </a:xfrm>
          <a:prstGeom prst="upArrow">
            <a:avLst/>
          </a:prstGeom>
          <a:solidFill>
            <a:srgbClr val="E9A5D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ВЫКУПНЫЕ ПЛДАТЕЖИ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Ежегодно+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6 % в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49 лет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509120"/>
            <a:ext cx="771694" cy="9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217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24</cp:revision>
  <dcterms:created xsi:type="dcterms:W3CDTF">2013-03-27T08:22:53Z</dcterms:created>
  <dcterms:modified xsi:type="dcterms:W3CDTF">2013-03-27T18:47:02Z</dcterms:modified>
</cp:coreProperties>
</file>