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772816"/>
            <a:ext cx="7776864" cy="2520280"/>
          </a:xfrm>
          <a:prstGeom prst="rect">
            <a:avLst/>
          </a:prstGeom>
          <a:solidFill>
            <a:schemeClr val="lt1">
              <a:alpha val="4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Духовная культура: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православие в России.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 </a:t>
            </a:r>
            <a:r>
              <a:rPr lang="ru-RU" dirty="0" smtClean="0"/>
              <a:t>в. Ольга и Владимир – первые приняли христианство.</a:t>
            </a:r>
            <a:endParaRPr lang="ru-RU" dirty="0"/>
          </a:p>
        </p:txBody>
      </p:sp>
      <p:pic>
        <p:nvPicPr>
          <p:cNvPr id="1026" name="Picture 2" descr="http://rudocs.exdat.com/pars_docs/tw_refs/485/484890/484890_html_m403088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712280" cy="4326236"/>
          </a:xfrm>
          <a:prstGeom prst="rect">
            <a:avLst/>
          </a:prstGeom>
          <a:noFill/>
          <a:ln w="9842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XI </a:t>
            </a:r>
            <a:r>
              <a:rPr lang="ru-RU" dirty="0" smtClean="0"/>
              <a:t>в. Страстотерпцы Борис и Глеб – первые святые; </a:t>
            </a:r>
            <a:br>
              <a:rPr lang="ru-RU" dirty="0" smtClean="0"/>
            </a:br>
            <a:r>
              <a:rPr lang="ru-RU" dirty="0" smtClean="0"/>
              <a:t>Антоний и Феодосий – основатели Киево-Печерского монастыря.</a:t>
            </a:r>
            <a:endParaRPr lang="ru-RU" dirty="0"/>
          </a:p>
        </p:txBody>
      </p:sp>
      <p:pic>
        <p:nvPicPr>
          <p:cNvPr id="9222" name="Picture 6" descr="Один из первых по времени основания монастырей на Руси Киево-Печерская лавра! Ваконів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535744"/>
            <a:ext cx="4608512" cy="332225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pic>
        <p:nvPicPr>
          <p:cNvPr id="9218" name="Picture 2" descr="ЖЖ священника Павла Семёно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376264" cy="3165106"/>
          </a:xfrm>
          <a:prstGeom prst="rect">
            <a:avLst/>
          </a:prstGeom>
          <a:noFill/>
        </p:spPr>
      </p:pic>
      <p:pic>
        <p:nvPicPr>
          <p:cNvPr id="9220" name="Picture 4" descr="Иконы Святых - Иконы - Фотоальбом - &quot;Богогласник&quot; - Православные песни и духовная музы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492896"/>
            <a:ext cx="2195736" cy="3113859"/>
          </a:xfrm>
          <a:prstGeom prst="rect">
            <a:avLst/>
          </a:prstGeom>
          <a:noFill/>
          <a:ln w="3429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43808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Киево-Печерский монастырь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0212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Борис и Глеб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24328" y="5949280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Антоний и Феодосий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XII </a:t>
            </a:r>
            <a:r>
              <a:rPr lang="ru-RU" dirty="0" smtClean="0"/>
              <a:t>в. Монах Нестор.</a:t>
            </a:r>
            <a:endParaRPr lang="ru-RU" dirty="0"/>
          </a:p>
        </p:txBody>
      </p:sp>
      <p:pic>
        <p:nvPicPr>
          <p:cNvPr id="8194" name="Picture 2" descr="http://files.dzhereltse-mudrosti.webnode.com.ua/200000162-db1f3dc183/11247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842792" cy="5123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XIII</a:t>
            </a:r>
            <a:r>
              <a:rPr lang="ru-RU" dirty="0" smtClean="0"/>
              <a:t> в. Святой благоверный Александр Невский</a:t>
            </a:r>
            <a:endParaRPr lang="ru-RU" dirty="0"/>
          </a:p>
        </p:txBody>
      </p:sp>
      <p:pic>
        <p:nvPicPr>
          <p:cNvPr id="7170" name="Picture 2" descr="Почему меня &quot;не цепляет&quot; славянская дохристианская древность - Эзотерическая социальная сеть &quot;Знахар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286250" cy="504825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786210"/>
          </a:xfrm>
        </p:spPr>
        <p:txBody>
          <a:bodyPr>
            <a:noAutofit/>
          </a:bodyPr>
          <a:lstStyle/>
          <a:p>
            <a:r>
              <a:rPr lang="en-US" sz="3900" dirty="0" smtClean="0"/>
              <a:t>XIV</a:t>
            </a:r>
            <a:r>
              <a:rPr lang="ru-RU" sz="3900" dirty="0" smtClean="0"/>
              <a:t> в. Преподобный Сергий Радонежский,</a:t>
            </a:r>
            <a:br>
              <a:rPr lang="ru-RU" sz="3900" dirty="0" smtClean="0"/>
            </a:br>
            <a:r>
              <a:rPr lang="ru-RU" sz="3900" dirty="0" smtClean="0"/>
              <a:t>святой благоверный князь Дмитрий Донской</a:t>
            </a:r>
            <a:endParaRPr lang="ru-RU" sz="3900" dirty="0"/>
          </a:p>
        </p:txBody>
      </p:sp>
      <p:pic>
        <p:nvPicPr>
          <p:cNvPr id="6148" name="Picture 4" descr="православие Записи с меткой православие Дневник васильковое_лето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096000" cy="4524375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362274"/>
          </a:xfrm>
        </p:spPr>
        <p:txBody>
          <a:bodyPr>
            <a:noAutofit/>
          </a:bodyPr>
          <a:lstStyle/>
          <a:p>
            <a:r>
              <a:rPr lang="en-US" sz="3800" dirty="0" smtClean="0"/>
              <a:t>XV-XVII </a:t>
            </a:r>
            <a:r>
              <a:rPr lang="ru-RU" sz="3800" dirty="0" smtClean="0"/>
              <a:t>вв. преподобный Нил </a:t>
            </a:r>
            <a:r>
              <a:rPr lang="ru-RU" sz="3800" dirty="0" err="1" smtClean="0"/>
              <a:t>Сорский</a:t>
            </a:r>
            <a:r>
              <a:rPr lang="ru-RU" sz="3800" dirty="0" smtClean="0"/>
              <a:t>, праведный Василий Блаженный, Христа ради юродивый, Московский чудотворец. </a:t>
            </a:r>
            <a:endParaRPr lang="ru-RU" sz="3800" dirty="0"/>
          </a:p>
        </p:txBody>
      </p:sp>
      <p:pic>
        <p:nvPicPr>
          <p:cNvPr id="5124" name="Picture 4" descr="Святые отцы Оптиной Пустыни. И юродивые, Христа ради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384376" cy="397971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pic>
        <p:nvPicPr>
          <p:cNvPr id="5126" name="Picture 6" descr="http://newmartyros.ru/sites/default/files/Foto_news/Solovki/2014/05_22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312368" cy="3978124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3528" y="64886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Нил </a:t>
            </a:r>
            <a:r>
              <a:rPr lang="ru-RU" dirty="0" err="1" smtClean="0"/>
              <a:t>Сорский</a:t>
            </a:r>
            <a:r>
              <a:rPr lang="ru-RU" dirty="0" smtClean="0"/>
              <a:t>                                                       Василий Блаженный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XVIII</a:t>
            </a:r>
            <a:r>
              <a:rPr lang="ru-RU" sz="3800" dirty="0" smtClean="0"/>
              <a:t> в.</a:t>
            </a:r>
            <a:br>
              <a:rPr lang="ru-RU" sz="3800" dirty="0" smtClean="0"/>
            </a:br>
            <a:r>
              <a:rPr lang="ru-RU" sz="3800" dirty="0" smtClean="0"/>
              <a:t> Святитель Тихон Задонский, блаженная Ксения Петербургская</a:t>
            </a:r>
            <a:endParaRPr lang="ru-RU" sz="3800" dirty="0"/>
          </a:p>
        </p:txBody>
      </p:sp>
      <p:pic>
        <p:nvPicPr>
          <p:cNvPr id="4100" name="Picture 4" descr="Софрино - Лики и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276600" cy="4619626"/>
          </a:xfrm>
          <a:prstGeom prst="rect">
            <a:avLst/>
          </a:prstGeom>
          <a:noFill/>
        </p:spPr>
      </p:pic>
      <p:pic>
        <p:nvPicPr>
          <p:cNvPr id="4102" name="Picture 6" descr="Свете тихий... Russian Creato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240360" cy="455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XIX </a:t>
            </a:r>
            <a:r>
              <a:rPr lang="ru-RU" dirty="0" smtClean="0"/>
              <a:t>в. </a:t>
            </a:r>
            <a:br>
              <a:rPr lang="ru-RU" dirty="0" smtClean="0"/>
            </a:br>
            <a:r>
              <a:rPr lang="ru-RU" dirty="0" smtClean="0"/>
              <a:t>Преподобный Серафим </a:t>
            </a:r>
            <a:r>
              <a:rPr lang="ru-RU" dirty="0" err="1" smtClean="0"/>
              <a:t>Саровский</a:t>
            </a:r>
            <a:endParaRPr lang="ru-RU" dirty="0"/>
          </a:p>
        </p:txBody>
      </p:sp>
      <p:pic>
        <p:nvPicPr>
          <p:cNvPr id="3074" name="Picture 2" descr="Преподобный Серафим Саровски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960440" cy="5263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XX </a:t>
            </a:r>
            <a:r>
              <a:rPr lang="ru-RU" dirty="0" smtClean="0"/>
              <a:t>в. </a:t>
            </a:r>
            <a:br>
              <a:rPr lang="ru-RU" dirty="0" smtClean="0"/>
            </a:br>
            <a:r>
              <a:rPr lang="ru-RU" dirty="0" smtClean="0"/>
              <a:t>Праведный Иоанн </a:t>
            </a:r>
            <a:r>
              <a:rPr lang="ru-RU" dirty="0" err="1" smtClean="0"/>
              <a:t>Кронштадский</a:t>
            </a:r>
            <a:endParaRPr lang="ru-RU" dirty="0"/>
          </a:p>
        </p:txBody>
      </p:sp>
      <p:pic>
        <p:nvPicPr>
          <p:cNvPr id="2050" name="Picture 2" descr="http://i076.radikal.ru/1101/0f/e7fa527d777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764668" cy="504056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03468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Известные русские митрополиты.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Причины принятия христианства: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Оправдание социального неравенства</a:t>
            </a:r>
          </a:p>
          <a:p>
            <a:pPr lvl="0"/>
            <a:r>
              <a:rPr lang="ru-RU" dirty="0" smtClean="0"/>
              <a:t>Необходимость укрепления княжеской власти</a:t>
            </a:r>
          </a:p>
          <a:p>
            <a:pPr lvl="0"/>
            <a:r>
              <a:rPr lang="ru-RU" dirty="0" smtClean="0"/>
              <a:t>Приобщение к европейским культурным ценностям</a:t>
            </a:r>
          </a:p>
          <a:p>
            <a:pPr lvl="0"/>
            <a:r>
              <a:rPr lang="ru-RU" dirty="0" smtClean="0"/>
              <a:t>Недопустимость международной изоляции.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вято-Георгиевская Мастерска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28392" cy="5016671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Илларион (1051-1054)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54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Первый митрополит из русских, поставленный Ярославом в 1051г. без согласований с Константинополем. Этим актом установилась   русская церковная автономия.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Петр (1308-1326)</a:t>
            </a:r>
            <a:endParaRPr lang="ru-RU" dirty="0"/>
          </a:p>
        </p:txBody>
      </p:sp>
      <p:pic>
        <p:nvPicPr>
          <p:cNvPr id="7170" name="Picture 2" descr="Праздники и памятные даты -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04456" cy="5167481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16016" y="1305944"/>
            <a:ext cx="44279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Митрополит Киевский и Всея Руси. Поддерживал московских князей в их борьбе за великое княжение. Перенес резиденцию в Москву. Канонизация Петра способствовала превращению Москвы в общерусский церковный центр.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Феодосий (1461-1464)</a:t>
            </a:r>
            <a:endParaRPr lang="ru-RU" dirty="0"/>
          </a:p>
        </p:txBody>
      </p:sp>
      <p:pic>
        <p:nvPicPr>
          <p:cNvPr id="6148" name="Picture 4" descr="https://upload.wikimedia.org/wikipedia/commons/thumb/4/47/%D0%9F%D0%B5%D1%87%D0%B0%D1%82%D1%8C_%D0%BC%D0%B8%D1%82%D1%80%D0%BE%D0%BF%D0%BE%D0%BB%D0%B8%D1%82%D0%B0_%D0%A4%D0%B5%D0%BE%D0%B4%D0%BE%D1%81%D0%B8%D1%8F.JPG/1280px-%D0%9F%D0%B5%D1%87%D0%B0%D1%82%D1%8C_%D0%BC%D0%B8%D1%82%D1%80%D0%BE%D0%BF%D0%BE%D0%BB%D0%B8%D1%82%D0%B0_%D0%A4%D0%B5%D0%BE%D0%B4%D0%BE%D1%81%D0%B8%D1%8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32448" cy="3889782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9552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Печать митрополита Феодосия</a:t>
            </a:r>
            <a:endParaRPr lang="ru-RU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0" y="1576244"/>
            <a:ext cx="4067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Митрополиты стали титуловаться «Московскими и Всея Руси». Первый митрополит, которого великий князь Московский утвердил в сане единолично.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Макарий</a:t>
            </a:r>
            <a:r>
              <a:rPr lang="ru-RU" dirty="0" smtClean="0"/>
              <a:t> (1542-1563)</a:t>
            </a:r>
            <a:endParaRPr lang="ru-RU" dirty="0"/>
          </a:p>
        </p:txBody>
      </p:sp>
      <p:pic>
        <p:nvPicPr>
          <p:cNvPr id="5122" name="Picture 2" descr="Макарий Московски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744416" cy="4575661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067944" y="1394966"/>
            <a:ext cx="507605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Идея государственной и церковной централизации, сторонник иосифлян. Содействовал укреплению власти Ивана VI, впервые совершил акт венчания на царство. Боролся с новгородско-московской ересью. Инициатор созыва в 1551г. Стоглавого Собора, автор «Стоглава», «Великих Четий Миней», созвал два собора для канонизации русских святых. Канонизирован.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392488" cy="11381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Иов (1587-1589)</a:t>
            </a:r>
            <a:endParaRPr lang="ru-RU" sz="4000" dirty="0"/>
          </a:p>
        </p:txBody>
      </p:sp>
      <p:pic>
        <p:nvPicPr>
          <p:cNvPr id="4098" name="Picture 2" descr="Новогоднее паломничество 30.12.2013 - 4.01.2014 - Стать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44416" cy="498598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1585898"/>
            <a:ext cx="4427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Последний митрополит. В 1589 г. принял титул патриарха.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Патриархи Всея Руси.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Иов (1589-1605)</a:t>
            </a:r>
            <a:endParaRPr lang="ru-RU" dirty="0"/>
          </a:p>
        </p:txBody>
      </p:sp>
      <p:pic>
        <p:nvPicPr>
          <p:cNvPr id="4" name="Picture 2" descr="Новогоднее паломничество 30.12.2013 - 4.01.2014 - Стать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3600000" cy="4793685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556792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Получение Патриаршего престола для Русской церкви, распространение христианства, предание анафеме Лжедмитрия, канонизация Василия Блаженного.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Гермоген</a:t>
            </a:r>
            <a:r>
              <a:rPr lang="ru-RU" dirty="0" smtClean="0"/>
              <a:t> (1606-1612)</a:t>
            </a:r>
            <a:endParaRPr lang="ru-RU" dirty="0"/>
          </a:p>
        </p:txBody>
      </p:sp>
      <p:pic>
        <p:nvPicPr>
          <p:cNvPr id="1026" name="Picture 2" descr="Софрино - Лики и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00000" cy="4740699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556792"/>
            <a:ext cx="406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Автор многих книг, противник поляков.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Филарет (1619-1633)</a:t>
            </a:r>
            <a:endParaRPr lang="ru-RU" dirty="0"/>
          </a:p>
        </p:txBody>
      </p:sp>
      <p:pic>
        <p:nvPicPr>
          <p:cNvPr id="50178" name="Picture 2" descr="16-й Патриарх Московский и всея Руси Кирил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0000" cy="5052632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83968" y="1484203"/>
            <a:ext cx="48600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Соправитель первого царя из семьи Романовых – сына Михаила.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Иоасаф</a:t>
            </a:r>
            <a:r>
              <a:rPr lang="ru-RU" dirty="0" smtClean="0"/>
              <a:t> I (1634-1640)</a:t>
            </a:r>
            <a:endParaRPr lang="ru-RU" dirty="0"/>
          </a:p>
        </p:txBody>
      </p:sp>
      <p:pic>
        <p:nvPicPr>
          <p:cNvPr id="49154" name="Picture 2" descr="Софрино - Лики и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00000" cy="4740699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139952" y="1412776"/>
            <a:ext cx="4788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Значение патриаршей власти снизилось, издана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Лествица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властем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Значение принятия христианства: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Укрепление государства и власти князя</a:t>
            </a:r>
          </a:p>
          <a:p>
            <a:pPr lvl="0"/>
            <a:r>
              <a:rPr lang="ru-RU" dirty="0" smtClean="0"/>
              <a:t>Повышение международного авторитета Руси</a:t>
            </a:r>
          </a:p>
          <a:p>
            <a:pPr lvl="0"/>
            <a:r>
              <a:rPr lang="ru-RU" dirty="0" smtClean="0"/>
              <a:t>Приобщение Руси к византийской культуре</a:t>
            </a:r>
          </a:p>
          <a:p>
            <a:pPr lvl="0"/>
            <a:r>
              <a:rPr lang="ru-RU" dirty="0" smtClean="0"/>
              <a:t>Смягчение нравов</a:t>
            </a:r>
          </a:p>
          <a:p>
            <a:pPr lvl="0"/>
            <a:r>
              <a:rPr lang="ru-RU" dirty="0" smtClean="0"/>
              <a:t>Сплочение народа</a:t>
            </a:r>
          </a:p>
          <a:p>
            <a:pPr lvl="0"/>
            <a:r>
              <a:rPr lang="ru-RU" dirty="0" smtClean="0"/>
              <a:t>Появление русской православной церкви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Иосиф (1642-1652)</a:t>
            </a:r>
            <a:endParaRPr lang="ru-RU" dirty="0"/>
          </a:p>
        </p:txBody>
      </p:sp>
      <p:pic>
        <p:nvPicPr>
          <p:cNvPr id="48130" name="Picture 2" descr="Раифский богородицкий епархиальный мужской монастырь /Раифский Вестник / История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412776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Становление Москвы в качестве центра мирового православия.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Никон (1652-1658)</a:t>
            </a:r>
            <a:endParaRPr lang="ru-RU" dirty="0"/>
          </a:p>
        </p:txBody>
      </p:sp>
      <p:pic>
        <p:nvPicPr>
          <p:cNvPr id="47106" name="Picture 2" descr="Патриархи Святой Руси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283968" y="1403774"/>
            <a:ext cx="4499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Церковная реформа, раскол.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Иоасаф</a:t>
            </a:r>
            <a:r>
              <a:rPr lang="ru-RU" dirty="0" smtClean="0"/>
              <a:t> II (1667-1672)</a:t>
            </a:r>
            <a:endParaRPr lang="ru-RU" dirty="0"/>
          </a:p>
        </p:txBody>
      </p:sp>
      <p:pic>
        <p:nvPicPr>
          <p:cNvPr id="46082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1484784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Проклятие староверов.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Питирим (1672-1673)</a:t>
            </a:r>
            <a:endParaRPr lang="ru-RU" dirty="0"/>
          </a:p>
        </p:txBody>
      </p:sp>
      <p:pic>
        <p:nvPicPr>
          <p:cNvPr id="45058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484784"/>
            <a:ext cx="3379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Был серьезно болен.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Иоаким</a:t>
            </a:r>
            <a:r>
              <a:rPr lang="ru-RU" dirty="0" smtClean="0"/>
              <a:t> (1674-1690)</a:t>
            </a:r>
            <a:endParaRPr lang="ru-RU" dirty="0"/>
          </a:p>
        </p:txBody>
      </p:sp>
      <p:pic>
        <p:nvPicPr>
          <p:cNvPr id="44034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34076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Исходатайствовал царскую грамоту о неподсудности лиц духовного сана гражданским властям. Киевская метрополия была подчинена Московскому патриархату.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Адриан</a:t>
            </a:r>
            <a:r>
              <a:rPr lang="ru-RU" dirty="0" smtClean="0"/>
              <a:t> (1690-1700)</a:t>
            </a:r>
            <a:endParaRPr lang="ru-RU" dirty="0"/>
          </a:p>
        </p:txBody>
      </p:sp>
      <p:pic>
        <p:nvPicPr>
          <p:cNvPr id="43010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4847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Выступал против антирусских мероприятий Петра I.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Тихон (1917-1925)</a:t>
            </a:r>
            <a:endParaRPr lang="ru-RU" dirty="0"/>
          </a:p>
        </p:txBody>
      </p:sp>
      <p:pic>
        <p:nvPicPr>
          <p:cNvPr id="41986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456384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3928" y="1484203"/>
            <a:ext cx="47160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Его раскаяние в действиях церкви, направленных против государственного строя, спасло РПЦ от полного уничтожения.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Сергий (1943-1944)</a:t>
            </a:r>
            <a:endParaRPr lang="ru-RU" dirty="0"/>
          </a:p>
        </p:txBody>
      </p:sp>
      <p:pic>
        <p:nvPicPr>
          <p:cNvPr id="40962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28392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1412776"/>
            <a:ext cx="3178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Моления за победу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Алексий I (1945-1970)</a:t>
            </a:r>
            <a:endParaRPr lang="ru-RU" dirty="0"/>
          </a:p>
        </p:txBody>
      </p:sp>
      <p:pic>
        <p:nvPicPr>
          <p:cNvPr id="53250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34076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нем отметили 500-летие автокефалии РПЦ. Сделал все, чтобы церковь выжила в период хрущевских гонений.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Пимен (1971-1990)</a:t>
            </a:r>
            <a:endParaRPr lang="ru-RU" dirty="0"/>
          </a:p>
        </p:txBody>
      </p:sp>
      <p:pic>
        <p:nvPicPr>
          <p:cNvPr id="52226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4127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Празднование 1000-летия христианства на Руси.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Хронология. </a:t>
            </a:r>
            <a:br>
              <a:rPr lang="ru-RU" b="1" dirty="0" smtClean="0"/>
            </a:br>
            <a:r>
              <a:rPr lang="ru-RU" sz="3100" b="1" dirty="0" smtClean="0"/>
              <a:t>(</a:t>
            </a:r>
            <a:r>
              <a:rPr lang="en-US" sz="3100" b="1" dirty="0" smtClean="0"/>
              <a:t>I-XVII</a:t>
            </a:r>
            <a:r>
              <a:rPr lang="ru-RU" sz="3100" b="1" dirty="0" smtClean="0"/>
              <a:t>вв.)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 в.н.э.</a:t>
            </a:r>
            <a:r>
              <a:rPr lang="ru-RU" dirty="0" smtClean="0"/>
              <a:t> – проповеди Андрея Первозванного.</a:t>
            </a:r>
          </a:p>
          <a:p>
            <a:r>
              <a:rPr lang="ru-RU" b="1" dirty="0" smtClean="0"/>
              <a:t>Вторая половина </a:t>
            </a:r>
            <a:r>
              <a:rPr lang="en-US" b="1" dirty="0" smtClean="0"/>
              <a:t>IX</a:t>
            </a:r>
            <a:r>
              <a:rPr lang="ru-RU" b="1" dirty="0" smtClean="0"/>
              <a:t> в. </a:t>
            </a:r>
            <a:r>
              <a:rPr lang="ru-RU" dirty="0" smtClean="0"/>
              <a:t>- Кирилл и </a:t>
            </a:r>
            <a:r>
              <a:rPr lang="ru-RU" dirty="0" err="1" smtClean="0"/>
              <a:t>Мефодий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Около 957г.</a:t>
            </a:r>
            <a:r>
              <a:rPr lang="ru-RU" dirty="0" smtClean="0"/>
              <a:t> – крещение княгини Ольги с именем Елена.</a:t>
            </a:r>
          </a:p>
          <a:p>
            <a:r>
              <a:rPr lang="ru-RU" b="1" dirty="0" smtClean="0"/>
              <a:t>980 г.</a:t>
            </a:r>
            <a:r>
              <a:rPr lang="ru-RU" dirty="0" smtClean="0"/>
              <a:t> – языческая реформа Владимира.</a:t>
            </a:r>
          </a:p>
          <a:p>
            <a:r>
              <a:rPr lang="ru-RU" b="1" dirty="0" smtClean="0"/>
              <a:t>988 г.</a:t>
            </a:r>
            <a:r>
              <a:rPr lang="ru-RU" dirty="0" smtClean="0"/>
              <a:t> – Крещение Руси.</a:t>
            </a:r>
          </a:p>
          <a:p>
            <a:r>
              <a:rPr lang="ru-RU" b="1" dirty="0" smtClean="0"/>
              <a:t>1051 г,</a:t>
            </a:r>
            <a:r>
              <a:rPr lang="ru-RU" dirty="0" smtClean="0"/>
              <a:t> - постановление </a:t>
            </a:r>
            <a:r>
              <a:rPr lang="ru-RU" dirty="0" err="1" smtClean="0"/>
              <a:t>Илариона</a:t>
            </a:r>
            <a:r>
              <a:rPr lang="ru-RU" dirty="0" smtClean="0"/>
              <a:t>, первого митрополита из русских на Киевскую митрополию.</a:t>
            </a:r>
          </a:p>
          <a:p>
            <a:r>
              <a:rPr lang="ru-RU" b="1" dirty="0" smtClean="0"/>
              <a:t>Около 1340 г.</a:t>
            </a:r>
            <a:r>
              <a:rPr lang="ru-RU" dirty="0" smtClean="0"/>
              <a:t> - основание Сергием Радонежским Троице-Сергиева монастыря.</a:t>
            </a:r>
          </a:p>
          <a:p>
            <a:r>
              <a:rPr lang="ru-RU" b="1" dirty="0" smtClean="0"/>
              <a:t>1448 г.</a:t>
            </a:r>
            <a:r>
              <a:rPr lang="ru-RU" dirty="0" smtClean="0"/>
              <a:t> – провозглашение автокефалии Русской церкви.</a:t>
            </a:r>
          </a:p>
          <a:p>
            <a:r>
              <a:rPr lang="ru-RU" b="1" dirty="0" smtClean="0"/>
              <a:t>Около 1510 г.</a:t>
            </a:r>
            <a:r>
              <a:rPr lang="ru-RU" dirty="0" smtClean="0"/>
              <a:t> – выдвижение теории «Москва – третий Рим» в послании монаха </a:t>
            </a:r>
            <a:r>
              <a:rPr lang="ru-RU" dirty="0" err="1" smtClean="0"/>
              <a:t>Филофея</a:t>
            </a:r>
            <a:r>
              <a:rPr lang="ru-RU" dirty="0" smtClean="0"/>
              <a:t> к великому князю Василию</a:t>
            </a:r>
            <a:r>
              <a:rPr lang="en-US" dirty="0" smtClean="0"/>
              <a:t>III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1551 г.</a:t>
            </a:r>
            <a:r>
              <a:rPr lang="ru-RU" dirty="0" smtClean="0"/>
              <a:t> - Стоглавый Собор.</a:t>
            </a:r>
          </a:p>
          <a:p>
            <a:r>
              <a:rPr lang="ru-RU" b="1" dirty="0" smtClean="0"/>
              <a:t>1525 г.</a:t>
            </a:r>
            <a:r>
              <a:rPr lang="ru-RU" dirty="0" smtClean="0"/>
              <a:t> – осуждения </a:t>
            </a:r>
            <a:r>
              <a:rPr lang="ru-RU" dirty="0" err="1" smtClean="0"/>
              <a:t>нестяжателей</a:t>
            </a:r>
            <a:r>
              <a:rPr lang="ru-RU" dirty="0" smtClean="0"/>
              <a:t> церковным Собором.</a:t>
            </a:r>
          </a:p>
          <a:p>
            <a:r>
              <a:rPr lang="ru-RU" b="1" dirty="0" smtClean="0"/>
              <a:t>1542-1563 гг.</a:t>
            </a:r>
            <a:r>
              <a:rPr lang="ru-RU" dirty="0" smtClean="0"/>
              <a:t> – деятельность «кружка» митрополита </a:t>
            </a:r>
            <a:r>
              <a:rPr lang="ru-RU" dirty="0" err="1" smtClean="0"/>
              <a:t>Макария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1589 г.</a:t>
            </a:r>
            <a:r>
              <a:rPr lang="ru-RU" dirty="0" smtClean="0"/>
              <a:t> – учреждение патриаршества в России.</a:t>
            </a:r>
          </a:p>
          <a:p>
            <a:r>
              <a:rPr lang="ru-RU" b="1" dirty="0" smtClean="0"/>
              <a:t>1653-1665 гг.</a:t>
            </a:r>
            <a:r>
              <a:rPr lang="ru-RU" dirty="0" smtClean="0"/>
              <a:t> – церковная реформа патриарха Никона.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Алексий II (1990-2008)</a:t>
            </a:r>
            <a:endParaRPr lang="ru-RU" dirty="0"/>
          </a:p>
        </p:txBody>
      </p:sp>
      <p:pic>
        <p:nvPicPr>
          <p:cNvPr id="51202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139952" y="1412776"/>
            <a:ext cx="475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Объединение Русской православной церкви с зарубежной, усиление влияния Церкви.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Кирилл I (2009-…)</a:t>
            </a:r>
            <a:endParaRPr lang="ru-RU" dirty="0"/>
          </a:p>
        </p:txBody>
      </p:sp>
      <p:pic>
        <p:nvPicPr>
          <p:cNvPr id="54274" name="Picture 2" descr="Патриархи Московские и всея Руси (16 фото)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00000" cy="5040000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4127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Возглавил Церковь в 62 года. Усиление влияния Церкви, введение в школе модуля «Основы православной культуры» в курсе «Основы духовно-нравственной культуры народов России»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Хронология. </a:t>
            </a:r>
            <a:br>
              <a:rPr lang="ru-RU" b="1" dirty="0" smtClean="0"/>
            </a:br>
            <a:r>
              <a:rPr lang="ru-RU" sz="3100" b="1" dirty="0" smtClean="0"/>
              <a:t>(</a:t>
            </a:r>
            <a:r>
              <a:rPr lang="en-US" sz="3100" b="1" dirty="0" smtClean="0"/>
              <a:t>XVIII-XXI </a:t>
            </a:r>
            <a:r>
              <a:rPr lang="ru-RU" sz="3100" b="1" dirty="0" smtClean="0"/>
              <a:t>вв.)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1721 г.</a:t>
            </a:r>
            <a:r>
              <a:rPr lang="ru-RU" dirty="0" smtClean="0"/>
              <a:t> – церковная реформа Петра </a:t>
            </a:r>
            <a:r>
              <a:rPr lang="en-US" dirty="0" smtClean="0"/>
              <a:t>I</a:t>
            </a:r>
            <a:r>
              <a:rPr lang="ru-RU" dirty="0" smtClean="0"/>
              <a:t>, учреждение Синода.</a:t>
            </a:r>
          </a:p>
          <a:p>
            <a:r>
              <a:rPr lang="ru-RU" b="1" dirty="0" smtClean="0"/>
              <a:t>1721 – 1917 гг.</a:t>
            </a:r>
            <a:r>
              <a:rPr lang="ru-RU" dirty="0" smtClean="0"/>
              <a:t> - Синодальный период.</a:t>
            </a:r>
          </a:p>
          <a:p>
            <a:r>
              <a:rPr lang="ru-RU" b="1" dirty="0" smtClean="0"/>
              <a:t>1764 г.</a:t>
            </a:r>
            <a:r>
              <a:rPr lang="ru-RU" dirty="0" smtClean="0"/>
              <a:t> – указ о секуляризации церковных владений.</a:t>
            </a:r>
          </a:p>
          <a:p>
            <a:r>
              <a:rPr lang="ru-RU" b="1" dirty="0" smtClean="0"/>
              <a:t>1822 г.</a:t>
            </a:r>
            <a:r>
              <a:rPr lang="ru-RU" dirty="0" smtClean="0"/>
              <a:t> – запрещение в России масонских лож и других тайных организаций.</a:t>
            </a:r>
          </a:p>
          <a:p>
            <a:r>
              <a:rPr lang="ru-RU" b="1" dirty="0" smtClean="0"/>
              <a:t>1832 г.</a:t>
            </a:r>
            <a:r>
              <a:rPr lang="ru-RU" dirty="0" smtClean="0"/>
              <a:t> – оформление теории официальной народности С.С. Уварова «Православие, самодержавие, народность».</a:t>
            </a:r>
          </a:p>
          <a:p>
            <a:r>
              <a:rPr lang="ru-RU" b="1" dirty="0" smtClean="0"/>
              <a:t>1917 г.</a:t>
            </a:r>
            <a:r>
              <a:rPr lang="ru-RU" dirty="0" smtClean="0"/>
              <a:t> – восстановление патриаршества, избрание патриархом митрополита Тихона.</a:t>
            </a:r>
          </a:p>
          <a:p>
            <a:r>
              <a:rPr lang="ru-RU" b="1" dirty="0" smtClean="0"/>
              <a:t>1918 г.</a:t>
            </a:r>
            <a:r>
              <a:rPr lang="ru-RU" dirty="0" smtClean="0"/>
              <a:t> - Декрет об отделении церкви от государства, школы от церкви.</a:t>
            </a:r>
          </a:p>
          <a:p>
            <a:r>
              <a:rPr lang="ru-RU" b="1" dirty="0" smtClean="0"/>
              <a:t>1923 г.</a:t>
            </a:r>
            <a:r>
              <a:rPr lang="ru-RU" dirty="0" smtClean="0"/>
              <a:t> – вынужденное признание патриархом Тихоном законности советской власти.</a:t>
            </a:r>
          </a:p>
          <a:p>
            <a:r>
              <a:rPr lang="ru-RU" b="1" dirty="0" smtClean="0"/>
              <a:t>1990 г.</a:t>
            </a:r>
            <a:r>
              <a:rPr lang="ru-RU" dirty="0" smtClean="0"/>
              <a:t> – Закон СССР «О свободе совести и религиозных организациях».</a:t>
            </a:r>
          </a:p>
          <a:p>
            <a:r>
              <a:rPr lang="ru-RU" b="1" dirty="0" smtClean="0"/>
              <a:t>7 января 1991 г.</a:t>
            </a:r>
            <a:r>
              <a:rPr lang="ru-RU" dirty="0" smtClean="0"/>
              <a:t>– появление в календаре нового государственного праздника – Рождества Христова.</a:t>
            </a:r>
          </a:p>
          <a:p>
            <a:r>
              <a:rPr lang="ru-RU" b="1" dirty="0" smtClean="0"/>
              <a:t>17 мая 2007 г.</a:t>
            </a:r>
            <a:r>
              <a:rPr lang="ru-RU" dirty="0" smtClean="0"/>
              <a:t> – подписан акт о каноническом обращении Русской православной церкви заграницей с Русской православной церковью Московского патриарха – документ, провозглашающий объединение Русской православной церкви за границей (РПЦЗ) с Московским патриархом.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понятия.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(</a:t>
            </a:r>
            <a:r>
              <a:rPr lang="en-US" sz="3100" b="1" dirty="0" smtClean="0"/>
              <a:t>IX</a:t>
            </a:r>
            <a:r>
              <a:rPr lang="ru-RU" sz="3100" b="1" dirty="0" smtClean="0"/>
              <a:t>-</a:t>
            </a:r>
            <a:r>
              <a:rPr lang="en-US" sz="3100" b="1" dirty="0" smtClean="0"/>
              <a:t>XVI</a:t>
            </a:r>
            <a:r>
              <a:rPr lang="ru-RU" sz="3100" b="1" dirty="0" smtClean="0"/>
              <a:t> вв.)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 smtClean="0"/>
              <a:t>Язычество</a:t>
            </a:r>
            <a:r>
              <a:rPr lang="ru-RU" sz="3500" dirty="0" smtClean="0"/>
              <a:t> – общее название политеистических религий. Наряду с многобожием им присущи </a:t>
            </a:r>
            <a:r>
              <a:rPr lang="ru-RU" sz="3500" dirty="0" err="1" smtClean="0"/>
              <a:t>идолослужение</a:t>
            </a:r>
            <a:r>
              <a:rPr lang="ru-RU" sz="3500" dirty="0" smtClean="0"/>
              <a:t> и магизм.</a:t>
            </a:r>
          </a:p>
          <a:p>
            <a:r>
              <a:rPr lang="ru-RU" sz="3500" b="1" dirty="0" smtClean="0"/>
              <a:t>Волхвы</a:t>
            </a:r>
            <a:r>
              <a:rPr lang="ru-RU" sz="3500" dirty="0" smtClean="0"/>
              <a:t> – языческие жрецы, служители религиозного культа.</a:t>
            </a:r>
          </a:p>
          <a:p>
            <a:r>
              <a:rPr lang="ru-RU" sz="3500" b="1" dirty="0" smtClean="0"/>
              <a:t>Капище</a:t>
            </a:r>
            <a:r>
              <a:rPr lang="ru-RU" sz="3500" dirty="0" smtClean="0"/>
              <a:t> – место поклонений и жертвоприношений языческим богам.</a:t>
            </a:r>
          </a:p>
          <a:p>
            <a:r>
              <a:rPr lang="ru-RU" sz="3500" b="1" dirty="0" smtClean="0"/>
              <a:t>Крещение</a:t>
            </a:r>
            <a:r>
              <a:rPr lang="ru-RU" sz="3500" dirty="0" smtClean="0"/>
              <a:t> – христианский обряд (таинство), совершаемый над человеком, вступающим в христианскую церковь. При крещении человека троекратно погружают в воду, сопровождая обряд словами: «Во имя Отца и Сына и Святого Духа».</a:t>
            </a:r>
          </a:p>
          <a:p>
            <a:r>
              <a:rPr lang="ru-RU" sz="3500" b="1" dirty="0" smtClean="0"/>
              <a:t>Митрополит</a:t>
            </a:r>
            <a:r>
              <a:rPr lang="ru-RU" sz="3500" dirty="0" smtClean="0"/>
              <a:t> – глава христианской церкви на Руси. Первым киевским митрополитом из русских людей был </a:t>
            </a:r>
            <a:r>
              <a:rPr lang="ru-RU" sz="3500" dirty="0" err="1" smtClean="0"/>
              <a:t>Иларион</a:t>
            </a:r>
            <a:r>
              <a:rPr lang="ru-RU" sz="3500" dirty="0" smtClean="0"/>
              <a:t>.</a:t>
            </a:r>
          </a:p>
          <a:p>
            <a:r>
              <a:rPr lang="ru-RU" sz="3500" b="1" dirty="0" smtClean="0"/>
              <a:t>Ливонский орден </a:t>
            </a:r>
            <a:r>
              <a:rPr lang="ru-RU" sz="3500" dirty="0" smtClean="0"/>
              <a:t>– католическая, государственная и военная организация немецких рыцарей-крестоносцев в Восточной Прибалтике XIII-XVI вв.</a:t>
            </a:r>
          </a:p>
          <a:p>
            <a:r>
              <a:rPr lang="ru-RU" sz="3500" b="1" dirty="0" smtClean="0"/>
              <a:t>Автокефалия</a:t>
            </a:r>
            <a:r>
              <a:rPr lang="ru-RU" sz="3500" dirty="0" smtClean="0"/>
              <a:t> – независимость Русской церкви от Константинополя.</a:t>
            </a:r>
          </a:p>
          <a:p>
            <a:r>
              <a:rPr lang="ru-RU" sz="3500" b="1" dirty="0" smtClean="0"/>
              <a:t>Ересь</a:t>
            </a:r>
            <a:r>
              <a:rPr lang="ru-RU" sz="3500" dirty="0" smtClean="0"/>
              <a:t> – оппозиционное6 направление по отношению к господствующему в религии толкованию догм и обрядов; течение, выступающее за преобразование церкви.</a:t>
            </a:r>
          </a:p>
          <a:p>
            <a:r>
              <a:rPr lang="ru-RU" sz="3500" b="1" dirty="0" smtClean="0"/>
              <a:t>«</a:t>
            </a:r>
            <a:r>
              <a:rPr lang="ru-RU" sz="3500" b="1" dirty="0" err="1" smtClean="0"/>
              <a:t>Жидовствующие</a:t>
            </a:r>
            <a:r>
              <a:rPr lang="ru-RU" sz="3500" b="1" dirty="0" smtClean="0"/>
              <a:t>»</a:t>
            </a:r>
            <a:r>
              <a:rPr lang="ru-RU" sz="3500" dirty="0" smtClean="0"/>
              <a:t> - название сторонников </a:t>
            </a:r>
            <a:r>
              <a:rPr lang="ru-RU" sz="3500" dirty="0" err="1" smtClean="0"/>
              <a:t>новгородско</a:t>
            </a:r>
            <a:r>
              <a:rPr lang="ru-RU" sz="3500" dirty="0" smtClean="0"/>
              <a:t>–московской ереси, обвиненных в приверженности иудаизму. Отрицали авторитет Церкви, церковные обряды, иконы, многие догматы православия.</a:t>
            </a:r>
          </a:p>
          <a:p>
            <a:r>
              <a:rPr lang="ru-RU" sz="3500" b="1" dirty="0" smtClean="0"/>
              <a:t>Иосифляне</a:t>
            </a:r>
            <a:r>
              <a:rPr lang="ru-RU" sz="3500" dirty="0" smtClean="0"/>
              <a:t> – последователи Иосифа Волоцкого, представители церковно-политического течения в России в конце XV-XVI вв.. Отстаивали незыблемость церковных догм, защищали церковно-монастырское землевладение.</a:t>
            </a:r>
          </a:p>
          <a:p>
            <a:r>
              <a:rPr lang="ru-RU" sz="3500" b="1" dirty="0" smtClean="0"/>
              <a:t>Стригольники</a:t>
            </a:r>
            <a:r>
              <a:rPr lang="ru-RU" sz="3500" dirty="0" smtClean="0"/>
              <a:t> – ересь в Новгороде и Пскове XIV в. Отрицали церковные обряды, осуждали обращение свободных людей в холопов.</a:t>
            </a:r>
          </a:p>
          <a:p>
            <a:r>
              <a:rPr lang="ru-RU" sz="3500" b="1" dirty="0" smtClean="0"/>
              <a:t>«Москва – третий Рим»</a:t>
            </a:r>
            <a:r>
              <a:rPr lang="ru-RU" sz="3500" dirty="0" smtClean="0"/>
              <a:t> - теория, сформулированная в начале XVI в. монахом </a:t>
            </a:r>
            <a:r>
              <a:rPr lang="ru-RU" sz="3500" dirty="0" err="1" smtClean="0"/>
              <a:t>Филофеем</a:t>
            </a:r>
            <a:r>
              <a:rPr lang="ru-RU" sz="3500" dirty="0" smtClean="0"/>
              <a:t> и обосновавшая значение Москвы как политического и православного центра и наследницы Византии. Теория утверждала, что первый Рим пал, второй Рим – Константинополь – тоже пал, а третий Рим – Москва – будет стоять вечно и четвертому не бывать.</a:t>
            </a:r>
          </a:p>
          <a:p>
            <a:r>
              <a:rPr lang="ru-RU" sz="3500" b="1" dirty="0" err="1" smtClean="0"/>
              <a:t>Нестяжатели</a:t>
            </a:r>
            <a:r>
              <a:rPr lang="ru-RU" sz="3500" dirty="0" smtClean="0"/>
              <a:t> – религиозно – политическое течение в Русском государстве в конце XV- начале XVI в., возглавляемое Нилом </a:t>
            </a:r>
            <a:r>
              <a:rPr lang="ru-RU" sz="3500" dirty="0" err="1" smtClean="0"/>
              <a:t>Соргским</a:t>
            </a:r>
            <a:r>
              <a:rPr lang="ru-RU" sz="3500" dirty="0" smtClean="0"/>
              <a:t>. Требовали отказа Церкви от богатств и земель, проповедовали аскетизм. Противники иосифлян.</a:t>
            </a:r>
          </a:p>
          <a:p>
            <a:r>
              <a:rPr lang="ru-RU" sz="3500" b="1" dirty="0" smtClean="0"/>
              <a:t>«Стоглав»</a:t>
            </a:r>
            <a:r>
              <a:rPr lang="ru-RU" sz="3500" dirty="0" smtClean="0"/>
              <a:t> - сборник решений Церковного собора 1551 г. в виде ста глав из ответов на вопросы Ивана IV о церковном «строении».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понятия. </a:t>
            </a:r>
            <a:br>
              <a:rPr lang="ru-RU" b="1" dirty="0" smtClean="0"/>
            </a:br>
            <a:r>
              <a:rPr lang="ru-RU" sz="3100" b="1" dirty="0" smtClean="0"/>
              <a:t>(</a:t>
            </a:r>
            <a:r>
              <a:rPr lang="en-US" sz="3100" b="1" dirty="0" smtClean="0"/>
              <a:t>XVII – XVIII </a:t>
            </a:r>
            <a:r>
              <a:rPr lang="en-US" sz="3100" b="1" dirty="0" err="1" smtClean="0"/>
              <a:t>вв</a:t>
            </a:r>
            <a:r>
              <a:rPr lang="ru-RU" sz="3100" b="1" dirty="0" smtClean="0"/>
              <a:t>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Раскол церковный</a:t>
            </a:r>
            <a:r>
              <a:rPr lang="ru-RU" sz="2000" dirty="0" smtClean="0"/>
              <a:t> – отделение от Русской православной церкви верующих, не признавших реформы патриарха Никона.</a:t>
            </a:r>
          </a:p>
          <a:p>
            <a:r>
              <a:rPr lang="ru-RU" sz="2000" b="1" dirty="0" smtClean="0"/>
              <a:t>Раскольники</a:t>
            </a:r>
            <a:r>
              <a:rPr lang="ru-RU" sz="2000" dirty="0" smtClean="0"/>
              <a:t> – официальное название сторонников старообрядчества в России.</a:t>
            </a:r>
          </a:p>
          <a:p>
            <a:r>
              <a:rPr lang="ru-RU" sz="2000" b="1" dirty="0" smtClean="0"/>
              <a:t>Синод</a:t>
            </a:r>
            <a:r>
              <a:rPr lang="ru-RU" sz="2000" dirty="0" smtClean="0"/>
              <a:t> – высший государственный орган, учрежденный для управления делами Русской православной церкви. Создан по приказу Петра I в 1721 г. вместо отмененного института Патриаршества. До 1726 г. именовался «Правительствующим», затем «Святейшим». Члены Синода назначались </a:t>
            </a:r>
            <a:r>
              <a:rPr lang="ru-RU" sz="2000" dirty="0" err="1" smtClean="0"/>
              <a:t>мператором</a:t>
            </a:r>
            <a:r>
              <a:rPr lang="ru-RU" sz="2000" dirty="0" smtClean="0"/>
              <a:t> из высших духовных лиц. Над ними был поставлен </a:t>
            </a:r>
            <a:r>
              <a:rPr lang="ru-RU" sz="2000" b="1" i="1" dirty="0" smtClean="0"/>
              <a:t>обер-прокурор</a:t>
            </a:r>
            <a:r>
              <a:rPr lang="ru-RU" sz="2000" dirty="0" smtClean="0"/>
              <a:t> – руководитель Синода, назначаемый с 1722 г. из светских чиновников.</a:t>
            </a:r>
          </a:p>
          <a:p>
            <a:r>
              <a:rPr lang="ru-RU" sz="2000" b="1" dirty="0" smtClean="0"/>
              <a:t>Секуляризация</a:t>
            </a:r>
            <a:r>
              <a:rPr lang="ru-RU" sz="2000" dirty="0" smtClean="0"/>
              <a:t> – обращение церковной собственности (в первую очередь земель) в государственную.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понятия. </a:t>
            </a:r>
            <a:br>
              <a:rPr lang="ru-RU" b="1" dirty="0" smtClean="0"/>
            </a:br>
            <a:r>
              <a:rPr lang="ru-RU" sz="2800" b="1" dirty="0" smtClean="0"/>
              <a:t>(</a:t>
            </a:r>
            <a:r>
              <a:rPr lang="en-US" sz="3100" b="1" dirty="0" smtClean="0"/>
              <a:t>XIX – </a:t>
            </a:r>
            <a:r>
              <a:rPr lang="ru-RU" sz="3100" b="1" dirty="0" smtClean="0"/>
              <a:t>начало </a:t>
            </a:r>
            <a:r>
              <a:rPr lang="en-US" sz="3100" b="1" dirty="0" smtClean="0"/>
              <a:t>XXI</a:t>
            </a:r>
            <a:r>
              <a:rPr lang="ru-RU" sz="3100" b="1" dirty="0" smtClean="0"/>
              <a:t> в.)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Масоны </a:t>
            </a:r>
            <a:r>
              <a:rPr lang="ru-RU" dirty="0" smtClean="0"/>
              <a:t>– представители религиозно-этического движения, ставившие перед собой задачу создать разветвленную всемирную организацию в интересах влияния на мировую политику.</a:t>
            </a:r>
          </a:p>
          <a:p>
            <a:r>
              <a:rPr lang="ru-RU" b="1" dirty="0" smtClean="0"/>
              <a:t>Славянофилы </a:t>
            </a:r>
            <a:r>
              <a:rPr lang="ru-RU" dirty="0" smtClean="0"/>
              <a:t>– представители либерального направления общественной мысли 1840-1850-х гг. Выступали за особый, отличный от западноевропейского, путь развития России, основанный на православии, единение царя и народа, крестьянской общине. Выступали за отмену крепостного права, свободу печати и т.д. (А.С. Хомяков, И.С. и К.С. Аксаковы, И.в и П.В Киреевские, Ю.Ф. Самарин и др.)</a:t>
            </a:r>
          </a:p>
          <a:p>
            <a:r>
              <a:rPr lang="ru-RU" b="1" dirty="0" smtClean="0"/>
              <a:t>Теория «Официальной народности» </a:t>
            </a:r>
            <a:r>
              <a:rPr lang="ru-RU" dirty="0" smtClean="0"/>
              <a:t>- система взглядов в области науки , просвещения, литературы в период царствования Николая I, сформулированная министром просвещения графом С.С. </a:t>
            </a:r>
            <a:r>
              <a:rPr lang="ru-RU" dirty="0" err="1" smtClean="0"/>
              <a:t>Уваровым</a:t>
            </a:r>
            <a:r>
              <a:rPr lang="ru-RU" dirty="0" smtClean="0"/>
              <a:t>. В основе теории – формула «Православие. Самодержавие. Народность»</a:t>
            </a:r>
          </a:p>
          <a:p>
            <a:r>
              <a:rPr lang="ru-RU" b="1" dirty="0" smtClean="0"/>
              <a:t>Атеизм </a:t>
            </a:r>
            <a:r>
              <a:rPr lang="ru-RU" dirty="0" smtClean="0"/>
              <a:t>– безбожие; отрицание существования Бога и всякого рода сверхъестественных сил.</a:t>
            </a:r>
          </a:p>
          <a:p>
            <a:r>
              <a:rPr lang="ru-RU" b="1" dirty="0" smtClean="0"/>
              <a:t>Канонизация</a:t>
            </a:r>
            <a:r>
              <a:rPr lang="ru-RU" dirty="0" smtClean="0"/>
              <a:t> – акт причисления того или иного лица к числу святых.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9685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Некоторые прославленные святые земли русской.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1139</Words>
  <Application>Microsoft Office PowerPoint</Application>
  <PresentationFormat>Экран (4:3)</PresentationFormat>
  <Paragraphs>125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Духовная культура: православие в России.</vt:lpstr>
      <vt:lpstr>Причины принятия христианства: </vt:lpstr>
      <vt:lpstr>Значение принятия христианства: </vt:lpstr>
      <vt:lpstr>Хронология.  (I-XVIIвв.) </vt:lpstr>
      <vt:lpstr>Хронология.  (XVIII-XXI вв.)</vt:lpstr>
      <vt:lpstr>Основные понятия. (IX-XVI вв.) </vt:lpstr>
      <vt:lpstr>Основные понятия.  (XVII – XVIII вв.)  </vt:lpstr>
      <vt:lpstr>Основные понятия.  (XIX – начало XXI в.)  </vt:lpstr>
      <vt:lpstr>Некоторые прославленные святые земли русской.</vt:lpstr>
      <vt:lpstr>X в. Ольга и Владимир – первые приняли христианство.</vt:lpstr>
      <vt:lpstr>XI в. Страстотерпцы Борис и Глеб – первые святые;  Антоний и Феодосий – основатели Киево-Печерского монастыря.</vt:lpstr>
      <vt:lpstr>XII в. Монах Нестор.</vt:lpstr>
      <vt:lpstr>XIII в. Святой благоверный Александр Невский</vt:lpstr>
      <vt:lpstr>XIV в. Преподобный Сергий Радонежский, святой благоверный князь Дмитрий Донской</vt:lpstr>
      <vt:lpstr>XV-XVII вв. преподобный Нил Сорский, праведный Василий Блаженный, Христа ради юродивый, Московский чудотворец. </vt:lpstr>
      <vt:lpstr>XVIII в.  Святитель Тихон Задонский, блаженная Ксения Петербургская</vt:lpstr>
      <vt:lpstr>XIX в.  Преподобный Серафим Саровский</vt:lpstr>
      <vt:lpstr>XX в.  Праведный Иоанн Кронштадский</vt:lpstr>
      <vt:lpstr>Известные русские митрополиты.</vt:lpstr>
      <vt:lpstr>Илларион (1051-1054)  </vt:lpstr>
      <vt:lpstr>Петр (1308-1326)</vt:lpstr>
      <vt:lpstr>Феодосий (1461-1464)</vt:lpstr>
      <vt:lpstr>Макарий (1542-1563)</vt:lpstr>
      <vt:lpstr>Иов (1587-1589)</vt:lpstr>
      <vt:lpstr>Патриархи Всея Руси.</vt:lpstr>
      <vt:lpstr>Иов (1589-1605)</vt:lpstr>
      <vt:lpstr>Гермоген (1606-1612)</vt:lpstr>
      <vt:lpstr>Филарет (1619-1633)</vt:lpstr>
      <vt:lpstr>Иоасаф I (1634-1640)</vt:lpstr>
      <vt:lpstr>Иосиф (1642-1652)</vt:lpstr>
      <vt:lpstr>Никон (1652-1658)</vt:lpstr>
      <vt:lpstr>Иоасаф II (1667-1672)</vt:lpstr>
      <vt:lpstr>Питирим (1672-1673)</vt:lpstr>
      <vt:lpstr>Иоаким (1674-1690)</vt:lpstr>
      <vt:lpstr>Адриан (1690-1700)</vt:lpstr>
      <vt:lpstr>Тихон (1917-1925)</vt:lpstr>
      <vt:lpstr>Сергий (1943-1944)</vt:lpstr>
      <vt:lpstr>Алексий I (1945-1970)</vt:lpstr>
      <vt:lpstr>Пимен (1971-1990)</vt:lpstr>
      <vt:lpstr>Алексий II (1990-2008)</vt:lpstr>
      <vt:lpstr>Кирилл I (2009-…)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культура: православие в России.</dc:title>
  <dc:creator>Пользователь</dc:creator>
  <cp:lastModifiedBy>Учитель</cp:lastModifiedBy>
  <cp:revision>42</cp:revision>
  <dcterms:created xsi:type="dcterms:W3CDTF">2015-01-02T11:38:31Z</dcterms:created>
  <dcterms:modified xsi:type="dcterms:W3CDTF">2015-01-13T07:26:23Z</dcterms:modified>
</cp:coreProperties>
</file>