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59" r:id="rId4"/>
    <p:sldId id="257" r:id="rId5"/>
    <p:sldId id="258" r:id="rId6"/>
    <p:sldId id="263" r:id="rId7"/>
    <p:sldId id="269" r:id="rId8"/>
    <p:sldId id="264" r:id="rId9"/>
    <p:sldId id="260" r:id="rId10"/>
    <p:sldId id="261" r:id="rId11"/>
    <p:sldId id="268" r:id="rId12"/>
    <p:sldId id="267" r:id="rId13"/>
    <p:sldId id="265" r:id="rId14"/>
    <p:sldId id="262" r:id="rId15"/>
    <p:sldId id="270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13.01.2015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71480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ИСТОРИЯ РОССИИ </a:t>
            </a:r>
            <a:br>
              <a:rPr lang="ru-RU" b="1" dirty="0" smtClean="0"/>
            </a:br>
            <a:r>
              <a:rPr lang="ru-RU" b="1" dirty="0" smtClean="0"/>
              <a:t>6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71462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РОССИЯ В ДРЕВНОСТИ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437112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Автор</a:t>
            </a:r>
            <a:r>
              <a:rPr lang="ru-RU" sz="2400" dirty="0" smtClean="0"/>
              <a:t>: Жулина Лариса Александровна, учитель истории </a:t>
            </a:r>
          </a:p>
          <a:p>
            <a:r>
              <a:rPr lang="ru-RU" sz="2400" dirty="0" smtClean="0"/>
              <a:t>МОУ «Средняя общеобразовательная школа  №63» города Перми, </a:t>
            </a:r>
          </a:p>
          <a:p>
            <a:r>
              <a:rPr lang="ru-RU" sz="2400" dirty="0" smtClean="0"/>
              <a:t>2010 год.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b="1" dirty="0" smtClean="0"/>
              <a:t>ЗЕМЛЕДЕЛИЕ</a:t>
            </a:r>
            <a:endParaRPr lang="ru-RU" b="1" dirty="0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первые культурные растения: </a:t>
            </a:r>
          </a:p>
          <a:p>
            <a:r>
              <a:rPr lang="ru-RU" dirty="0" smtClean="0"/>
              <a:t>Ячмень</a:t>
            </a:r>
          </a:p>
          <a:p>
            <a:r>
              <a:rPr lang="ru-RU" dirty="0" smtClean="0"/>
              <a:t>Пшеница </a:t>
            </a:r>
            <a:endParaRPr lang="ru-RU" dirty="0"/>
          </a:p>
        </p:txBody>
      </p:sp>
      <p:pic>
        <p:nvPicPr>
          <p:cNvPr id="6" name="Рисунок 5" descr="pshenitsa_1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357562"/>
            <a:ext cx="4095752" cy="3071814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СКОТОВОДСТВО</a:t>
            </a:r>
            <a:endParaRPr lang="ru-RU" b="1" dirty="0"/>
          </a:p>
        </p:txBody>
      </p:sp>
      <p:pic>
        <p:nvPicPr>
          <p:cNvPr id="8" name="Содержимое 7" descr="aas.siz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5219" y="1500174"/>
            <a:ext cx="4991109" cy="37433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571612"/>
            <a:ext cx="2757478" cy="4525963"/>
          </a:xfrm>
        </p:spPr>
        <p:txBody>
          <a:bodyPr/>
          <a:lstStyle/>
          <a:p>
            <a:r>
              <a:rPr lang="ru-RU" dirty="0" smtClean="0"/>
              <a:t>Приручение и разведение животных: овец, коз, свиней, коров, лошадей</a:t>
            </a: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ru-RU" b="1" dirty="0" smtClean="0"/>
              <a:t>ОБЩИНА</a:t>
            </a:r>
            <a:endParaRPr lang="ru-RU" b="1" dirty="0"/>
          </a:p>
        </p:txBody>
      </p:sp>
      <p:pic>
        <p:nvPicPr>
          <p:cNvPr id="7" name="Содержимое 6" descr="vek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245459" cy="27860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Самоуправляемое объединение жителей какого-либо поселения или области </a:t>
            </a:r>
          </a:p>
          <a:p>
            <a:r>
              <a:rPr lang="ru-RU" b="1" dirty="0" smtClean="0"/>
              <a:t>Племя </a:t>
            </a:r>
            <a:r>
              <a:rPr lang="ru-RU" dirty="0" smtClean="0"/>
              <a:t>– объединение соседних общин</a:t>
            </a:r>
          </a:p>
          <a:p>
            <a:r>
              <a:rPr lang="ru-RU" b="1" dirty="0" smtClean="0"/>
              <a:t>Вождь</a:t>
            </a:r>
            <a:r>
              <a:rPr lang="ru-RU" dirty="0" smtClean="0"/>
              <a:t> – выборный глава племени</a:t>
            </a:r>
            <a:endParaRPr lang="ru-RU" dirty="0"/>
          </a:p>
        </p:txBody>
      </p:sp>
      <p:pic>
        <p:nvPicPr>
          <p:cNvPr id="10" name="Рисунок 9" descr="ex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643313"/>
            <a:ext cx="4143404" cy="2817515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ИНДОЕВРОПЕЙЦЫ</a:t>
            </a:r>
            <a:endParaRPr lang="ru-RU" b="1" dirty="0"/>
          </a:p>
        </p:txBody>
      </p:sp>
      <p:pic>
        <p:nvPicPr>
          <p:cNvPr id="5" name="Содержимое 4" descr="image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85926"/>
            <a:ext cx="5175476" cy="314327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3570" y="1600200"/>
            <a:ext cx="3357586" cy="4525963"/>
          </a:xfrm>
        </p:spPr>
        <p:txBody>
          <a:bodyPr/>
          <a:lstStyle/>
          <a:p>
            <a:r>
              <a:rPr lang="ru-RU" dirty="0" smtClean="0"/>
              <a:t>Предки</a:t>
            </a:r>
            <a:r>
              <a:rPr lang="ru-RU" b="1" dirty="0" smtClean="0"/>
              <a:t> </a:t>
            </a:r>
            <a:r>
              <a:rPr lang="ru-RU" dirty="0" smtClean="0"/>
              <a:t>народов, говорящих на языках индоевропейской языковой семьи </a:t>
            </a:r>
          </a:p>
          <a:p>
            <a:r>
              <a:rPr lang="ru-RU" b="1" dirty="0" smtClean="0"/>
              <a:t>Прародина</a:t>
            </a:r>
            <a:r>
              <a:rPr lang="ru-RU" dirty="0" smtClean="0"/>
              <a:t> – Юго-Восточная Европа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/>
          <a:lstStyle/>
          <a:p>
            <a:r>
              <a:rPr lang="ru-RU" b="1" dirty="0" smtClean="0"/>
              <a:t>ТРИПОЛЬЕ</a:t>
            </a:r>
            <a:endParaRPr lang="ru-RU" b="1" dirty="0"/>
          </a:p>
        </p:txBody>
      </p:sp>
      <p:pic>
        <p:nvPicPr>
          <p:cNvPr id="5" name="Содержимое 4" descr="14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949700" cy="3238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Село  на Днепре, у которого найдено поселение древних земледельцев, живших в 4-3 тысячелетии до н.э. </a:t>
            </a:r>
            <a:endParaRPr lang="ru-RU" dirty="0"/>
          </a:p>
        </p:txBody>
      </p:sp>
      <p:pic>
        <p:nvPicPr>
          <p:cNvPr id="6" name="Рисунок 5" descr="триполье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4440707" cy="2957511"/>
          </a:xfrm>
          <a:prstGeom prst="rect">
            <a:avLst/>
          </a:prstGeom>
        </p:spPr>
      </p:pic>
      <p:pic>
        <p:nvPicPr>
          <p:cNvPr id="7" name="Рисунок 6" descr="триполь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357694"/>
            <a:ext cx="2381250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ТРИПОЛЬЕ</a:t>
            </a:r>
            <a:endParaRPr lang="ru-RU" b="1" dirty="0"/>
          </a:p>
        </p:txBody>
      </p:sp>
      <p:pic>
        <p:nvPicPr>
          <p:cNvPr id="7" name="Содержимое 6" descr="триполье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10763" y="1524000"/>
            <a:ext cx="3106274" cy="4664075"/>
          </a:xfrm>
        </p:spPr>
      </p:pic>
      <p:pic>
        <p:nvPicPr>
          <p:cNvPr id="11" name="Содержимое 10" descr="триполье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52513" y="1524000"/>
            <a:ext cx="3106274" cy="4664075"/>
          </a:xfrm>
        </p:spPr>
      </p:pic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СОСЕДИ ИНДОЕВРОПЕЙЦЕВ</a:t>
            </a:r>
            <a:endParaRPr lang="ru-RU" b="1" dirty="0"/>
          </a:p>
        </p:txBody>
      </p:sp>
      <p:pic>
        <p:nvPicPr>
          <p:cNvPr id="5" name="Содержимое 4" descr="Mongols_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92171" y="1524000"/>
            <a:ext cx="3543457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Угрофинны</a:t>
            </a:r>
            <a:r>
              <a:rPr lang="ru-RU" dirty="0" smtClean="0"/>
              <a:t> - соседи индоевропейцев на северо-</a:t>
            </a:r>
            <a:r>
              <a:rPr lang="ru-RU" b="1" dirty="0" smtClean="0"/>
              <a:t> </a:t>
            </a:r>
            <a:r>
              <a:rPr lang="ru-RU" dirty="0" smtClean="0"/>
              <a:t>востоке</a:t>
            </a:r>
          </a:p>
          <a:p>
            <a:r>
              <a:rPr lang="ru-RU" b="1" dirty="0" smtClean="0"/>
              <a:t>Тюрки, монголы</a:t>
            </a:r>
            <a:endParaRPr lang="ru-RU" b="1" dirty="0"/>
          </a:p>
        </p:txBody>
      </p:sp>
      <p:pic>
        <p:nvPicPr>
          <p:cNvPr id="6" name="Рисунок 5" descr="тюрки 6-8 в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3857628"/>
            <a:ext cx="3714776" cy="2823229"/>
          </a:xfrm>
          <a:prstGeom prst="rect">
            <a:avLst/>
          </a:prstGeom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СЕБЯ: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древние занятия людей вы знаете?</a:t>
            </a:r>
          </a:p>
          <a:p>
            <a:r>
              <a:rPr lang="ru-RU" dirty="0" smtClean="0"/>
              <a:t>Что такое производящее хозяйство?</a:t>
            </a:r>
          </a:p>
          <a:p>
            <a:r>
              <a:rPr lang="ru-RU" dirty="0" smtClean="0"/>
              <a:t>Какие виды производящего хозяйства </a:t>
            </a:r>
            <a:r>
              <a:rPr lang="ru-RU" b="1" i="1" dirty="0" smtClean="0"/>
              <a:t>появились</a:t>
            </a:r>
            <a:r>
              <a:rPr lang="ru-RU" dirty="0" smtClean="0"/>
              <a:t> в древности?</a:t>
            </a:r>
          </a:p>
          <a:p>
            <a:r>
              <a:rPr lang="ru-RU" dirty="0" smtClean="0"/>
              <a:t>Кто такие индоевропейцы?</a:t>
            </a:r>
          </a:p>
          <a:p>
            <a:r>
              <a:rPr lang="ru-RU" dirty="0" smtClean="0"/>
              <a:t>Где они расселялись?</a:t>
            </a:r>
            <a:endParaRPr lang="ru-RU" dirty="0"/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ОГЛАВЛЕНИЕ: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hlinkClick r:id="rId2" action="ppaction://hlinksldjump"/>
              </a:rPr>
              <a:t>ПЕРВЫЕ ЛЮДИ НА ТЕРРИТОРИИ РОССИИ</a:t>
            </a:r>
            <a:endParaRPr lang="ru-RU" b="1" dirty="0" smtClean="0"/>
          </a:p>
          <a:p>
            <a:r>
              <a:rPr lang="ru-RU" b="1" dirty="0" smtClean="0">
                <a:hlinkClick r:id="rId3" action="ppaction://hlinksldjump"/>
              </a:rPr>
              <a:t>ПЕРЕХОД К ПРОИЗВОДЯЩЕМУ ХОЗЯЙСТВУ</a:t>
            </a:r>
            <a:endParaRPr lang="ru-RU" b="1" dirty="0" smtClean="0"/>
          </a:p>
          <a:p>
            <a:r>
              <a:rPr lang="ru-RU" b="1" dirty="0" smtClean="0">
                <a:hlinkClick r:id="rId4" action="ppaction://hlinksldjump"/>
              </a:rPr>
              <a:t>ИНДОЕВРОПЕЙЦЫ</a:t>
            </a:r>
          </a:p>
          <a:p>
            <a:r>
              <a:rPr lang="ru-RU" b="1" dirty="0" smtClean="0">
                <a:hlinkClick r:id="rId5" action="ppaction://hlinksldjump"/>
              </a:rPr>
              <a:t>ПРОВЕРЬ СЕБЯ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ВЕЛИКОЕ ОЛЕДЕНЕНИЕ</a:t>
            </a:r>
            <a:endParaRPr lang="ru-RU" b="1" dirty="0"/>
          </a:p>
        </p:txBody>
      </p:sp>
      <p:pic>
        <p:nvPicPr>
          <p:cNvPr id="5" name="Содержимое 4" descr="raz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691957"/>
            <a:ext cx="3657600" cy="43281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Этап в истории Земли, для которого характерно похолодание и установление круглогодичного ледового покрова на значительных территориях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ПЕРВЫЕ ЛЮДИ НА ТЕРРИТОРИИ РОССИИ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100 тысяч лет назад </a:t>
            </a:r>
            <a:r>
              <a:rPr lang="ru-RU" dirty="0" smtClean="0"/>
              <a:t>человек появился на территории нашей страны</a:t>
            </a:r>
          </a:p>
          <a:p>
            <a:r>
              <a:rPr lang="ru-RU" dirty="0" smtClean="0"/>
              <a:t>Главные </a:t>
            </a:r>
            <a:r>
              <a:rPr lang="ru-RU" b="1" dirty="0" smtClean="0">
                <a:solidFill>
                  <a:srgbClr val="FF0000"/>
                </a:solidFill>
              </a:rPr>
              <a:t>занятия</a:t>
            </a:r>
            <a:r>
              <a:rPr lang="ru-RU" dirty="0" smtClean="0"/>
              <a:t> людей в древности:</a:t>
            </a:r>
          </a:p>
          <a:p>
            <a:r>
              <a:rPr lang="ru-RU" b="1" dirty="0" smtClean="0"/>
              <a:t>Охота</a:t>
            </a:r>
          </a:p>
          <a:p>
            <a:r>
              <a:rPr lang="ru-RU" b="1" dirty="0" smtClean="0"/>
              <a:t>Собирательство</a:t>
            </a:r>
            <a:r>
              <a:rPr lang="ru-RU" dirty="0" smtClean="0"/>
              <a:t> – сбор ягод , грибов, кореньев</a:t>
            </a:r>
          </a:p>
          <a:p>
            <a:r>
              <a:rPr lang="ru-RU" b="1" dirty="0" smtClean="0"/>
              <a:t>Ловля рыбы</a:t>
            </a:r>
            <a:endParaRPr lang="ru-RU" b="1" dirty="0"/>
          </a:p>
        </p:txBody>
      </p:sp>
      <p:pic>
        <p:nvPicPr>
          <p:cNvPr id="11" name="Содержимое 10" descr="pic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653906"/>
            <a:ext cx="3657600" cy="2404262"/>
          </a:xfrm>
        </p:spPr>
      </p:pic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КАМЕННЫЙ ВЕК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Древнейший период истории человечества, когда основные орудия труда и оружие изготовлялись из камня :</a:t>
            </a:r>
          </a:p>
          <a:p>
            <a:r>
              <a:rPr lang="ru-RU" dirty="0" smtClean="0"/>
              <a:t>Рубила</a:t>
            </a:r>
          </a:p>
          <a:p>
            <a:r>
              <a:rPr lang="ru-RU" dirty="0" smtClean="0"/>
              <a:t>Скребки</a:t>
            </a:r>
          </a:p>
          <a:p>
            <a:r>
              <a:rPr lang="ru-RU" dirty="0" smtClean="0"/>
              <a:t>Проколки</a:t>
            </a:r>
          </a:p>
          <a:p>
            <a:r>
              <a:rPr lang="ru-RU" dirty="0" smtClean="0"/>
              <a:t>Топоры </a:t>
            </a:r>
            <a:endParaRPr lang="ru-RU" dirty="0"/>
          </a:p>
        </p:txBody>
      </p:sp>
      <p:pic>
        <p:nvPicPr>
          <p:cNvPr id="5" name="Содержимое 4" descr="image0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2482" y="1524000"/>
            <a:ext cx="3646336" cy="4664075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РОДОВАЯ ОБЩИНА</a:t>
            </a:r>
            <a:endParaRPr lang="ru-RU" b="1" dirty="0"/>
          </a:p>
        </p:txBody>
      </p:sp>
      <p:pic>
        <p:nvPicPr>
          <p:cNvPr id="5" name="Содержимое 4" descr="pic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507" y="1524000"/>
            <a:ext cx="3384786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Община, объединяющая кровных родственников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ПЕРЕХОД К ПРОИЗВОДЯЩЕМУ ХОЗЯЙСТВУ</a:t>
            </a:r>
            <a:endParaRPr lang="ru-RU" b="1" dirty="0"/>
          </a:p>
        </p:txBody>
      </p:sp>
      <p:pic>
        <p:nvPicPr>
          <p:cNvPr id="5" name="Содержимое 4" descr="триполье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8802"/>
            <a:ext cx="3143240" cy="471957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43636" y="1600200"/>
            <a:ext cx="2543164" cy="4525963"/>
          </a:xfrm>
        </p:spPr>
        <p:txBody>
          <a:bodyPr/>
          <a:lstStyle/>
          <a:p>
            <a:r>
              <a:rPr lang="ru-RU" dirty="0" smtClean="0"/>
              <a:t>Появились:</a:t>
            </a:r>
          </a:p>
          <a:p>
            <a:r>
              <a:rPr lang="ru-RU" b="1" dirty="0" smtClean="0"/>
              <a:t>Посуда</a:t>
            </a:r>
            <a:r>
              <a:rPr lang="ru-RU" dirty="0" smtClean="0"/>
              <a:t> из обожженной глины</a:t>
            </a:r>
          </a:p>
          <a:p>
            <a:r>
              <a:rPr lang="ru-RU" b="1" dirty="0" smtClean="0"/>
              <a:t>Ткани</a:t>
            </a:r>
            <a:r>
              <a:rPr lang="ru-RU" dirty="0" smtClean="0"/>
              <a:t> из шерсти и растений</a:t>
            </a:r>
          </a:p>
          <a:p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триполе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488" y="1928802"/>
            <a:ext cx="3171825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/>
          <a:lstStyle/>
          <a:p>
            <a:r>
              <a:rPr lang="ru-RU" b="1" dirty="0" smtClean="0"/>
              <a:t>БРОНЗА</a:t>
            </a:r>
            <a:endParaRPr lang="ru-RU" b="1" dirty="0"/>
          </a:p>
        </p:txBody>
      </p:sp>
      <p:pic>
        <p:nvPicPr>
          <p:cNvPr id="5" name="Содержимое 4" descr="2616_11976450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4038600" cy="260302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Сплав меди и олова </a:t>
            </a:r>
            <a:endParaRPr lang="ru-RU" dirty="0"/>
          </a:p>
        </p:txBody>
      </p:sp>
      <p:pic>
        <p:nvPicPr>
          <p:cNvPr id="6" name="Рисунок 5" descr="696ca536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041886" cy="3071834"/>
          </a:xfrm>
          <a:prstGeom prst="rect">
            <a:avLst/>
          </a:prstGeom>
        </p:spPr>
      </p:pic>
      <p:pic>
        <p:nvPicPr>
          <p:cNvPr id="7" name="Рисунок 6" descr="a4310f2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248" y="3143248"/>
            <a:ext cx="4233490" cy="3292228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Производящее хозяйство</a:t>
            </a:r>
            <a:endParaRPr lang="ru-RU" b="1" dirty="0"/>
          </a:p>
        </p:txBody>
      </p:sp>
      <p:pic>
        <p:nvPicPr>
          <p:cNvPr id="5" name="Содержимое 4" descr="pic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5520209" cy="36433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290035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Хозяйство, при котором люди производят основные продукты питания, а не только пользуются тем, что создала природа</a:t>
            </a:r>
            <a:endParaRPr lang="ru-RU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71472" cy="5714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</TotalTime>
  <Words>278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ИСТОРИЯ РОССИИ  6 КЛАСС</vt:lpstr>
      <vt:lpstr>ОГЛАВЛЕНИЕ:</vt:lpstr>
      <vt:lpstr>ВЕЛИКОЕ ОЛЕДЕНЕНИЕ</vt:lpstr>
      <vt:lpstr>ПЕРВЫЕ ЛЮДИ НА ТЕРРИТОРИИ РОССИИ</vt:lpstr>
      <vt:lpstr>КАМЕННЫЙ ВЕК</vt:lpstr>
      <vt:lpstr>РОДОВАЯ ОБЩИНА</vt:lpstr>
      <vt:lpstr>ПЕРЕХОД К ПРОИЗВОДЯЩЕМУ ХОЗЯЙСТВУ</vt:lpstr>
      <vt:lpstr>БРОНЗА</vt:lpstr>
      <vt:lpstr>Производящее хозяйство</vt:lpstr>
      <vt:lpstr>ЗЕМЛЕДЕЛИЕ</vt:lpstr>
      <vt:lpstr>СКОТОВОДСТВО</vt:lpstr>
      <vt:lpstr>ОБЩИНА</vt:lpstr>
      <vt:lpstr>ИНДОЕВРОПЕЙЦЫ</vt:lpstr>
      <vt:lpstr>ТРИПОЛЬЕ</vt:lpstr>
      <vt:lpstr>ТРИПОЛЬЕ</vt:lpstr>
      <vt:lpstr>СОСЕДИ ИНДОЕВРОПЕЙЦЕВ</vt:lpstr>
      <vt:lpstr>ПРОВЕРЬ СЕБЯ: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  6 КЛАСС</dc:title>
  <cp:lastModifiedBy>tea</cp:lastModifiedBy>
  <cp:revision>31</cp:revision>
  <dcterms:modified xsi:type="dcterms:W3CDTF">2015-01-13T12:05:09Z</dcterms:modified>
</cp:coreProperties>
</file>