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A4AD-5D0C-461B-9AA9-8C341053D35B}" type="datetimeFigureOut">
              <a:rPr lang="ru-RU" smtClean="0"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DE62-075E-492F-A292-BCC90AAB1B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A4AD-5D0C-461B-9AA9-8C341053D35B}" type="datetimeFigureOut">
              <a:rPr lang="ru-RU" smtClean="0"/>
              <a:t>04.05.2011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DE62-075E-492F-A292-BCC90AAB1B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A4AD-5D0C-461B-9AA9-8C341053D35B}" type="datetimeFigureOut">
              <a:rPr lang="ru-RU" smtClean="0"/>
              <a:t>04.05.2011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DE62-075E-492F-A292-BCC90AAB1B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A4AD-5D0C-461B-9AA9-8C341053D35B}" type="datetimeFigureOut">
              <a:rPr lang="ru-RU" smtClean="0"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DE62-075E-492F-A292-BCC90AAB1B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A4AD-5D0C-461B-9AA9-8C341053D35B}" type="datetimeFigureOut">
              <a:rPr lang="ru-RU" smtClean="0"/>
              <a:t>04.05.2011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DE62-075E-492F-A292-BCC90AAB1B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A4AD-5D0C-461B-9AA9-8C341053D35B}" type="datetimeFigureOut">
              <a:rPr lang="ru-RU" smtClean="0"/>
              <a:t>04.05.2011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DE62-075E-492F-A292-BCC90AAB1B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A4AD-5D0C-461B-9AA9-8C341053D35B}" type="datetimeFigureOut">
              <a:rPr lang="ru-RU" smtClean="0"/>
              <a:t>04.05.2011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DE62-075E-492F-A292-BCC90AAB1B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A4AD-5D0C-461B-9AA9-8C341053D35B}" type="datetimeFigureOut">
              <a:rPr lang="ru-RU" smtClean="0"/>
              <a:t>04.05.2011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DE62-075E-492F-A292-BCC90AAB1B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A4AD-5D0C-461B-9AA9-8C341053D35B}" type="datetimeFigureOut">
              <a:rPr lang="ru-RU" smtClean="0"/>
              <a:t>04.05.2011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DE62-075E-492F-A292-BCC90AAB1B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A4AD-5D0C-461B-9AA9-8C341053D35B}" type="datetimeFigureOut">
              <a:rPr lang="ru-RU" smtClean="0"/>
              <a:t>04.05.2011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DE62-075E-492F-A292-BCC90AAB1B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A4AD-5D0C-461B-9AA9-8C341053D35B}" type="datetimeFigureOut">
              <a:rPr lang="ru-RU" smtClean="0"/>
              <a:t>04.05.2011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DE62-075E-492F-A292-BCC90AAB1B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6A4AD-5D0C-461B-9AA9-8C341053D35B}" type="datetimeFigureOut">
              <a:rPr lang="ru-RU" smtClean="0"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EDE62-075E-492F-A292-BCC90AAB1B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Производство серной кислоты контактным способом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78595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Сырьё, используемое для производства серной кислоты: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1. Самородная сера S</a:t>
            </a:r>
          </a:p>
          <a:p>
            <a:r>
              <a:rPr lang="ru-RU" dirty="0" smtClean="0"/>
              <a:t>2. Пирит (серный колчедан) FeS</a:t>
            </a:r>
            <a:r>
              <a:rPr lang="ru-RU" baseline="-25000" dirty="0" smtClean="0"/>
              <a:t>2</a:t>
            </a:r>
            <a:endParaRPr lang="ru-RU" dirty="0" smtClean="0"/>
          </a:p>
          <a:p>
            <a:r>
              <a:rPr lang="ru-RU" dirty="0" smtClean="0"/>
              <a:t>3.Сероводород H</a:t>
            </a:r>
            <a:r>
              <a:rPr lang="ru-RU" baseline="-25000" dirty="0" smtClean="0"/>
              <a:t>2</a:t>
            </a:r>
            <a:r>
              <a:rPr lang="ru-RU" dirty="0" smtClean="0"/>
              <a:t>S</a:t>
            </a:r>
          </a:p>
          <a:p>
            <a:r>
              <a:rPr lang="ru-RU" dirty="0" smtClean="0"/>
              <a:t>4. Сульфиды цветных металлов </a:t>
            </a:r>
            <a:r>
              <a:rPr lang="ru-RU" dirty="0" err="1" smtClean="0"/>
              <a:t>ZnS</a:t>
            </a:r>
            <a:r>
              <a:rPr lang="ru-RU" dirty="0" smtClean="0"/>
              <a:t>, Cu</a:t>
            </a:r>
            <a:r>
              <a:rPr lang="ru-RU" baseline="-25000" dirty="0" smtClean="0"/>
              <a:t>2</a:t>
            </a:r>
            <a:r>
              <a:rPr lang="ru-RU" dirty="0" smtClean="0"/>
              <a:t>S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11430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500042"/>
            <a:ext cx="11525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500042"/>
            <a:ext cx="11430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00042"/>
            <a:ext cx="11430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1928802"/>
            <a:ext cx="11430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1604" y="1928802"/>
            <a:ext cx="11525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14612" y="1928802"/>
            <a:ext cx="11430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57620" y="1928802"/>
            <a:ext cx="11430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596" y="3357562"/>
            <a:ext cx="11430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71604" y="3357562"/>
            <a:ext cx="11525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57620" y="3357562"/>
            <a:ext cx="11430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14612" y="3357562"/>
            <a:ext cx="11430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8596" y="4786322"/>
            <a:ext cx="11430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71604" y="4786322"/>
            <a:ext cx="11525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714612" y="4786322"/>
            <a:ext cx="11430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57620" y="4786322"/>
            <a:ext cx="11430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Прямоугольник 21"/>
          <p:cNvSpPr/>
          <p:nvPr/>
        </p:nvSpPr>
        <p:spPr>
          <a:xfrm>
            <a:off x="2532275" y="2967335"/>
            <a:ext cx="40794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Текст </a:t>
            </a:r>
            <a:r>
              <a:rPr lang="ru-RU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ндписи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86380" y="642918"/>
            <a:ext cx="3500462" cy="5262979"/>
          </a:xfrm>
          <a:prstGeom prst="rect">
            <a:avLst/>
          </a:prstGeom>
          <a:solidFill>
            <a:srgbClr val="FFC000">
              <a:alpha val="59000"/>
            </a:srgb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4800" b="1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Общая схема производства серной кислоты контактным способом</a:t>
            </a:r>
            <a:endParaRPr lang="ru-RU" sz="4800" b="1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ПЕРВАЯ СТАДИЯ - обжиг пирита в печи для обжига в "кипящем слое"</a:t>
            </a:r>
            <a:endParaRPr lang="ru-RU" dirty="0"/>
          </a:p>
        </p:txBody>
      </p:sp>
      <p:pic>
        <p:nvPicPr>
          <p:cNvPr id="3074" name="Picture 2" descr="D:\Documents and Settings\Admin\Рабочий стол\ученики\фотки вода\image01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4282" y="1785926"/>
            <a:ext cx="3571900" cy="4214842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857620" y="1600200"/>
            <a:ext cx="500066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Уравнение реакции первой стадии:       </a:t>
            </a:r>
            <a:r>
              <a:rPr lang="ru-RU" dirty="0" err="1" smtClean="0"/>
              <a:t>t</a:t>
            </a:r>
            <a:r>
              <a:rPr lang="ru-RU" dirty="0" smtClean="0"/>
              <a:t> = 800°C</a:t>
            </a:r>
          </a:p>
          <a:p>
            <a:pPr>
              <a:buNone/>
            </a:pPr>
            <a:r>
              <a:rPr lang="ru-RU" dirty="0" smtClean="0"/>
              <a:t>4FeS</a:t>
            </a:r>
            <a:r>
              <a:rPr lang="ru-RU" baseline="-25000" dirty="0" smtClean="0"/>
              <a:t>2</a:t>
            </a:r>
            <a:r>
              <a:rPr lang="ru-RU" dirty="0" smtClean="0"/>
              <a:t> +11O</a:t>
            </a:r>
            <a:r>
              <a:rPr lang="ru-RU" baseline="-25000" dirty="0" smtClean="0"/>
              <a:t>2</a:t>
            </a:r>
            <a:r>
              <a:rPr lang="ru-RU" dirty="0" smtClean="0"/>
              <a:t>= 2Fe</a:t>
            </a:r>
            <a:r>
              <a:rPr lang="ru-RU" baseline="-25000" dirty="0" smtClean="0"/>
              <a:t>2</a:t>
            </a:r>
            <a:r>
              <a:rPr lang="ru-RU" dirty="0" smtClean="0"/>
              <a:t>O</a:t>
            </a:r>
            <a:r>
              <a:rPr lang="ru-RU" baseline="-25000" dirty="0" smtClean="0"/>
              <a:t>3</a:t>
            </a:r>
            <a:r>
              <a:rPr lang="ru-RU" dirty="0" smtClean="0"/>
              <a:t> + 8SO</a:t>
            </a:r>
            <a:r>
              <a:rPr lang="ru-RU" baseline="-25000" dirty="0" smtClean="0"/>
              <a:t>2</a:t>
            </a:r>
            <a:r>
              <a:rPr lang="ru-RU" dirty="0" smtClean="0"/>
              <a:t> + Q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 Измельчённый очищенный влажный (после флотации) пирит сверху засыпают в печь для обжига в "кипящем слое". Снизу (принцип противотока) пропускают воздух, обогащённый кислородом, для более полного обжига пирита.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55000"/>
            </a:srgbClr>
          </a:solidFill>
        </p:spPr>
        <p:txBody>
          <a:bodyPr/>
          <a:lstStyle/>
          <a:p>
            <a:r>
              <a:rPr lang="ru-RU" dirty="0" smtClean="0"/>
              <a:t>Очистка печного газа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600200"/>
            <a:ext cx="4138642" cy="4757758"/>
          </a:xfrm>
          <a:solidFill>
            <a:srgbClr val="FFFF00">
              <a:alpha val="66000"/>
            </a:srgb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Очистка печного газа от твёрдых частичек огарка проводят в два этапа :</a:t>
            </a:r>
          </a:p>
          <a:p>
            <a:r>
              <a:rPr lang="ru-RU" dirty="0" smtClean="0"/>
              <a:t>в циклоне (используется центробежная сила, твёрдые частички огарка ударяются о стенки циклона и ссыпаются вниз) </a:t>
            </a:r>
          </a:p>
          <a:p>
            <a:r>
              <a:rPr lang="ru-RU" dirty="0" smtClean="0"/>
              <a:t> в электрофильтрах (используется электростатическое притяжение, частицы огарка прилипают к наэлектризованным пластинам электрофильтра</a:t>
            </a:r>
          </a:p>
        </p:txBody>
      </p:sp>
      <p:pic>
        <p:nvPicPr>
          <p:cNvPr id="4098" name="Picture 2" descr="D:\Documents and Settings\Admin\Рабочий стол\ученики\фотки вода\image01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571612"/>
            <a:ext cx="4143403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>
              <a:alpha val="57000"/>
            </a:srgbClr>
          </a:solidFill>
        </p:spPr>
        <p:txBody>
          <a:bodyPr/>
          <a:lstStyle/>
          <a:p>
            <a:r>
              <a:rPr lang="ru-RU" dirty="0" smtClean="0"/>
              <a:t>Осушка печного газа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7620" y="1600200"/>
            <a:ext cx="4829180" cy="4829196"/>
          </a:xfrm>
          <a:solidFill>
            <a:srgbClr val="C00000">
              <a:alpha val="53000"/>
            </a:srgb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Осушку печного газа проводят в сушильной башне - снизу вверх поднимается печной газ, а сверху вниз льётся концентрированная серная кислота. </a:t>
            </a:r>
          </a:p>
          <a:p>
            <a:r>
              <a:rPr lang="ru-RU" dirty="0" smtClean="0"/>
              <a:t>На выходе из сушильной башни печной газ уже не содержит ни частичек огарка, ни паров воды. Печной газ теперь представляет собой смесь оксида серы SO</a:t>
            </a:r>
            <a:r>
              <a:rPr lang="ru-RU" baseline="-25000" dirty="0" smtClean="0"/>
              <a:t>2</a:t>
            </a:r>
            <a:r>
              <a:rPr lang="ru-RU" dirty="0" smtClean="0"/>
              <a:t> и кислорода О</a:t>
            </a:r>
            <a:r>
              <a:rPr lang="ru-RU" baseline="-25000" dirty="0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D:\Documents and Settings\Admin\Рабочий стол\ученики\фотки вода\image02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643050"/>
            <a:ext cx="3286147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  <a:solidFill>
            <a:srgbClr val="FFC000">
              <a:alpha val="78000"/>
            </a:srgb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ВТОРАЯ СТАДИЯ - окисление SO</a:t>
            </a:r>
            <a:r>
              <a:rPr lang="ru-RU" b="1" baseline="-25000" dirty="0" smtClean="0"/>
              <a:t>2</a:t>
            </a:r>
            <a:r>
              <a:rPr lang="ru-RU" b="1" dirty="0" smtClean="0"/>
              <a:t> в SO</a:t>
            </a:r>
            <a:r>
              <a:rPr lang="ru-RU" b="1" baseline="-25000" dirty="0" smtClean="0"/>
              <a:t>3</a:t>
            </a:r>
            <a:r>
              <a:rPr lang="ru-RU" b="1" dirty="0" smtClean="0"/>
              <a:t> кислородом.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57742" cy="4525963"/>
          </a:xfrm>
          <a:solidFill>
            <a:srgbClr val="FFC000">
              <a:alpha val="67000"/>
            </a:srgbClr>
          </a:solidFill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Протекает в </a:t>
            </a:r>
            <a:r>
              <a:rPr lang="ru-RU" b="1" dirty="0" smtClean="0"/>
              <a:t>контактном аппарате. </a:t>
            </a:r>
          </a:p>
          <a:p>
            <a:r>
              <a:rPr lang="ru-RU" dirty="0" smtClean="0"/>
              <a:t>Уравнение этой стадии: 2SO</a:t>
            </a:r>
            <a:r>
              <a:rPr lang="ru-RU" baseline="-25000" dirty="0" smtClean="0"/>
              <a:t>2</a:t>
            </a:r>
            <a:r>
              <a:rPr lang="ru-RU" dirty="0" smtClean="0"/>
              <a:t> + O</a:t>
            </a:r>
            <a:r>
              <a:rPr lang="ru-RU" baseline="-25000" dirty="0" smtClean="0"/>
              <a:t>2</a:t>
            </a:r>
            <a:r>
              <a:rPr lang="ru-RU" dirty="0" smtClean="0"/>
              <a:t>       2SO</a:t>
            </a:r>
            <a:r>
              <a:rPr lang="ru-RU" baseline="-25000" dirty="0" smtClean="0"/>
              <a:t>3</a:t>
            </a:r>
            <a:r>
              <a:rPr lang="ru-RU" dirty="0" smtClean="0"/>
              <a:t> + Q</a:t>
            </a:r>
          </a:p>
          <a:p>
            <a:r>
              <a:rPr lang="ru-RU" b="1" dirty="0" smtClean="0"/>
              <a:t>катализатором</a:t>
            </a:r>
            <a:r>
              <a:rPr lang="ru-RU" dirty="0" smtClean="0"/>
              <a:t> для этого процесса является оксид ванадия V</a:t>
            </a:r>
            <a:r>
              <a:rPr lang="ru-RU" baseline="-25000" dirty="0" smtClean="0"/>
              <a:t>2</a:t>
            </a:r>
            <a:r>
              <a:rPr lang="ru-RU" dirty="0" smtClean="0"/>
              <a:t>O</a:t>
            </a:r>
            <a:r>
              <a:rPr lang="ru-RU" baseline="-25000" dirty="0" smtClean="0"/>
              <a:t>5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Температура 400-500°С.</a:t>
            </a:r>
            <a:endParaRPr lang="ru-RU" dirty="0"/>
          </a:p>
        </p:txBody>
      </p:sp>
      <p:pic>
        <p:nvPicPr>
          <p:cNvPr id="6147" name="Picture 3" descr="D:\Documents and Settings\Admin\Рабочий стол\ученики\фотки вода\image02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500174"/>
            <a:ext cx="3000396" cy="4643470"/>
          </a:xfrm>
          <a:prstGeom prst="rect">
            <a:avLst/>
          </a:prstGeom>
          <a:noFill/>
        </p:spPr>
      </p:pic>
      <p:sp>
        <p:nvSpPr>
          <p:cNvPr id="7" name="Двойная стрелка влево/вправо 6"/>
          <p:cNvSpPr/>
          <p:nvPr/>
        </p:nvSpPr>
        <p:spPr>
          <a:xfrm>
            <a:off x="2357422" y="3643314"/>
            <a:ext cx="428628" cy="142876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>
              <a:alpha val="74000"/>
            </a:srgb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ТРЕТЬЯ СТАДИЯ - поглощение SO</a:t>
            </a:r>
            <a:r>
              <a:rPr lang="ru-RU" b="1" baseline="-25000" dirty="0" smtClean="0"/>
              <a:t>3</a:t>
            </a:r>
            <a:r>
              <a:rPr lang="ru-RU" b="1" dirty="0" smtClean="0"/>
              <a:t> серной кислотой.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57554" y="1600200"/>
            <a:ext cx="5329246" cy="4829196"/>
          </a:xfrm>
          <a:solidFill>
            <a:srgbClr val="C00000">
              <a:alpha val="78000"/>
            </a:srgbClr>
          </a:solidFill>
        </p:spPr>
        <p:txBody>
          <a:bodyPr/>
          <a:lstStyle/>
          <a:p>
            <a:r>
              <a:rPr lang="ru-RU" dirty="0" smtClean="0"/>
              <a:t>Протекает в </a:t>
            </a:r>
            <a:r>
              <a:rPr lang="ru-RU" b="1" dirty="0" smtClean="0"/>
              <a:t>поглотительной башне</a:t>
            </a:r>
          </a:p>
          <a:p>
            <a:r>
              <a:rPr lang="ru-RU" dirty="0" smtClean="0"/>
              <a:t>Оксид серы очень хорошо растворяется в такой кислоте, образуя </a:t>
            </a:r>
            <a:r>
              <a:rPr lang="ru-RU" b="1" dirty="0" smtClean="0"/>
              <a:t>олеум</a:t>
            </a:r>
            <a:r>
              <a:rPr lang="ru-RU" dirty="0" smtClean="0"/>
              <a:t>: H</a:t>
            </a:r>
            <a:r>
              <a:rPr lang="ru-RU" baseline="-25000" dirty="0" smtClean="0"/>
              <a:t>2</a:t>
            </a:r>
            <a:r>
              <a:rPr lang="ru-RU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·nSO</a:t>
            </a:r>
            <a:r>
              <a:rPr lang="ru-RU" baseline="-25000" dirty="0" smtClean="0"/>
              <a:t>3</a:t>
            </a:r>
            <a:r>
              <a:rPr lang="ru-RU" dirty="0" smtClean="0"/>
              <a:t>.</a:t>
            </a:r>
            <a:endParaRPr lang="ru-RU" b="1" dirty="0" smtClean="0"/>
          </a:p>
          <a:p>
            <a:r>
              <a:rPr lang="ru-RU" b="1" dirty="0" smtClean="0"/>
              <a:t>Уравнение реакции </a:t>
            </a:r>
            <a:r>
              <a:rPr lang="ru-RU" dirty="0" smtClean="0"/>
              <a:t>этого процесса </a:t>
            </a:r>
            <a:r>
              <a:rPr lang="ru-RU" sz="3200" dirty="0" smtClean="0"/>
              <a:t>nSO</a:t>
            </a:r>
            <a:r>
              <a:rPr lang="ru-RU" sz="3200" baseline="-25000" dirty="0" smtClean="0"/>
              <a:t>3</a:t>
            </a:r>
            <a:r>
              <a:rPr lang="ru-RU" sz="3200" dirty="0" smtClean="0"/>
              <a:t>+H</a:t>
            </a:r>
            <a:r>
              <a:rPr lang="ru-RU" sz="3200" baseline="-25000" dirty="0" smtClean="0"/>
              <a:t>2</a:t>
            </a:r>
            <a:r>
              <a:rPr lang="ru-RU" sz="3200" dirty="0" smtClean="0"/>
              <a:t>SO</a:t>
            </a:r>
            <a:r>
              <a:rPr lang="ru-RU" sz="3200" baseline="-25000" dirty="0" smtClean="0"/>
              <a:t>4</a:t>
            </a:r>
            <a:r>
              <a:rPr lang="ru-RU" sz="3200" dirty="0" smtClean="0"/>
              <a:t>=H</a:t>
            </a:r>
            <a:r>
              <a:rPr lang="ru-RU" sz="3200" baseline="-25000" dirty="0" smtClean="0"/>
              <a:t>2</a:t>
            </a:r>
            <a:r>
              <a:rPr lang="ru-RU" sz="3200" dirty="0" smtClean="0"/>
              <a:t>SO</a:t>
            </a:r>
            <a:r>
              <a:rPr lang="ru-RU" sz="3200" baseline="-25000" dirty="0" smtClean="0"/>
              <a:t>4</a:t>
            </a:r>
            <a:r>
              <a:rPr lang="ru-RU" sz="3200" dirty="0" smtClean="0"/>
              <a:t>·nSO</a:t>
            </a:r>
            <a:r>
              <a:rPr lang="ru-RU" sz="3200" baseline="-25000" dirty="0" smtClean="0"/>
              <a:t>3</a:t>
            </a:r>
            <a:endParaRPr lang="ru-RU" sz="3200" dirty="0"/>
          </a:p>
        </p:txBody>
      </p:sp>
      <p:pic>
        <p:nvPicPr>
          <p:cNvPr id="7170" name="Picture 2" descr="D:\Documents and Settings\Admin\Рабочий стол\ученики\фотки вода\image02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2490814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204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Производство серной кислоты контактным способом</vt:lpstr>
      <vt:lpstr>Сырьё, используемое для производства серной кислоты:  </vt:lpstr>
      <vt:lpstr>Слайд 3</vt:lpstr>
      <vt:lpstr>ПЕРВАЯ СТАДИЯ - обжиг пирита в печи для обжига в "кипящем слое"</vt:lpstr>
      <vt:lpstr>Очистка печного газа</vt:lpstr>
      <vt:lpstr>Осушка печного газа</vt:lpstr>
      <vt:lpstr> ВТОРАЯ СТАДИЯ - окисление SO2 в SO3 кислородом.  </vt:lpstr>
      <vt:lpstr>ТРЕТЬЯ СТАДИЯ - поглощение SO3 серной кислотой.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Производство серной кислоты контактным способом</dc:title>
  <dc:creator>Admin</dc:creator>
  <cp:lastModifiedBy>Admin</cp:lastModifiedBy>
  <cp:revision>7</cp:revision>
  <dcterms:created xsi:type="dcterms:W3CDTF">2011-05-03T19:57:23Z</dcterms:created>
  <dcterms:modified xsi:type="dcterms:W3CDTF">2011-05-03T21:04:05Z</dcterms:modified>
</cp:coreProperties>
</file>