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8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96" autoAdjust="0"/>
  </p:normalViewPr>
  <p:slideViewPr>
    <p:cSldViewPr>
      <p:cViewPr varScale="1">
        <p:scale>
          <a:sx n="93" d="100"/>
          <a:sy n="9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02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2/9/2015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2/9/2015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2/9/2015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2/9/2015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«</a:t>
            </a:r>
            <a:r>
              <a:rPr lang="ru-RU" dirty="0">
                <a:effectLst/>
              </a:rPr>
              <a:t>Программирование линейных алгоритмов»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/>
              <a:t>Пр. работа №8</a:t>
            </a:r>
            <a:endParaRPr lang="ru-RU" noProof="0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7010400" y="6509004"/>
            <a:ext cx="1676400" cy="274320"/>
          </a:xfrm>
        </p:spPr>
        <p:txBody>
          <a:bodyPr/>
          <a:lstStyle/>
          <a:p>
            <a:r>
              <a:rPr lang="en-US" dirty="0" smtClean="0"/>
              <a:t>Zhukova O., 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Уровень 2</a:t>
            </a:r>
            <a:endParaRPr lang="ru-RU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78488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dirty="0" smtClean="0">
                <a:effectLst/>
                <a:latin typeface="Arial"/>
              </a:rPr>
              <a:t>Составить блок-схему и </a:t>
            </a:r>
            <a:r>
              <a:rPr lang="ru-RU" sz="2000" dirty="0" smtClean="0">
                <a:latin typeface="Arial"/>
              </a:rPr>
              <a:t>написать программу </a:t>
            </a:r>
            <a:r>
              <a:rPr lang="ru-RU" sz="2000" dirty="0">
                <a:latin typeface="Arial"/>
              </a:rPr>
              <a:t>пересчета величины временного интервала, заданного в минутах, в величину, выраженную в часах и минутах. </a:t>
            </a:r>
            <a:r>
              <a:rPr lang="ru-RU" sz="2000" dirty="0" smtClean="0">
                <a:latin typeface="Arial"/>
              </a:rPr>
              <a:t>Вид экрана </a:t>
            </a:r>
            <a:r>
              <a:rPr lang="ru-RU" sz="2000" dirty="0">
                <a:latin typeface="Arial"/>
              </a:rPr>
              <a:t>во время работы программы (данные, введенные пользователем, выделены полужирным шрифтом</a:t>
            </a:r>
            <a:r>
              <a:rPr lang="ru-RU" sz="2000" dirty="0" smtClean="0">
                <a:latin typeface="Arial"/>
              </a:rPr>
              <a:t>).</a:t>
            </a:r>
          </a:p>
          <a:p>
            <a:endParaRPr lang="ru-RU" sz="2000" dirty="0">
              <a:latin typeface="Arial"/>
            </a:endParaRPr>
          </a:p>
          <a:p>
            <a:pPr marL="174625" lvl="1"/>
            <a:r>
              <a:rPr lang="ru-RU" sz="2000" dirty="0">
                <a:latin typeface="Courier New"/>
              </a:rPr>
              <a:t>Введите величину временного интервала (в минутах)</a:t>
            </a:r>
            <a:br>
              <a:rPr lang="ru-RU" sz="2000" dirty="0">
                <a:latin typeface="Courier New"/>
              </a:rPr>
            </a:br>
            <a:r>
              <a:rPr lang="ru-RU" sz="2000" dirty="0">
                <a:latin typeface="Courier New"/>
              </a:rPr>
              <a:t>и нажмите &lt;</a:t>
            </a:r>
            <a:r>
              <a:rPr lang="ru-RU" sz="2000" dirty="0" err="1">
                <a:latin typeface="Courier New"/>
              </a:rPr>
              <a:t>Enter</a:t>
            </a:r>
            <a:r>
              <a:rPr lang="ru-RU" sz="2000" dirty="0">
                <a:latin typeface="Courier New"/>
              </a:rPr>
              <a:t>&gt;</a:t>
            </a:r>
            <a:br>
              <a:rPr lang="ru-RU" sz="2000" dirty="0">
                <a:latin typeface="Courier New"/>
              </a:rPr>
            </a:br>
            <a:r>
              <a:rPr lang="ru-RU" sz="2000" dirty="0">
                <a:latin typeface="Courier New"/>
              </a:rPr>
              <a:t>-&gt; </a:t>
            </a:r>
            <a:r>
              <a:rPr lang="ru-RU" sz="2400" b="1" dirty="0">
                <a:latin typeface="Courier New"/>
              </a:rPr>
              <a:t>150</a:t>
            </a:r>
            <a:r>
              <a:rPr lang="ru-RU" sz="2000" dirty="0">
                <a:latin typeface="Courier New"/>
              </a:rPr>
              <a:t/>
            </a:r>
            <a:br>
              <a:rPr lang="ru-RU" sz="2000" dirty="0">
                <a:latin typeface="Courier New"/>
              </a:rPr>
            </a:br>
            <a:r>
              <a:rPr lang="ru-RU" sz="2000" dirty="0">
                <a:latin typeface="Courier New"/>
              </a:rPr>
              <a:t>150 минут — это 2ч. 30 мин.</a:t>
            </a:r>
            <a:endParaRPr lang="ru-RU" sz="2000" b="0" dirty="0">
              <a:effectLst/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Определите значение переменной </a:t>
            </a:r>
            <a:r>
              <a:rPr lang="en-US" sz="3200" b="1" dirty="0">
                <a:effectLst/>
              </a:rPr>
              <a:t>a</a:t>
            </a:r>
            <a:r>
              <a:rPr lang="ru-RU" sz="3200" dirty="0">
                <a:effectLst/>
              </a:rPr>
              <a:t> после выполнения фрагмента </a:t>
            </a:r>
            <a:r>
              <a:rPr lang="ru-RU" sz="3200" dirty="0" smtClean="0">
                <a:effectLst/>
              </a:rPr>
              <a:t>алгоритма</a:t>
            </a:r>
            <a:endParaRPr lang="ru-RU" sz="3200" dirty="0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3" t="51953" r="41718" b="25064"/>
          <a:stretch/>
        </p:blipFill>
        <p:spPr bwMode="auto">
          <a:xfrm>
            <a:off x="1907704" y="1844824"/>
            <a:ext cx="4968552" cy="414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3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Уровень 3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число, полученное выписыванием в обратном порядке цифр заданного целого трехзначного числа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Поменять местами содержимое двух ячеек не  используя третьей.</a:t>
            </a:r>
            <a:endParaRPr lang="ru-RU" dirty="0" smtClean="0"/>
          </a:p>
          <a:p>
            <a:r>
              <a:rPr lang="ru-RU" dirty="0"/>
              <a:t>Найти максимум и минимум двух натуральных чисел не используя ветвления </a:t>
            </a:r>
            <a:r>
              <a:rPr lang="ru-RU" dirty="0" smtClean="0"/>
              <a:t>алгоритма.</a:t>
            </a:r>
            <a:endParaRPr lang="ru-RU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kern="1200" cap="none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Задание на самоподготовку</a:t>
            </a:r>
            <a:endParaRPr lang="ru-RU" noProof="0" dirty="0"/>
          </a:p>
        </p:txBody>
      </p:sp>
      <p:sp>
        <p:nvSpPr>
          <p:cNvPr id="8" name="Rectangle 7"/>
          <p:cNvSpPr>
            <a:spLocks noGrp="1"/>
          </p:cNvSpPr>
          <p:nvPr>
            <p:ph type="body" idx="1"/>
          </p:nvPr>
        </p:nvSpPr>
        <p:spPr>
          <a:xfrm>
            <a:off x="722313" y="3719488"/>
            <a:ext cx="7772400" cy="1509712"/>
          </a:xfrm>
        </p:spPr>
        <p:txBody>
          <a:bodyPr>
            <a:normAutofit/>
          </a:bodyPr>
          <a:lstStyle/>
          <a:p>
            <a:r>
              <a:rPr lang="ru-RU" sz="2600" i="1" dirty="0" smtClean="0"/>
              <a:t>В тетради составить программу </a:t>
            </a:r>
          </a:p>
          <a:p>
            <a:r>
              <a:rPr lang="ru-RU" sz="2600" i="1" dirty="0" smtClean="0"/>
              <a:t>практическая работа 3.1 (стр. 231),</a:t>
            </a:r>
          </a:p>
          <a:p>
            <a:r>
              <a:rPr lang="ru-RU" sz="2600" i="1" dirty="0" smtClean="0"/>
              <a:t>выбрав задание самостоятельно по сложности.</a:t>
            </a:r>
          </a:p>
          <a:p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641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kern="1200" cap="none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Ответьте самостоятельно в тетради на предложенные вопросы</a:t>
            </a: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noProof="0" dirty="0" smtClean="0"/>
              <a:t>1. </a:t>
            </a:r>
            <a:r>
              <a:rPr lang="ru-RU" dirty="0">
                <a:effectLst/>
              </a:rPr>
              <a:t>Алгоритм называется линейным, если:</a:t>
            </a:r>
            <a:endParaRPr lang="ru-RU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составлен так, что его выполнение предполагает многократное выполнение одних и тех же действий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последовательность выполнения команд зависит от выполнения некоторых условий</a:t>
            </a:r>
            <a:endParaRPr lang="ru-RU" sz="2600" noProof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его команды выполняются в порядке их естественного следования друг за другом независимо от каких-либо условий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включает в себя вспомогательный алгоритм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noProof="0" dirty="0" smtClean="0"/>
              <a:t>2. </a:t>
            </a:r>
            <a:r>
              <a:rPr lang="ru-RU" dirty="0">
                <a:effectLst/>
              </a:rPr>
              <a:t>Алгоритм называется циклическим, если: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составлен так, что его выполнение предполагает многократное выполнение одних и тех же действий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последовательность выполнения команд зависит от выполнения некоторых условий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его команды выполняются в порядке их естественного следования друг за другом независимо от каких-либо условий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представим в табличной форме</a:t>
            </a:r>
          </a:p>
          <a:p>
            <a:pPr>
              <a:buNone/>
            </a:pPr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3. </a:t>
            </a:r>
            <a:r>
              <a:rPr lang="ru-RU" dirty="0">
                <a:effectLst/>
              </a:rPr>
              <a:t>Алгоритм называется разветвляющимся, если:</a:t>
            </a:r>
            <a:endParaRPr lang="ru-R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составлен так, что его выполнение предполагает многократное выполнение одних и тех же действий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последовательность выполнения команд зависит от выполнения некоторых условий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его команды выполняются в порядке их естественного следования друг за другом независимо от каких-либо условий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600" dirty="0"/>
              <a:t>он включает в себя вспомогательный </a:t>
            </a:r>
            <a:r>
              <a:rPr lang="ru-RU" sz="2600" dirty="0" smtClean="0"/>
              <a:t>алгоритм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4. </a:t>
            </a:r>
            <a:r>
              <a:rPr lang="ru-RU" dirty="0">
                <a:effectLst/>
              </a:rPr>
              <a:t>Чему будет равно значение переменной </a:t>
            </a:r>
            <a:r>
              <a:rPr lang="en-US" dirty="0">
                <a:effectLst/>
              </a:rPr>
              <a:t>s</a:t>
            </a:r>
            <a:r>
              <a:rPr lang="ru-RU" dirty="0">
                <a:effectLst/>
              </a:rPr>
              <a:t>, если </a:t>
            </a:r>
            <a:r>
              <a:rPr lang="en-US" dirty="0">
                <a:effectLst/>
              </a:rPr>
              <a:t>a</a:t>
            </a:r>
            <a:r>
              <a:rPr lang="ru-RU" dirty="0">
                <a:effectLst/>
              </a:rPr>
              <a:t>=5,  </a:t>
            </a:r>
            <a:r>
              <a:rPr lang="en-US" dirty="0">
                <a:effectLst/>
              </a:rPr>
              <a:t>b</a:t>
            </a:r>
            <a:r>
              <a:rPr lang="ru-RU" dirty="0">
                <a:effectLst/>
              </a:rPr>
              <a:t>=7?</a:t>
            </a:r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ru-RU" noProof="0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059832" y="2247391"/>
            <a:ext cx="2583815" cy="3606575"/>
            <a:chOff x="2362" y="10185"/>
            <a:chExt cx="3752" cy="5236"/>
          </a:xfrm>
        </p:grpSpPr>
        <p:sp>
          <p:nvSpPr>
            <p:cNvPr id="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362" y="10185"/>
              <a:ext cx="3752" cy="5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797" y="10185"/>
              <a:ext cx="2617" cy="6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40446" tIns="20224" rIns="40446" bIns="2022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Начало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362" y="11145"/>
              <a:ext cx="3752" cy="52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40446" tIns="20224" rIns="40446" bIns="2022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Ввод чисел а и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b</a:t>
              </a:r>
              <a:endPara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362" y="12194"/>
              <a:ext cx="3752" cy="87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40446" tIns="20224" rIns="40446" bIns="2022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s=(</a:t>
              </a:r>
              <a:r>
                <a:rPr kumimoji="0" lang="en-US" altLang="ru-RU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a+b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)/2</a:t>
              </a:r>
              <a:endPara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362" y="13589"/>
              <a:ext cx="3752" cy="78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40446" tIns="20224" rIns="40446" bIns="2022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Вывод результата 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на экран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2972" y="14811"/>
              <a:ext cx="2617" cy="61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vert="horz" wrap="square" lIns="40446" tIns="20224" rIns="40446" bIns="2022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Verdana" pitchFamily="34" charset="0"/>
                </a:rPr>
                <a:t>Конец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4194" y="10797"/>
              <a:ext cx="0" cy="3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194" y="11668"/>
              <a:ext cx="0" cy="5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4194" y="13065"/>
              <a:ext cx="0" cy="5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4194" y="14376"/>
              <a:ext cx="0" cy="4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435280" cy="1143000"/>
          </a:xfrm>
        </p:spPr>
        <p:txBody>
          <a:bodyPr>
            <a:noAutofit/>
          </a:bodyPr>
          <a:lstStyle/>
          <a:p>
            <a:r>
              <a:rPr lang="ru-RU" sz="32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5. </a:t>
            </a:r>
            <a:r>
              <a:rPr lang="ru-RU" sz="3200" dirty="0">
                <a:effectLst/>
              </a:rPr>
              <a:t>Что будет получено в результате выполнения алгоритма, если </a:t>
            </a:r>
            <a:r>
              <a:rPr lang="en-US" sz="3200" dirty="0">
                <a:effectLst/>
              </a:rPr>
              <a:t>A</a:t>
            </a:r>
            <a:r>
              <a:rPr lang="ru-RU" sz="3200" dirty="0">
                <a:effectLst/>
              </a:rPr>
              <a:t>=7, </a:t>
            </a:r>
            <a:r>
              <a:rPr lang="en-US" sz="3200" dirty="0">
                <a:effectLst/>
              </a:rPr>
              <a:t>B</a:t>
            </a:r>
            <a:r>
              <a:rPr lang="ru-RU" sz="3200" dirty="0">
                <a:effectLst/>
              </a:rPr>
              <a:t>=9, </a:t>
            </a:r>
            <a:r>
              <a:rPr lang="en-US" sz="3200" dirty="0">
                <a:effectLst/>
              </a:rPr>
              <a:t>C</a:t>
            </a:r>
            <a:r>
              <a:rPr lang="ru-RU" sz="3200" dirty="0">
                <a:effectLst/>
              </a:rPr>
              <a:t>=3?</a:t>
            </a:r>
            <a:endParaRPr lang="ru-RU" sz="3200" noProof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3" t="33163" r="45086" b="33208"/>
          <a:stretch/>
        </p:blipFill>
        <p:spPr bwMode="auto">
          <a:xfrm>
            <a:off x="683568" y="1772816"/>
            <a:ext cx="6048672" cy="475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Ответы</a:t>
            </a: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4400" noProof="0" dirty="0" smtClean="0"/>
              <a:t>С</a:t>
            </a:r>
          </a:p>
          <a:p>
            <a:pPr>
              <a:buFont typeface="+mj-lt"/>
              <a:buAutoNum type="arabicPeriod"/>
            </a:pPr>
            <a:r>
              <a:rPr lang="en-US" sz="4400" dirty="0"/>
              <a:t>A</a:t>
            </a:r>
            <a:endParaRPr lang="ru-RU" sz="4400" noProof="0" dirty="0" smtClean="0"/>
          </a:p>
          <a:p>
            <a:pPr>
              <a:buFont typeface="+mj-lt"/>
              <a:buAutoNum type="arabicPeriod"/>
            </a:pPr>
            <a:r>
              <a:rPr lang="ru-RU" sz="4400" noProof="0" dirty="0" smtClean="0"/>
              <a:t>B</a:t>
            </a:r>
          </a:p>
          <a:p>
            <a:pPr>
              <a:buFont typeface="+mj-lt"/>
              <a:buAutoNum type="arabicPeriod"/>
            </a:pPr>
            <a:r>
              <a:rPr lang="en-US" sz="4400" noProof="0" dirty="0" smtClean="0"/>
              <a:t>6</a:t>
            </a:r>
            <a:endParaRPr lang="ru-RU" sz="4400" noProof="0" dirty="0" smtClean="0"/>
          </a:p>
          <a:p>
            <a:pPr>
              <a:buFont typeface="+mj-lt"/>
              <a:buAutoNum type="arabicPeriod"/>
            </a:pPr>
            <a:r>
              <a:rPr lang="ru-RU" sz="4400" dirty="0" smtClean="0"/>
              <a:t>Минимальное из трех чисел</a:t>
            </a:r>
            <a:endParaRPr lang="ru-RU" sz="4400" noProof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56612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ПОСТАВЬТЕ СЕБЕ ОТМЕТКУ!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kern="12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Уровень 1</a:t>
            </a:r>
            <a:endParaRPr lang="ru-RU" noProof="0" dirty="0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1646237"/>
            <a:ext cx="8229600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/>
              </a:rPr>
              <a:t>Написать </a:t>
            </a:r>
            <a:r>
              <a:rPr lang="ru-RU" sz="2400" dirty="0">
                <a:latin typeface="Arial"/>
              </a:rPr>
              <a:t>программу пересчета веса из фунтов в килограммы (1 российский фунт равен 409,5 г). </a:t>
            </a:r>
            <a:r>
              <a:rPr lang="ru-RU" sz="2400" dirty="0" smtClean="0">
                <a:latin typeface="Arial"/>
              </a:rPr>
              <a:t>Вид экрана </a:t>
            </a:r>
            <a:r>
              <a:rPr lang="ru-RU" sz="2400" dirty="0">
                <a:latin typeface="Arial"/>
              </a:rPr>
              <a:t>во время работы </a:t>
            </a:r>
            <a:r>
              <a:rPr lang="ru-RU" sz="2400" dirty="0" smtClean="0">
                <a:latin typeface="Arial"/>
              </a:rPr>
              <a:t>программы.</a:t>
            </a:r>
          </a:p>
          <a:p>
            <a:endParaRPr lang="ru-RU" sz="1000" dirty="0" smtClean="0">
              <a:latin typeface="Arial"/>
            </a:endParaRPr>
          </a:p>
          <a:p>
            <a:pPr marL="1257300" lvl="2" indent="0">
              <a:buNone/>
            </a:pPr>
            <a:r>
              <a:rPr lang="ru-RU" sz="1600" dirty="0" smtClean="0">
                <a:latin typeface="Courier New"/>
              </a:rPr>
              <a:t>Пересчет </a:t>
            </a:r>
            <a:r>
              <a:rPr lang="ru-RU" sz="1600" dirty="0">
                <a:latin typeface="Courier New"/>
              </a:rPr>
              <a:t>веса из фунтов в килограммы.</a:t>
            </a:r>
            <a:br>
              <a:rPr lang="ru-RU" sz="1600" dirty="0">
                <a:latin typeface="Courier New"/>
              </a:rPr>
            </a:br>
            <a:r>
              <a:rPr lang="ru-RU" sz="1600" dirty="0">
                <a:latin typeface="Courier New"/>
              </a:rPr>
              <a:t>Введите вес в фунтах и нажмите &lt;</a:t>
            </a:r>
            <a:r>
              <a:rPr lang="ru-RU" sz="1600" dirty="0" err="1">
                <a:latin typeface="Courier New"/>
              </a:rPr>
              <a:t>Enter</a:t>
            </a:r>
            <a:r>
              <a:rPr lang="ru-RU" sz="1600" dirty="0">
                <a:latin typeface="Courier New"/>
              </a:rPr>
              <a:t>&gt; -&gt; </a:t>
            </a:r>
            <a:r>
              <a:rPr lang="ru-RU" sz="1600" b="1" dirty="0">
                <a:latin typeface="Arial"/>
              </a:rPr>
              <a:t>5</a:t>
            </a:r>
            <a:r>
              <a:rPr lang="ru-RU" sz="1600" dirty="0">
                <a:latin typeface="Courier New"/>
              </a:rPr>
              <a:t/>
            </a:r>
            <a:br>
              <a:rPr lang="ru-RU" sz="1600" dirty="0">
                <a:latin typeface="Courier New"/>
              </a:rPr>
            </a:br>
            <a:r>
              <a:rPr lang="ru-RU" sz="1600" dirty="0">
                <a:latin typeface="Courier New"/>
              </a:rPr>
              <a:t>5 фунт(а/</a:t>
            </a:r>
            <a:r>
              <a:rPr lang="ru-RU" sz="1600" dirty="0" err="1">
                <a:latin typeface="Courier New"/>
              </a:rPr>
              <a:t>ов</a:t>
            </a:r>
            <a:r>
              <a:rPr lang="ru-RU" sz="1600" dirty="0">
                <a:latin typeface="Courier New"/>
              </a:rPr>
              <a:t>) — это 2.05 кг</a:t>
            </a:r>
            <a:r>
              <a:rPr lang="ru-RU" sz="1600" dirty="0" smtClean="0">
                <a:latin typeface="Courier New"/>
              </a:rPr>
              <a:t>.</a:t>
            </a:r>
            <a:endParaRPr lang="ru-RU" sz="1000" dirty="0" smtClean="0">
              <a:latin typeface="Courier New"/>
            </a:endParaRPr>
          </a:p>
          <a:p>
            <a:r>
              <a:rPr lang="ru-RU" sz="2400" dirty="0" smtClean="0">
                <a:latin typeface="Arial"/>
              </a:rPr>
              <a:t>Написать программу вычисления расстояния между населенными пунктами, изображенными на карте. Вид экрана во время работы программы.</a:t>
            </a:r>
          </a:p>
          <a:p>
            <a:pPr marL="174625" lvl="1" indent="0">
              <a:buNone/>
            </a:pPr>
            <a:r>
              <a:rPr lang="ru-RU" sz="1600" dirty="0" smtClean="0">
                <a:latin typeface="Courier New"/>
              </a:rPr>
              <a:t>Вычисление расстояния между населенными пунктами.</a:t>
            </a:r>
            <a:br>
              <a:rPr lang="ru-RU" sz="1600" dirty="0" smtClean="0">
                <a:latin typeface="Courier New"/>
              </a:rPr>
            </a:br>
            <a:r>
              <a:rPr lang="ru-RU" sz="1600" dirty="0" smtClean="0">
                <a:latin typeface="Courier New"/>
              </a:rPr>
              <a:t>Введите исходные данные:</a:t>
            </a:r>
            <a:br>
              <a:rPr lang="ru-RU" sz="1600" dirty="0" smtClean="0">
                <a:latin typeface="Courier New"/>
              </a:rPr>
            </a:br>
            <a:r>
              <a:rPr lang="ru-RU" sz="1600" dirty="0" smtClean="0">
                <a:latin typeface="Courier New"/>
              </a:rPr>
              <a:t>Масштаб карты (количество километров в одном сантиметре) —&gt; </a:t>
            </a:r>
            <a:r>
              <a:rPr lang="ru-RU" sz="1600" b="1" dirty="0" smtClean="0">
                <a:latin typeface="Courier New"/>
              </a:rPr>
              <a:t>120</a:t>
            </a:r>
            <a:r>
              <a:rPr lang="ru-RU" sz="1600" dirty="0" smtClean="0">
                <a:latin typeface="Courier New"/>
              </a:rPr>
              <a:t/>
            </a:r>
            <a:br>
              <a:rPr lang="ru-RU" sz="1600" dirty="0" smtClean="0">
                <a:latin typeface="Courier New"/>
              </a:rPr>
            </a:br>
            <a:r>
              <a:rPr lang="ru-RU" sz="1600" dirty="0" smtClean="0">
                <a:latin typeface="Courier New"/>
              </a:rPr>
              <a:t>Расстояние между точками, изображающими населенные пункты</a:t>
            </a:r>
            <a:br>
              <a:rPr lang="ru-RU" sz="1600" dirty="0" smtClean="0">
                <a:latin typeface="Courier New"/>
              </a:rPr>
            </a:br>
            <a:r>
              <a:rPr lang="ru-RU" sz="1600" dirty="0" smtClean="0">
                <a:latin typeface="Courier New"/>
              </a:rPr>
              <a:t>(см) -&gt; </a:t>
            </a:r>
            <a:r>
              <a:rPr lang="ru-RU" sz="1600" b="1" dirty="0" smtClean="0">
                <a:latin typeface="Courier New"/>
              </a:rPr>
              <a:t>3.5</a:t>
            </a:r>
            <a:r>
              <a:rPr lang="ru-RU" sz="1600" dirty="0" smtClean="0">
                <a:latin typeface="Courier New"/>
              </a:rPr>
              <a:t/>
            </a:r>
            <a:br>
              <a:rPr lang="ru-RU" sz="1600" dirty="0" smtClean="0">
                <a:latin typeface="Courier New"/>
              </a:rPr>
            </a:br>
            <a:r>
              <a:rPr lang="ru-RU" sz="1600" dirty="0" smtClean="0">
                <a:latin typeface="Courier New"/>
              </a:rPr>
              <a:t>Расстояние между населенными пунктами 420 км.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ltiChoice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C2E612-41BB-411E-9D39-AB2E0F650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MultiChoiceTest</Template>
  <TotalTime>0</TotalTime>
  <Words>401</Words>
  <Application>Microsoft Office PowerPoint</Application>
  <PresentationFormat>Экран (4:3)</PresentationFormat>
  <Paragraphs>66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MultiChoiceTest</vt:lpstr>
      <vt:lpstr>«Программирование линейных алгоритмов»</vt:lpstr>
      <vt:lpstr>Ответьте самостоятельно в тетради на предложенные вопросы</vt:lpstr>
      <vt:lpstr>1. Алгоритм называется линейным, если:</vt:lpstr>
      <vt:lpstr>2. Алгоритм называется циклическим, если:</vt:lpstr>
      <vt:lpstr>3. Алгоритм называется разветвляющимся, если:</vt:lpstr>
      <vt:lpstr>4. Чему будет равно значение переменной s, если a=5,  b=7??</vt:lpstr>
      <vt:lpstr>5. Что будет получено в результате выполнения алгоритма, если A=7, B=9, C=3?</vt:lpstr>
      <vt:lpstr>Ответы</vt:lpstr>
      <vt:lpstr>Уровень 1</vt:lpstr>
      <vt:lpstr>Уровень 2</vt:lpstr>
      <vt:lpstr>Определите значение переменной a после выполнения фрагмента алгоритма</vt:lpstr>
      <vt:lpstr>Уровень 3</vt:lpstr>
      <vt:lpstr>Задание на самоподготовку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2015-01-31T17:23:45Z</dcterms:created>
  <dcterms:modified xsi:type="dcterms:W3CDTF">2015-02-09T19:20:39Z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TC101659539990</vt:lpwstr>
  </property>
</Properties>
</file>