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5" r:id="rId3"/>
    <p:sldId id="268" r:id="rId4"/>
    <p:sldId id="271" r:id="rId5"/>
    <p:sldId id="266" r:id="rId6"/>
    <p:sldId id="267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4A6F5-D5BE-4BD7-A0ED-FFFEE44DC37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09E2B-1969-412E-8B3B-77E2E9BB5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9E2B-1969-412E-8B3B-77E2E9BB598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9E2B-1969-412E-8B3B-77E2E9BB598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357-81B4-4D55-BA16-5E2963591A6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4EE-AD72-4E73-A778-F1634888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357-81B4-4D55-BA16-5E2963591A6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4EE-AD72-4E73-A778-F1634888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357-81B4-4D55-BA16-5E2963591A6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4EE-AD72-4E73-A778-F1634888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357-81B4-4D55-BA16-5E2963591A6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4EE-AD72-4E73-A778-F1634888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357-81B4-4D55-BA16-5E2963591A6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4EE-AD72-4E73-A778-F1634888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357-81B4-4D55-BA16-5E2963591A6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4EE-AD72-4E73-A778-F1634888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357-81B4-4D55-BA16-5E2963591A6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4EE-AD72-4E73-A778-F1634888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357-81B4-4D55-BA16-5E2963591A6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4EE-AD72-4E73-A778-F1634888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357-81B4-4D55-BA16-5E2963591A6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4EE-AD72-4E73-A778-F1634888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357-81B4-4D55-BA16-5E2963591A6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4EE-AD72-4E73-A778-F1634888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0357-81B4-4D55-BA16-5E2963591A6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E4EE-AD72-4E73-A778-F1634888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0357-81B4-4D55-BA16-5E2963591A6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5E4EE-AD72-4E73-A778-F16348886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1%8B%D0%BB%D0%B5%D0%B5%D0%B2,_%D0%9A%D0%BE%D0%BD%D0%B4%D1%80%D0%B0%D1%82%D0%B8%D0%B9_%D0%A4%D1%91%D0%B4%D0%BE%D1%80%D0%BE%D0%B2%D0%B8%D1%87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1%83%D1%80%D0%B0%D0%B2%D1%8C%D1%91%D0%B2-%D0%90%D0%BF%D0%BE%D1%81%D1%82%D0%BE%D0%BB,_%D0%A1%D0%B5%D1%80%D0%B3%D0%B5%D0%B9_%D0%98%D0%B2%D0%B0%D0%BD%D0%BE%D0%B2%D0%B8%D1%87" TargetMode="External"/><Relationship Id="rId11" Type="http://schemas.openxmlformats.org/officeDocument/2006/relationships/hyperlink" Target="https://ru.wikipedia.org/wiki/%D0%9A%D0%B0%D1%85%D0%BE%D0%B2%D1%81%D0%BA%D0%B8%D0%B9,_%D0%9F%D1%91%D1%82%D1%80_%D0%93%D1%80%D0%B8%D0%B3%D0%BE%D1%80%D1%8C%D0%B5%D0%B2%D0%B8%D1%87" TargetMode="External"/><Relationship Id="rId5" Type="http://schemas.openxmlformats.org/officeDocument/2006/relationships/image" Target="../media/image7.jpeg"/><Relationship Id="rId10" Type="http://schemas.openxmlformats.org/officeDocument/2006/relationships/hyperlink" Target="https://ru.wikipedia.org/wiki/%D0%91%D0%B5%D1%81%D1%82%D1%83%D0%B6%D0%B5%D0%B2-%D0%A0%D1%8E%D0%BC%D0%B8%D0%BD_%D0%9C%D0%B8%D1%85%D0%B0%D0%B8%D0%BB_%D0%9F%D0%B0%D0%B2%D0%BB%D0%BE%D0%B2%D0%B8%D1%87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ru.wikipedia.org/wiki/%D0%9F%D0%B5%D1%81%D1%82%D0%B5%D0%BB%D1%8C,_%D0%9F%D0%B0%D0%B2%D0%B5%D0%BB_%D0%98%D0%B2%D0%B0%D0%BD%D0%BE%D0%B2%D0%B8%D1%8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949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72000"/>
                <a:gridCol w="4572000"/>
              </a:tblGrid>
              <a:tr h="68580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579 человек привлечены к следствию по делу декабристов</a:t>
                      </a:r>
                    </a:p>
                    <a:p>
                      <a:r>
                        <a:rPr lang="ru-RU" dirty="0" smtClean="0"/>
                        <a:t>318 человек</a:t>
                      </a:r>
                      <a:r>
                        <a:rPr lang="ru-RU" baseline="0" dirty="0" smtClean="0"/>
                        <a:t> арестовано</a:t>
                      </a:r>
                    </a:p>
                    <a:p>
                      <a:r>
                        <a:rPr lang="ru-RU" baseline="0" dirty="0" smtClean="0"/>
                        <a:t>289 человек признаны виновными</a:t>
                      </a:r>
                    </a:p>
                    <a:p>
                      <a:r>
                        <a:rPr lang="ru-RU" baseline="0" dirty="0" smtClean="0"/>
                        <a:t>121 человек преданы Верховному суду</a:t>
                      </a:r>
                    </a:p>
                    <a:p>
                      <a:r>
                        <a:rPr lang="ru-RU" baseline="0" dirty="0" smtClean="0"/>
                        <a:t>5 человек казнены 13 июля 1826 года</a:t>
                      </a:r>
                    </a:p>
                    <a:p>
                      <a:r>
                        <a:rPr lang="ru-RU" baseline="0" dirty="0" smtClean="0"/>
                        <a:t>(П.И. Пестель, С.И. Муравьёв-Апостол,</a:t>
                      </a:r>
                    </a:p>
                    <a:p>
                      <a:r>
                        <a:rPr lang="ru-RU" baseline="0" dirty="0" smtClean="0"/>
                        <a:t> М.П. Бестужев-Рюмин, К.Ф. Рылеев, </a:t>
                      </a:r>
                    </a:p>
                    <a:p>
                      <a:r>
                        <a:rPr lang="ru-RU" baseline="0" dirty="0" smtClean="0"/>
                        <a:t>П.Г. Каховский).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User\Desktop\Decembrists_memori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Kruger_Franz-ZZZ-Portrait_of_Emperor_Nicholas_I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00430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algn="ctr"/>
                      <a:endParaRPr lang="ru-RU" sz="4800" dirty="0" smtClean="0"/>
                    </a:p>
                    <a:p>
                      <a:pPr algn="ctr"/>
                      <a:endParaRPr lang="ru-RU" sz="4800" dirty="0" smtClean="0"/>
                    </a:p>
                    <a:p>
                      <a:pPr algn="ctr"/>
                      <a:r>
                        <a:rPr lang="ru-RU" sz="6000" dirty="0" smtClean="0"/>
                        <a:t>Проблема</a:t>
                      </a:r>
                    </a:p>
                    <a:p>
                      <a:pPr algn="ctr"/>
                      <a:r>
                        <a:rPr lang="ru-RU" sz="5400" dirty="0" smtClean="0"/>
                        <a:t>Оценка</a:t>
                      </a:r>
                      <a:r>
                        <a:rPr lang="ru-RU" sz="5400" baseline="0" dirty="0" smtClean="0"/>
                        <a:t> декабристов в исторической науке и в обществе в различные исторические эпохи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001056" cy="1511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r>
              <a:rPr lang="ru-RU" sz="4000" dirty="0" smtClean="0"/>
              <a:t>                                       Бог не в силе,</a:t>
            </a:r>
          </a:p>
          <a:p>
            <a:r>
              <a:rPr lang="ru-RU" sz="4000" dirty="0" smtClean="0"/>
              <a:t>                                       а в правде.  </a:t>
            </a:r>
          </a:p>
          <a:p>
            <a:endParaRPr lang="ru-RU" sz="4000" dirty="0" smtClean="0"/>
          </a:p>
          <a:p>
            <a:r>
              <a:rPr lang="ru-RU" sz="4000" dirty="0" smtClean="0"/>
              <a:t>                                                Александр</a:t>
            </a:r>
          </a:p>
          <a:p>
            <a:r>
              <a:rPr lang="ru-RU" sz="4000" dirty="0" smtClean="0"/>
              <a:t>                                                Невский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                                           </a:t>
            </a:r>
          </a:p>
          <a:p>
            <a:r>
              <a:rPr lang="ru-RU" sz="3200" dirty="0" smtClean="0"/>
              <a:t>                                                                                           </a:t>
            </a:r>
          </a:p>
          <a:p>
            <a:r>
              <a:rPr lang="ru-RU" sz="3200" dirty="0" smtClean="0"/>
              <a:t>                   </a:t>
            </a:r>
          </a:p>
          <a:p>
            <a:r>
              <a:rPr lang="ru-RU" sz="3200" dirty="0" smtClean="0"/>
              <a:t>                                               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1026" name="Picture 2" descr="C:\Users\User\Desktop\nev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6300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857232"/>
            <a:ext cx="628651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 декабристах так много написано: и восхищенного, и жалостливого, и критичного. Всех не опровергнешь. Все не подтвердишь. Есть проверенный метод: познавай дерево по плодам.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Историческим источником учёные называют всё то, что может дать какую-либо информацию о </a:t>
            </a:r>
            <a:r>
              <a:rPr lang="ru-RU" sz="4000" b="1" dirty="0">
                <a:latin typeface="Calibri" pitchFamily="34" charset="0"/>
                <a:cs typeface="Calibri" pitchFamily="34" charset="0"/>
              </a:rPr>
              <a:t>прошлом</a:t>
            </a:r>
            <a:r>
              <a:rPr lang="ru-RU" sz="4000" b="1" dirty="0"/>
              <a:t>. Чаще всего историки пользуются письменными источниками: старинными документами, летописями, мемуарами, письмами, древними и новыми сводами законов.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Peste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54599" cy="4572008"/>
          </a:xfrm>
          <a:prstGeom prst="rect">
            <a:avLst/>
          </a:prstGeom>
          <a:noFill/>
        </p:spPr>
      </p:pic>
      <p:pic>
        <p:nvPicPr>
          <p:cNvPr id="4099" name="Picture 3" descr="C:\Users\User\Desktop\Sergei_Ivanovich_Muraviev-Aposto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643314"/>
            <a:ext cx="2643206" cy="3429000"/>
          </a:xfrm>
          <a:prstGeom prst="rect">
            <a:avLst/>
          </a:prstGeom>
          <a:noFill/>
        </p:spPr>
      </p:pic>
      <p:pic>
        <p:nvPicPr>
          <p:cNvPr id="4100" name="Picture 4" descr="C:\Users\User\Desktop\М.П.Б-Р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52" y="0"/>
            <a:ext cx="3286148" cy="4000528"/>
          </a:xfrm>
          <a:prstGeom prst="rect">
            <a:avLst/>
          </a:prstGeom>
          <a:noFill/>
        </p:spPr>
      </p:pic>
      <p:pic>
        <p:nvPicPr>
          <p:cNvPr id="4101" name="Picture 5" descr="C:\Users\User\Desktop\Kakhovsky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643314"/>
            <a:ext cx="3128968" cy="3429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6072206"/>
            <a:ext cx="2286016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6" tooltip="Муравьёв-Апостол, Сергей Иванович"/>
              </a:rPr>
              <a:t>Муравьёв-Апостол </a:t>
            </a:r>
            <a:r>
              <a:rPr lang="ru-RU" b="1" u="sng" dirty="0">
                <a:hlinkClick r:id="rId6" tooltip="Муравьёв-Апостол, Сергей Иванович"/>
              </a:rPr>
              <a:t>Сергей </a:t>
            </a:r>
            <a:endParaRPr lang="ru-RU" b="1" u="sng" dirty="0" smtClean="0">
              <a:hlinkClick r:id="rId6" tooltip="Муравьёв-Апостол, Сергей Иванович"/>
            </a:endParaRPr>
          </a:p>
          <a:p>
            <a:r>
              <a:rPr lang="ru-RU" b="1" u="sng" dirty="0" smtClean="0">
                <a:hlinkClick r:id="rId6" tooltip="Муравьёв-Апостол, Сергей Иванович"/>
              </a:rPr>
              <a:t>Иванович</a:t>
            </a:r>
            <a:r>
              <a:rPr lang="ru-RU" dirty="0"/>
              <a:t>,</a:t>
            </a:r>
          </a:p>
        </p:txBody>
      </p:sp>
      <p:pic>
        <p:nvPicPr>
          <p:cNvPr id="4102" name="Picture 6" descr="C:\Users\User\Desktop\731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0"/>
            <a:ext cx="2786082" cy="378619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14678" y="2571745"/>
            <a:ext cx="1357322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8" tooltip="Рылеев, Кондратий Фёдорович"/>
              </a:rPr>
              <a:t>Рылеев</a:t>
            </a:r>
          </a:p>
          <a:p>
            <a:r>
              <a:rPr lang="ru-RU" b="1" u="sng" dirty="0" smtClean="0">
                <a:hlinkClick r:id="rId8" tooltip="Рылеев, Кондратий Фёдорович"/>
              </a:rPr>
              <a:t>Кондратий</a:t>
            </a:r>
          </a:p>
          <a:p>
            <a:r>
              <a:rPr lang="ru-RU" b="1" u="sng" dirty="0" smtClean="0">
                <a:hlinkClick r:id="rId8" tooltip="Рылеев, Кондратий Фёдорович"/>
              </a:rPr>
              <a:t>Фёдорович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2857496"/>
            <a:ext cx="1880130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b="1" u="sng" dirty="0" smtClean="0">
                <a:hlinkClick r:id="rId9" tooltip="Пестель, Павел Иванович"/>
              </a:rPr>
              <a:t>Пестель</a:t>
            </a:r>
          </a:p>
          <a:p>
            <a:r>
              <a:rPr lang="ru-RU" b="1" u="sng" dirty="0" smtClean="0">
                <a:hlinkClick r:id="rId9" tooltip="Пестель, Павел Иванович"/>
              </a:rPr>
              <a:t> </a:t>
            </a:r>
            <a:r>
              <a:rPr lang="ru-RU" b="1" u="sng" dirty="0">
                <a:hlinkClick r:id="rId9" tooltip="Пестель, Павел Иванович"/>
              </a:rPr>
              <a:t>Павел Иванович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3000372"/>
            <a:ext cx="2285984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10" tooltip="Бестужев-Рюмин Михаил Павлович"/>
              </a:rPr>
              <a:t>Бестужев-Рюмин</a:t>
            </a:r>
          </a:p>
          <a:p>
            <a:r>
              <a:rPr lang="ru-RU" b="1" u="sng" dirty="0" smtClean="0">
                <a:hlinkClick r:id="rId10" tooltip="Бестужев-Рюмин Михаил Павлович"/>
              </a:rPr>
              <a:t> </a:t>
            </a:r>
            <a:r>
              <a:rPr lang="ru-RU" b="1" u="sng" dirty="0">
                <a:hlinkClick r:id="rId10" tooltip="Бестужев-Рюмин Михаил Павлович"/>
              </a:rPr>
              <a:t>Михаил </a:t>
            </a:r>
            <a:r>
              <a:rPr lang="ru-RU" b="1" u="sng" dirty="0" smtClean="0">
                <a:hlinkClick r:id="rId10" tooltip="Бестужев-Рюмин Михаил Павлович"/>
              </a:rPr>
              <a:t>Павлович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6211669"/>
            <a:ext cx="1960088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b="1" u="sng" dirty="0" smtClean="0">
                <a:hlinkClick r:id="rId11" tooltip="Каховский, Пётр Григорьевич"/>
              </a:rPr>
              <a:t>Каховский</a:t>
            </a:r>
          </a:p>
          <a:p>
            <a:r>
              <a:rPr lang="ru-RU" b="1" u="sng" dirty="0" smtClean="0">
                <a:hlinkClick r:id="rId11" tooltip="Каховский, Пётр Григорьевич"/>
              </a:rPr>
              <a:t>Пётр </a:t>
            </a:r>
            <a:r>
              <a:rPr lang="ru-RU" b="1" u="sng" dirty="0">
                <a:hlinkClick r:id="rId11" tooltip="Каховский, Пётр Григорьевич"/>
              </a:rPr>
              <a:t>Григорьевич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85728"/>
            <a:ext cx="878687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785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Памятка для работы с историческим документом:</a:t>
            </a:r>
          </a:p>
          <a:p>
            <a:pPr marL="0" marR="0" lvl="0" indent="203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78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78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7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Внимательно прочитайте отрывок из исторического источника обратите внимание на название документа и определите его характер (официальный документ, газетная хроника, мемуары, письмо, дневник, записки очевидца)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7850" algn="l"/>
              </a:tabLs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78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78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7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Выделите в документе слова или выражения, которые могут свидетельствовать о времени создания данного документа или упоминающегося в нем факта.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7850" algn="l"/>
              </a:tabLs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7850" algn="l"/>
              </a:tabLs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7850" algn="l"/>
              </a:tabLs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78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7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Определите основное содержание документа.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7850" algn="l"/>
              </a:tabLs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78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6c96aeb8b2159eabdb4a39f8e62309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4" cy="50006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0"/>
            <a:ext cx="457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Предсказание</a:t>
            </a:r>
          </a:p>
          <a:p>
            <a:r>
              <a:rPr lang="ru-RU" dirty="0" smtClean="0"/>
              <a:t>Настанет год, России черный год,</a:t>
            </a:r>
            <a:br>
              <a:rPr lang="ru-RU" dirty="0" smtClean="0"/>
            </a:br>
            <a:r>
              <a:rPr lang="ru-RU" dirty="0" smtClean="0"/>
              <a:t>Когда царей корона упадет;</a:t>
            </a:r>
            <a:br>
              <a:rPr lang="ru-RU" dirty="0" smtClean="0"/>
            </a:br>
            <a:r>
              <a:rPr lang="ru-RU" dirty="0" smtClean="0"/>
              <a:t>Забудет чернь к ним прежнюю любовь,</a:t>
            </a:r>
            <a:br>
              <a:rPr lang="ru-RU" dirty="0" smtClean="0"/>
            </a:br>
            <a:r>
              <a:rPr lang="ru-RU" dirty="0" smtClean="0"/>
              <a:t>И пища многих будет смерть и кровь;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A0A0F0"/>
                </a:solidFill>
              </a:rPr>
              <a:t> </a:t>
            </a:r>
            <a:r>
              <a:rPr lang="ru-RU" dirty="0" smtClean="0"/>
              <a:t>Когда детей, когда невинных жен</a:t>
            </a:r>
            <a:br>
              <a:rPr lang="ru-RU" dirty="0" smtClean="0"/>
            </a:br>
            <a:r>
              <a:rPr lang="ru-RU" dirty="0" smtClean="0"/>
              <a:t>Низвергнутый не защитит закон;</a:t>
            </a:r>
            <a:br>
              <a:rPr lang="ru-RU" dirty="0" smtClean="0"/>
            </a:br>
            <a:r>
              <a:rPr lang="ru-RU" dirty="0" smtClean="0"/>
              <a:t>Когда чума от смрадных, мертвых тел</a:t>
            </a:r>
            <a:br>
              <a:rPr lang="ru-RU" dirty="0" smtClean="0"/>
            </a:br>
            <a:r>
              <a:rPr lang="ru-RU" dirty="0" smtClean="0"/>
              <a:t>Начнет бродить среди печальных сел,</a:t>
            </a:r>
            <a:br>
              <a:rPr lang="ru-RU" dirty="0" smtClean="0"/>
            </a:br>
            <a:r>
              <a:rPr lang="ru-RU" dirty="0" smtClean="0"/>
              <a:t>Чтобы платком из хижин вызывать,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A0A0F0"/>
                </a:solidFill>
              </a:rPr>
              <a:t> </a:t>
            </a:r>
            <a:r>
              <a:rPr lang="ru-RU" dirty="0" smtClean="0"/>
              <a:t>И станет глад сей бедный край терзать;</a:t>
            </a:r>
            <a:br>
              <a:rPr lang="ru-RU" dirty="0" smtClean="0"/>
            </a:br>
            <a:r>
              <a:rPr lang="ru-RU" dirty="0" smtClean="0"/>
              <a:t>И зарево окрасит волны рек:</a:t>
            </a:r>
            <a:br>
              <a:rPr lang="ru-RU" dirty="0" smtClean="0"/>
            </a:br>
            <a:r>
              <a:rPr lang="ru-RU" dirty="0" smtClean="0"/>
              <a:t>В тот день явится мощный человек,</a:t>
            </a:r>
            <a:br>
              <a:rPr lang="ru-RU" dirty="0" smtClean="0"/>
            </a:br>
            <a:r>
              <a:rPr lang="ru-RU" dirty="0" smtClean="0"/>
              <a:t>И ты его узнаешь — и поймешь,</a:t>
            </a:r>
            <a:br>
              <a:rPr lang="ru-RU" dirty="0" smtClean="0"/>
            </a:br>
            <a:r>
              <a:rPr lang="ru-RU" dirty="0" smtClean="0"/>
              <a:t>Зачем в руке его булатный нож: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A0A0F0"/>
                </a:solidFill>
              </a:rPr>
              <a:t> </a:t>
            </a:r>
            <a:r>
              <a:rPr lang="ru-RU" dirty="0" smtClean="0"/>
              <a:t>И горе для тебя! — твой плач, твой стон</a:t>
            </a:r>
            <a:br>
              <a:rPr lang="ru-RU" dirty="0" smtClean="0"/>
            </a:br>
            <a:r>
              <a:rPr lang="ru-RU" dirty="0" smtClean="0"/>
              <a:t>Ему тогда покажется смешон;</a:t>
            </a:r>
            <a:br>
              <a:rPr lang="ru-RU" dirty="0" smtClean="0"/>
            </a:br>
            <a:r>
              <a:rPr lang="ru-RU" dirty="0" smtClean="0"/>
              <a:t>И будет всё ужасно, мрачно в нем,</a:t>
            </a:r>
            <a:br>
              <a:rPr lang="ru-RU" dirty="0" smtClean="0"/>
            </a:br>
            <a:r>
              <a:rPr lang="ru-RU" dirty="0" smtClean="0"/>
              <a:t>Как плащ его с возвышенным челом.</a:t>
            </a:r>
          </a:p>
          <a:p>
            <a:r>
              <a:rPr lang="ru-RU" dirty="0" smtClean="0"/>
              <a:t>                                                                  1830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244</Words>
  <Application>Microsoft Office PowerPoint</Application>
  <PresentationFormat>Экран (4:3)</PresentationFormat>
  <Paragraphs>90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2014-11-24T11:40:07Z</dcterms:created>
  <dcterms:modified xsi:type="dcterms:W3CDTF">2014-11-25T13:47:38Z</dcterms:modified>
</cp:coreProperties>
</file>