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b="1" u="sng" dirty="0" smtClean="0"/>
              <a:t>Белгородские архиереи</a:t>
            </a:r>
          </a:p>
          <a:p>
            <a:endParaRPr lang="ru-RU" sz="3200" b="1" u="sng" dirty="0" smtClean="0"/>
          </a:p>
          <a:p>
            <a:r>
              <a:rPr lang="ru-RU" sz="3200" b="1" u="sng" dirty="0" smtClean="0"/>
              <a:t>Личность </a:t>
            </a:r>
            <a:r>
              <a:rPr lang="ru-RU" sz="3200" b="1" u="sng" dirty="0" err="1" smtClean="0"/>
              <a:t>Иосафа</a:t>
            </a:r>
            <a:r>
              <a:rPr lang="ru-RU" sz="3200" b="1" u="sng" dirty="0" smtClean="0"/>
              <a:t> Белгородского</a:t>
            </a:r>
            <a:endParaRPr lang="ru-RU" sz="3200" u="sng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305800" cy="1981200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2">
                    <a:lumMod val="25000"/>
                  </a:schemeClr>
                </a:solidFill>
              </a:rPr>
              <a:t>История Белгородской епархии в </a:t>
            </a:r>
            <a:r>
              <a:rPr b="1" u="sng" smtClean="0">
                <a:solidFill>
                  <a:schemeClr val="tx2">
                    <a:lumMod val="25000"/>
                  </a:schemeClr>
                </a:solidFill>
              </a:rPr>
              <a:t>XVII</a:t>
            </a:r>
            <a:r>
              <a:rPr lang="ru-RU" b="1" u="sng" dirty="0" smtClean="0">
                <a:solidFill>
                  <a:schemeClr val="tx2">
                    <a:lumMod val="25000"/>
                  </a:schemeClr>
                </a:solidFill>
              </a:rPr>
              <a:t>-</a:t>
            </a:r>
            <a:r>
              <a:rPr b="1" u="sng" smtClean="0">
                <a:solidFill>
                  <a:schemeClr val="tx2">
                    <a:lumMod val="25000"/>
                  </a:schemeClr>
                </a:solidFill>
              </a:rPr>
              <a:t>XVIII</a:t>
            </a:r>
            <a:r>
              <a:rPr lang="ru-RU" b="1" u="sng" dirty="0" smtClean="0">
                <a:solidFill>
                  <a:schemeClr val="tx2">
                    <a:lumMod val="25000"/>
                  </a:schemeClr>
                </a:solidFill>
              </a:rPr>
              <a:t> вв.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16 сентября 1991 г. </a:t>
            </a: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мощи святителя </a:t>
            </a:r>
            <a:r>
              <a:rPr lang="ru-RU" sz="2400" b="1" dirty="0" err="1" smtClean="0">
                <a:solidFill>
                  <a:schemeClr val="tx2">
                    <a:lumMod val="25000"/>
                  </a:schemeClr>
                </a:solidFill>
              </a:rPr>
              <a:t>Иоасафа</a:t>
            </a: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 были перенесены торжественным крестным ходом, возглавляемым Святейшим Патриархом Московским и всея Руси Алексием II, в 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Преображенский кафедральный собор г. Белгорода.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Рисунок 3" descr="701babd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357430"/>
            <a:ext cx="6081715" cy="39768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72000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Учреждена в 1667 г. как Белгородская и </a:t>
            </a:r>
            <a:r>
              <a:rPr lang="ru-RU" sz="2800" dirty="0" err="1" smtClean="0">
                <a:solidFill>
                  <a:schemeClr val="tx2">
                    <a:lumMod val="10000"/>
                  </a:schemeClr>
                </a:solidFill>
              </a:rPr>
              <a:t>Обоянская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. В состав епархии вошли территории современных Курской, Белгородской, Харьковской, Сумской, части Орловской и Воронежской областей.</a:t>
            </a:r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С 1787 г. — Белгородская и Курская. В 1799 г. переименована в Курскую и Белгородскую, но до 1833 г. епархиальные учреждения и управление оставались в Белгороде.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2">
                    <a:lumMod val="25000"/>
                  </a:schemeClr>
                </a:solidFill>
              </a:rPr>
              <a:t>Белгородская епархия 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Территория новообразованной епархии была «весьма большой», — более чем 10 раз больше по территории, чем в 2012 году; за прошедшее время епархия многократно делилась. </a:t>
            </a: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 1667 году епархия была «открыта» на юг (то есть не имела южных границ, включая тогда всю заселённую русскими территорию) и включала в себя 37 городов.</a:t>
            </a: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 1679 в епархии уже было 542 церкви.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72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Только в течение XVI—XVII веков на территории будущей Белгородской губернии возникает 59 монастырей, в том числе такие известные, как Харьковская </a:t>
            </a:r>
            <a:r>
              <a:rPr lang="ru-RU" sz="2800" dirty="0" err="1" smtClean="0">
                <a:solidFill>
                  <a:schemeClr val="tx2">
                    <a:lumMod val="10000"/>
                  </a:schemeClr>
                </a:solidFill>
              </a:rPr>
              <a:t>Святогорская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 мужская пустынь в честь успения пресвятой Богородицы, </a:t>
            </a:r>
            <a:r>
              <a:rPr lang="ru-RU" sz="2800" dirty="0" err="1" smtClean="0">
                <a:solidFill>
                  <a:schemeClr val="tx2">
                    <a:lumMod val="10000"/>
                  </a:schemeClr>
                </a:solidFill>
              </a:rPr>
              <a:t>Хотмыжский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 мужской монастырь в честь иконы пресвятой Богородицы «Знамение», Глинская пустынь.</a:t>
            </a:r>
          </a:p>
          <a:p>
            <a:endParaRPr lang="ru-RU" sz="28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В 1722 году были образованы систематические духовные школы.</a:t>
            </a:r>
          </a:p>
          <a:p>
            <a:endParaRPr lang="ru-RU" sz="28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К середине XVIII века в епархии действовал 31 монастырь. </a:t>
            </a: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Была отнесена к третьему классу. У монастырей отобраны их вотчины, а на содержание обителей назначены штатные оклады по трем классам.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Безвотчинные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монастыри либо упразднялись, либо оставлялись «на своем содержании». В результате секуляризации в епархии произошло огромное сокращение числа монастырей и монашествующих. Как исключение графу П. Б. Шереметеву удалось отстоять Богородицкую Тихвинскую пустынь, вероятно лишь потому, что содержалась она сугубо «иждивением» самого графа.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tx2">
                    <a:lumMod val="25000"/>
                  </a:schemeClr>
                </a:solidFill>
              </a:rPr>
              <a:t>Белгородская епархия по реформе 1764 г. </a:t>
            </a:r>
            <a:endParaRPr lang="ru-RU" u="sng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429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6 мая 1788 Святейший Правительствующий Синод издал общий именной указ о разделении епархий сообразно с разделением губерний.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Питирим 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(1657) в управление не вступил</a:t>
            </a:r>
          </a:p>
          <a:p>
            <a:pPr lvl="0"/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Иоаким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Дьякович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(1667)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Феодосий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(17 мая 1667 — 20 августа 1671)</a:t>
            </a:r>
          </a:p>
          <a:p>
            <a:pPr lvl="0"/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Мисаил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(14 сентября 1671 — 23 февраля 1684)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Авраамий (Юхов)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(13 июля 1684 — 6 августа 1702)</a:t>
            </a:r>
          </a:p>
          <a:p>
            <a:pPr lvl="0"/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Иустин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(Базилевич)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(1702 — 17 августа 1709)</a:t>
            </a:r>
          </a:p>
          <a:p>
            <a:pPr lvl="0"/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Иларион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ластелинский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(11 марта 1711 — 4 апреля 1720)</a:t>
            </a:r>
          </a:p>
          <a:p>
            <a:pPr lvl="0"/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Епифаний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Тихорский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(9 июля 1722 — 2 июля 1731)</a:t>
            </a:r>
          </a:p>
          <a:p>
            <a:pPr lvl="0"/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Досифей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Богданович-Любимский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(28 ноября 1731—1735)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Арсений Берло(30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сентября 1735 — 3 января 1736)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Петр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Смелич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 (20 июня 1736 — 16 сентября 1742)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chemeClr val="tx2">
                    <a:lumMod val="25000"/>
                  </a:schemeClr>
                </a:solidFill>
              </a:rPr>
              <a:t>Белгородские архиереи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72000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Антоний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Черновский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 (6 сентября 1742 — 1 января 1748)</a:t>
            </a:r>
          </a:p>
          <a:p>
            <a:pPr lvl="0"/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Иосаф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орленко)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(2 июня 1748 — 10 декабря 1754)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Лука (Конашевич)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(9 октября 1755 — 1 января 1758)</a:t>
            </a:r>
          </a:p>
          <a:p>
            <a:pPr lvl="0"/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Иосаф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Миткевич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(26 апреля 1758 — 3 июня 1768)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Порфирий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Крайский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(29 октября 1763 — 7 июля 1768)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Самуил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Миславский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(28 декабря 1768 — 24 сентября 1771)</a:t>
            </a:r>
          </a:p>
          <a:p>
            <a:pPr lvl="0"/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Аггей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Колосовский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(9 февраля 1774 — 28 ноября 1786)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Антоний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Румовский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(28 ноября 1786) 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____20101222_17811004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365820"/>
            <a:ext cx="4357718" cy="52084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400" b="1" u="sng" dirty="0" smtClean="0">
                <a:solidFill>
                  <a:schemeClr val="tx2">
                    <a:lumMod val="25000"/>
                  </a:schemeClr>
                </a:solidFill>
              </a:rPr>
              <a:t>Личность </a:t>
            </a:r>
            <a:r>
              <a:rPr lang="ru-RU" sz="4400" b="1" u="sng" dirty="0" err="1" smtClean="0">
                <a:solidFill>
                  <a:schemeClr val="tx2">
                    <a:lumMod val="25000"/>
                  </a:schemeClr>
                </a:solidFill>
              </a:rPr>
              <a:t>Иосафа</a:t>
            </a:r>
            <a:r>
              <a:rPr lang="ru-RU" sz="4400" b="1" u="sng" dirty="0" smtClean="0">
                <a:solidFill>
                  <a:schemeClr val="tx2">
                    <a:lumMod val="25000"/>
                  </a:schemeClr>
                </a:solidFill>
              </a:rPr>
              <a:t> Белгородского</a:t>
            </a:r>
            <a:r>
              <a:rPr lang="ru-RU" sz="4400" u="sng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4400" u="sng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</TotalTime>
  <Words>356</Words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История Белгородской епархии в XVII-XVIII вв.</vt:lpstr>
      <vt:lpstr>Белгородская епархия </vt:lpstr>
      <vt:lpstr>Слайд 3</vt:lpstr>
      <vt:lpstr>Слайд 4</vt:lpstr>
      <vt:lpstr>Белгородская епархия по реформе 1764 г. </vt:lpstr>
      <vt:lpstr>6 мая 1788 Святейший Правительствующий Синод издал общий именной указ о разделении епархий сообразно с разделением губерний.</vt:lpstr>
      <vt:lpstr>Белгородские архиереи</vt:lpstr>
      <vt:lpstr>Слайд 8</vt:lpstr>
      <vt:lpstr>Личность Иосафа Белгородского </vt:lpstr>
      <vt:lpstr>16 сентября 1991 г. мощи святителя Иоасафа были перенесены торжественным крестным ходом, возглавляемым Святейшим Патриархом Московским и всея Руси Алексием II, в Преображенский кафедральный собор г. Белгорода.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Белгородской епархии в XVII-XVIII вв.</dc:title>
  <dc:creator>User</dc:creator>
  <cp:lastModifiedBy>User</cp:lastModifiedBy>
  <cp:revision>7</cp:revision>
  <dcterms:created xsi:type="dcterms:W3CDTF">2014-12-15T19:49:37Z</dcterms:created>
  <dcterms:modified xsi:type="dcterms:W3CDTF">2015-01-09T15:48:37Z</dcterms:modified>
</cp:coreProperties>
</file>