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8"/>
  </p:notesMasterIdLst>
  <p:sldIdLst>
    <p:sldId id="289" r:id="rId3"/>
    <p:sldId id="256" r:id="rId4"/>
    <p:sldId id="288" r:id="rId5"/>
    <p:sldId id="273" r:id="rId6"/>
    <p:sldId id="257" r:id="rId7"/>
    <p:sldId id="272" r:id="rId8"/>
    <p:sldId id="258" r:id="rId9"/>
    <p:sldId id="265" r:id="rId10"/>
    <p:sldId id="275" r:id="rId11"/>
    <p:sldId id="276" r:id="rId12"/>
    <p:sldId id="277" r:id="rId13"/>
    <p:sldId id="278" r:id="rId14"/>
    <p:sldId id="266" r:id="rId15"/>
    <p:sldId id="259" r:id="rId16"/>
    <p:sldId id="29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103B"/>
    <a:srgbClr val="D5D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6FA00B-21A8-4700-A8B1-E698A328F5EE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4F4345-2C56-4668-B119-725BC5DCE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E6D486-E2E3-4DD3-A4A9-F4EF5429DF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320A-E04E-4DC4-A3D7-D9E083D9E4AA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DCAF-4365-4A1D-8ABB-52D08E70E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ECA1-EE78-4783-B7E1-CB529931948F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1E0CF-4BB5-4F96-B8EC-D503BC348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4CA92-0B5E-49C4-8F0F-37388DADC31D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7438-2EB2-41E7-A3C9-8E981557C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522EC-43CC-45CE-8004-56A8B8579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3C63-EB1A-4566-91E6-64B05BEF3419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6A8B-4048-423A-9B3B-EC5BA19CD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B0C3-F177-4FCE-91FC-D3DE5BD73243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60E0-647A-4335-9C0E-A56332DBE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A4D14-0C0D-4AE1-BE20-AE6F7F210BC5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734ED-42C7-4102-8391-4CFD35DE8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7FA8-19BB-4A13-8FB6-F52F6DAF95B9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BAF26-6B10-451E-9393-621747583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EE6E5-4507-4BCB-9982-1E9D0CE7293C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4D99-E15A-44D2-A3DE-4D9222B31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7B103-3D69-47BC-A98C-72CFC838A387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A366-7A74-4BEC-B35C-7C4449E6C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A5A4-B6A8-49B7-999F-C28FAF3F52F4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A8E5-47CB-49C6-8D06-8F7ED72F1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C4465-89C2-4F51-9043-9CFA7481EA35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50F-BE55-4915-9F7D-DC05AB894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C6825-7EC7-4044-869A-B539F14E9C74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99C85-8975-4A1A-8BB8-75333F7E2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CB0E3-54CC-457D-B52E-34DF95C1CEAD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7649-0426-4FC8-8AFA-C79522D53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6DE87-F75C-45B3-8FC9-BEF4AD8E029E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024E6-C49F-479F-A27A-3433E6BF7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3E8E1-7C11-4BDD-9767-C3E816A46F07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5DB4C-3FDA-4146-AEF5-3949658C5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8C7E-40B5-4042-A5D9-81E25FD9C3CA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A61C2-754F-4F08-BBE4-E25A67E32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4E40-AB6C-4447-A04D-46A5D12AD5E2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6C347-313E-42A4-B0F1-043C57948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0835-2E6E-4BB6-9F2F-F82F4BB63DAF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43B2-56B2-47D1-85F8-28EA7B179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A48C-CAE7-490F-A352-5269326E4E04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FEBE6-A42A-45F0-A05B-D1A86F62D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A0003-D558-4663-ABA0-5E50329F4888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FCDCA-3388-4AA7-B4A9-76F68AC3E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079C-E1CF-42BA-9EB3-1AED1254DF9A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7EE2-B0ED-4F2F-94DA-D0D104CC1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7806-088F-4172-809D-9183A6101310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A964-39FE-4223-99F3-107808F01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2B78-BF4D-4877-AB00-4BD087AD2D74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786B-48EB-4072-B827-A320A1261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C99D2-ED47-4088-9B4C-DA5E35910A0B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1AB5A6-3FA4-4B34-986D-82DF247F9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24" r:id="rId12"/>
    <p:sldLayoutId id="21474837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C94846A-35B0-4EA0-A593-9B649E39BB8C}" type="datetimeFigureOut">
              <a:rPr lang="ru-RU"/>
              <a:pPr>
                <a:defRPr/>
              </a:pPr>
              <a:t>31.07.2011</a:t>
            </a:fld>
            <a:endParaRPr lang="ru-RU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D6EF1E9-7F91-4BF5-B16B-ACF0E1B2B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85949"/>
          </a:xfrm>
        </p:spPr>
        <p:txBody>
          <a:bodyPr/>
          <a:lstStyle/>
          <a:p>
            <a:r>
              <a:rPr lang="ru-RU" dirty="0" smtClean="0"/>
              <a:t>Содержание свинца в окружающей природа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320993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Проект к уроку химии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Подготовили учащиеся второго курса НПО ПУ № 63 </a:t>
            </a:r>
            <a:r>
              <a:rPr lang="ru-RU" sz="2800" dirty="0" err="1" smtClean="0">
                <a:solidFill>
                  <a:schemeClr val="tx1"/>
                </a:solidFill>
              </a:rPr>
              <a:t>Федотикова</a:t>
            </a:r>
            <a:r>
              <a:rPr lang="ru-RU" sz="2800" dirty="0" smtClean="0">
                <a:solidFill>
                  <a:schemeClr val="tx1"/>
                </a:solidFill>
              </a:rPr>
              <a:t> Ольга и </a:t>
            </a:r>
            <a:r>
              <a:rPr lang="ru-RU" sz="2800" dirty="0" err="1" smtClean="0">
                <a:solidFill>
                  <a:schemeClr val="tx1"/>
                </a:solidFill>
              </a:rPr>
              <a:t>Сотниченко</a:t>
            </a:r>
            <a:r>
              <a:rPr lang="ru-RU" sz="2800" dirty="0" smtClean="0">
                <a:solidFill>
                  <a:schemeClr val="tx1"/>
                </a:solidFill>
              </a:rPr>
              <a:t> Ксения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575"/>
          </a:xfrm>
        </p:spPr>
        <p:txBody>
          <a:bodyPr/>
          <a:lstStyle/>
          <a:p>
            <a:pPr eaLnBrk="1" hangingPunct="1"/>
            <a:r>
              <a:rPr lang="ru-RU" sz="2400" b="1" i="1" smtClean="0"/>
              <a:t>Такие лакомства, как мармелад и фруктовое желе, содержат пектин, вещество, являющееся желеобразным углеводом, способным выводить из организма свинец. Причем действие пектина сильнее действия кристаллической целлюлозы или активированного угля.</a:t>
            </a:r>
            <a:endParaRPr lang="ru-RU" sz="2400" smtClean="0"/>
          </a:p>
        </p:txBody>
      </p:sp>
      <p:pic>
        <p:nvPicPr>
          <p:cNvPr id="20483" name="Рисунок 5" descr="23_Мармел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89138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 descr="24_Лимоны_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989138"/>
            <a:ext cx="31591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7"/>
          <p:cNvSpPr>
            <a:spLocks noChangeArrowheads="1"/>
          </p:cNvSpPr>
          <p:nvPr/>
        </p:nvSpPr>
        <p:spPr bwMode="auto">
          <a:xfrm>
            <a:off x="107950" y="4868863"/>
            <a:ext cx="89281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Пектин обладает уникальными свойствами – способностью  образовывать комплексы с тяжелыми и радиоактивными элементами и выводить их из организма. Свежая кожица лимона, благодаря содержащейся горечи, считается хорошим антисептиком и очистителем кишечника и крови</a:t>
            </a:r>
            <a:r>
              <a:rPr lang="en-US" sz="2400" b="1" i="1">
                <a:latin typeface="Calibri" pitchFamily="34" charset="0"/>
              </a:rPr>
              <a:t>.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924175"/>
          </a:xfrm>
        </p:spPr>
        <p:txBody>
          <a:bodyPr/>
          <a:lstStyle/>
          <a:p>
            <a:pPr eaLnBrk="1" hangingPunct="1"/>
            <a:r>
              <a:rPr lang="ru-RU" sz="3200" b="1" i="1" smtClean="0"/>
              <a:t>Хорошей способностью поглощать тяжелые металлы обладает и такое растение, как аспарагус Шпрингера.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b="1" i="1" smtClean="0"/>
              <a:t> 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21507" name="Рисунок 4" descr="flower_img_6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420938"/>
            <a:ext cx="5665787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_50244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95288" y="2492375"/>
            <a:ext cx="84248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Основные методы снижения загрязнения атмосферы, в том числе автомобильными выбросами - разработка и внедрение различных очистных сооружений и правовая защита атмосферы.</a:t>
            </a:r>
          </a:p>
          <a:p>
            <a:pPr algn="ctr"/>
            <a:endParaRPr lang="ru-RU" sz="3200" b="1" dirty="0">
              <a:solidFill>
                <a:schemeClr val="hlink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Основные приоритеты и направления экологической программы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безотходных фильтров для очистки выхлопных газов автомобилей;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замена топлива – выбор топлива с меньшим содержанием продуктов сгорания;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уменьшение стоянок автомобилей с включенным двигателем в пробках и у светофоров;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рациональная планировка предприятий и жилых кварталов;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озеленение населённых мест;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вложение средств в смену и развитие новых технологий;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экологической культуры населения.</a:t>
            </a:r>
          </a:p>
          <a:p>
            <a:pPr eaLnBrk="1" hangingPunct="1"/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H:\Разное\devocka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WordArt 14"/>
          <p:cNvSpPr>
            <a:spLocks noChangeArrowheads="1" noChangeShapeType="1" noTextEdit="1"/>
          </p:cNvSpPr>
          <p:nvPr/>
        </p:nvSpPr>
        <p:spPr bwMode="auto">
          <a:xfrm rot="-762987">
            <a:off x="381000" y="4343400"/>
            <a:ext cx="847725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chemeClr val="tx2"/>
                    </a:gs>
                  </a:gsLst>
                  <a:lin ang="6120000" scaled="1"/>
                </a:gradFill>
                <a:latin typeface="Impact"/>
              </a:rPr>
              <a:t>Успехов вам в изучении темы: "Металлы"!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928694"/>
          </a:xfrm>
        </p:spPr>
        <p:txBody>
          <a:bodyPr/>
          <a:lstStyle/>
          <a:p>
            <a:r>
              <a:rPr lang="ru-RU" dirty="0" smtClean="0"/>
              <a:t>Используемые материалы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349568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800" smtClean="0">
                <a:solidFill>
                  <a:schemeClr val="tx1"/>
                </a:solidFill>
              </a:rPr>
              <a:t> Химия</a:t>
            </a:r>
            <a:r>
              <a:rPr lang="ru-RU" sz="2800" dirty="0" smtClean="0">
                <a:solidFill>
                  <a:schemeClr val="tx1"/>
                </a:solidFill>
              </a:rPr>
              <a:t>. Школьная энциклопедия / гл. ред. Зотов Ю. А. – М.: Большая Российская энциклопедия, 2003.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личные фотографии.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Цель проекта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Выяснить, содержится ли тяжелый металл - свинец в окружающей среде училища.</a:t>
            </a:r>
          </a:p>
          <a:p>
            <a:pPr eaLnBrk="1" hangingPunct="1">
              <a:defRPr/>
            </a:pPr>
            <a:r>
              <a:rPr lang="ru-RU" dirty="0" smtClean="0"/>
              <a:t>Содержатся ли ионы свинца в растениях и почве вдоль автодороги по </a:t>
            </a:r>
            <a:r>
              <a:rPr lang="ru-RU" dirty="0" smtClean="0"/>
              <a:t>ул</a:t>
            </a:r>
            <a:r>
              <a:rPr lang="ru-RU" dirty="0" smtClean="0"/>
              <a:t>. Милицейская.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4356100" y="4868863"/>
            <a:ext cx="85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ahoma" pitchFamily="34" charset="0"/>
              </a:rPr>
              <a:t>80,4%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1403350" y="4221163"/>
            <a:ext cx="96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17,3%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2700338" y="4365625"/>
            <a:ext cx="822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2,3%</a:t>
            </a:r>
          </a:p>
        </p:txBody>
      </p:sp>
      <p:pic>
        <p:nvPicPr>
          <p:cNvPr id="1030" name="Picture 2" descr="C:\Users\Алена\Pictures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ph/>
          </p:nvPr>
        </p:nvGraphicFramePr>
        <p:xfrm>
          <a:off x="2843213" y="3716338"/>
          <a:ext cx="5868987" cy="3330575"/>
        </p:xfrm>
        <a:graphic>
          <a:graphicData uri="http://schemas.openxmlformats.org/presentationml/2006/ole">
            <p:oleObj spid="_x0000_s1026" name="Диаграмма" r:id="rId4" imgW="8229600" imgH="5714907" progId="MSGraph.Chart.8">
              <p:embed followColorScheme="full"/>
            </p:oleObj>
          </a:graphicData>
        </a:graphic>
      </p:graphicFrame>
      <p:sp>
        <p:nvSpPr>
          <p:cNvPr id="1031" name="Rectangle 4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052513"/>
            <a:ext cx="8172450" cy="1444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Выбросы автотранспорта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составляют 623,5 тыс.т.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(81% от общего объема выбросов)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6719888" y="4619625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solidFill>
                  <a:srgbClr val="262626"/>
                </a:solidFill>
                <a:cs typeface="Times New Roman" pitchFamily="18" charset="0"/>
              </a:rPr>
              <a:t/>
            </a:r>
            <a:br>
              <a:rPr lang="ru-RU" sz="1200">
                <a:solidFill>
                  <a:srgbClr val="262626"/>
                </a:solidFill>
                <a:cs typeface="Times New Roman" pitchFamily="18" charset="0"/>
              </a:rPr>
            </a:br>
            <a:endParaRPr lang="ru-RU">
              <a:cs typeface="Times New Roman" pitchFamily="18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6719888" y="4143375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solidFill>
                  <a:srgbClr val="262626"/>
                </a:solidFill>
                <a:cs typeface="Times New Roman" pitchFamily="18" charset="0"/>
              </a:rPr>
              <a:t/>
            </a:r>
            <a:br>
              <a:rPr lang="ru-RU" sz="1200">
                <a:solidFill>
                  <a:srgbClr val="262626"/>
                </a:solidFill>
                <a:cs typeface="Times New Roman" pitchFamily="18" charset="0"/>
              </a:rPr>
            </a:br>
            <a:endParaRPr lang="ru-RU">
              <a:cs typeface="Times New Roman" pitchFamily="18" charset="0"/>
            </a:endParaRPr>
          </a:p>
        </p:txBody>
      </p:sp>
      <p:pic>
        <p:nvPicPr>
          <p:cNvPr id="2053" name="Picture 2" descr="C:\Users\Алена\Pictures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611188" y="0"/>
            <a:ext cx="7435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38088" anchor="ctr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Плюмбум, или Опасная игра</a:t>
            </a:r>
          </a:p>
        </p:txBody>
      </p:sp>
      <p:graphicFrame>
        <p:nvGraphicFramePr>
          <p:cNvPr id="174114" name="Object 2"/>
          <p:cNvGraphicFramePr>
            <a:graphicFrameLocks noChangeAspect="1"/>
          </p:cNvGraphicFramePr>
          <p:nvPr>
            <p:ph/>
          </p:nvPr>
        </p:nvGraphicFramePr>
        <p:xfrm>
          <a:off x="500034" y="1930546"/>
          <a:ext cx="8217866" cy="4927454"/>
        </p:xfrm>
        <a:graphic>
          <a:graphicData uri="http://schemas.openxmlformats.org/presentationml/2006/ole">
            <p:oleObj spid="_x0000_s2050" name="Worksheet" r:id="rId4" imgW="6915007" imgH="4772057" progId="Excel.Sheet.8">
              <p:embed/>
            </p:oleObj>
          </a:graphicData>
        </a:graphic>
      </p:graphicFrame>
      <p:sp>
        <p:nvSpPr>
          <p:cNvPr id="174116" name="Text Box 36"/>
          <p:cNvSpPr txBox="1">
            <a:spLocks noChangeArrowheads="1"/>
          </p:cNvSpPr>
          <p:nvPr/>
        </p:nvSpPr>
        <p:spPr bwMode="auto">
          <a:xfrm>
            <a:off x="179388" y="1171575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Источники поступления свинца в атмосферный воздух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9" grpId="0"/>
      <p:bldOleChart spid="174114" grpId="0"/>
      <p:bldP spid="174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на\Pictures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205038"/>
            <a:ext cx="8675688" cy="4652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  </a:t>
            </a: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выхлопных газах автомобилей содержится вредное для человека вещество тетраэтилсвинец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Предельно допустимая концентрация свинца установлена 0,1мкг на 1 литр воздуха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Признаки отравления выражаются в действии на ткани гладких мышц, в нарушениях </a:t>
            </a:r>
            <a:r>
              <a:rPr lang="ru-RU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гемосинтеза</a:t>
            </a: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в костях и в воздействии на моторную (управляющую двигательной активностью) нервную систему; у детей отмечается заметное замедление умственного развития.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По данным экологов Дона, выбросы от автотранспорта составляют около 70% общего объёма выбросов загрязняющих веществ в атмосферу на территории области.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19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510588" cy="9683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Автомобиль – друг или враг?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0" y="3076575"/>
            <a:ext cx="914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/>
              <a:t>Относится к тяжелым металлам, способным накапливаться в живых организмах. Чрезмерное содержание в организме свинца делает человека вялым и апатичным. Он всегда не в настроении, вечно находит повод для недовольства. 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1042988" y="447675"/>
            <a:ext cx="35909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/>
              <a:t>Свинец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196615" name="Picture 7" descr="P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550" y="188913"/>
            <a:ext cx="1716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/>
      <p:bldP spid="1966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b="1" smtClean="0"/>
              <a:t>СПОСОБЫ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/>
              <a:t>УЛУЧШЕНИЯ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/>
              <a:t>КАЧЕСТВА ОКРУЖАЮЩЕЙ СРЕДЫ</a:t>
            </a:r>
          </a:p>
        </p:txBody>
      </p:sp>
      <p:pic>
        <p:nvPicPr>
          <p:cNvPr id="18435" name="Picture 2" descr="F:\экология\экология1\р_Кагаль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785225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8775" y="2033588"/>
          <a:ext cx="8785225" cy="4824413"/>
        </p:xfrm>
        <a:graphic>
          <a:graphicData uri="http://schemas.openxmlformats.org/drawingml/2006/table">
            <a:tbl>
              <a:tblPr/>
              <a:tblGrid>
                <a:gridCol w="4313238"/>
                <a:gridCol w="4471987"/>
              </a:tblGrid>
              <a:tr h="120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Образец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ионов свинца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 Контроль вода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обнаружено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 Придорожные растения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Обнаружены  следы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3 Почва у входа в училище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Обнаружены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3" name="Прямоугольник 5"/>
          <p:cNvSpPr>
            <a:spLocks noChangeArrowheads="1"/>
          </p:cNvSpPr>
          <p:nvPr/>
        </p:nvSpPr>
        <p:spPr bwMode="auto">
          <a:xfrm>
            <a:off x="179388" y="0"/>
            <a:ext cx="8785225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0D0D0D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2800" b="1">
                <a:solidFill>
                  <a:srgbClr val="0D0D0D"/>
                </a:solidFill>
                <a:latin typeface="Calibri" pitchFamily="34" charset="0"/>
                <a:cs typeface="Times New Roman" pitchFamily="18" charset="0"/>
              </a:rPr>
              <a:t>Pb²</a:t>
            </a:r>
            <a:r>
              <a:rPr lang="en-US" sz="2800" b="1" baseline="30000">
                <a:solidFill>
                  <a:srgbClr val="0D0D0D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en-US" sz="2800" b="1">
                <a:solidFill>
                  <a:srgbClr val="0D0D0D"/>
                </a:solidFill>
                <a:latin typeface="Calibri" pitchFamily="34" charset="0"/>
                <a:cs typeface="Times New Roman" pitchFamily="18" charset="0"/>
              </a:rPr>
              <a:t>+ S²‾ → PbS↓</a:t>
            </a:r>
            <a:r>
              <a:rPr lang="ru-RU" sz="2800" b="1">
                <a:solidFill>
                  <a:srgbClr val="0D0D0D"/>
                </a:solidFill>
                <a:latin typeface="Calibri" pitchFamily="34" charset="0"/>
                <a:cs typeface="Times New Roman" pitchFamily="18" charset="0"/>
              </a:rPr>
              <a:t> (осадок черного цвета)</a:t>
            </a:r>
            <a:endParaRPr lang="ru-RU" sz="2800" b="1">
              <a:solidFill>
                <a:srgbClr val="0D0D0D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Содержание свинца в исследуемых образцах растений почвы.</a:t>
            </a:r>
          </a:p>
          <a:p>
            <a:pPr algn="ctr" eaLnBrk="0" hangingPunct="0">
              <a:spcBef>
                <a:spcPct val="50000"/>
              </a:spcBef>
            </a:pPr>
            <a:endParaRPr lang="ru-RU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84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900" b="1" i="1" smtClean="0">
                <a:solidFill>
                  <a:srgbClr val="C6103B"/>
                </a:solidFill>
                <a:latin typeface="Times New Roman" pitchFamily="18" charset="0"/>
                <a:cs typeface="Times New Roman" pitchFamily="18" charset="0"/>
              </a:rPr>
              <a:t>Снижение воздействия тяжёлых металлов</a:t>
            </a:r>
            <a:r>
              <a:rPr lang="en-US" sz="2900" b="1" i="1" smtClean="0">
                <a:solidFill>
                  <a:srgbClr val="C6103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i="1" smtClean="0">
                <a:solidFill>
                  <a:srgbClr val="C6103B"/>
                </a:solidFill>
              </a:rPr>
              <a:t/>
            </a:r>
            <a:br>
              <a:rPr lang="en-US" sz="2200" b="1" i="1" smtClean="0">
                <a:solidFill>
                  <a:srgbClr val="C6103B"/>
                </a:solidFill>
              </a:rPr>
            </a:br>
            <a:r>
              <a:rPr lang="en-US" sz="2200" b="1" i="1" smtClean="0"/>
              <a:t/>
            </a:r>
            <a:br>
              <a:rPr lang="en-US" sz="2200" b="1" i="1" smtClean="0"/>
            </a:br>
            <a:r>
              <a:rPr lang="ru-RU" sz="2400" b="1" i="1" smtClean="0"/>
              <a:t>Пектиновые вещества, содержащиеся в плодах яблок и корнеплодах красной свеклы, защищают организм от воздействия радиоактивных и тяжёлых металлов (свинца, стронция и др.) Сок красной свёклы способствует оздоровлению крови. Яблочный сок богат железом и, кроме того, является антиоксидантом.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9459" name="Рисунок 1" descr="25_Ябло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644900"/>
            <a:ext cx="417671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2" descr="26_Свёк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644900"/>
            <a:ext cx="41148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475</Words>
  <Application>Microsoft Office PowerPoint</Application>
  <PresentationFormat>Экран (4:3)</PresentationFormat>
  <Paragraphs>59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Текстура</vt:lpstr>
      <vt:lpstr>Диаграмма</vt:lpstr>
      <vt:lpstr>Лист Microsoft Office Excel 97-2003</vt:lpstr>
      <vt:lpstr>Содержание свинца в окружающей природа</vt:lpstr>
      <vt:lpstr>Слайд 2</vt:lpstr>
      <vt:lpstr>Цель проекта </vt:lpstr>
      <vt:lpstr>Слайд 4</vt:lpstr>
      <vt:lpstr>Слайд 5</vt:lpstr>
      <vt:lpstr>Автомобиль – друг или враг?</vt:lpstr>
      <vt:lpstr>Слайд 7</vt:lpstr>
      <vt:lpstr>Слайд 8</vt:lpstr>
      <vt:lpstr>Снижение воздействия тяжёлых металлов.  Пектиновые вещества, содержащиеся в плодах яблок и корнеплодах красной свеклы, защищают организм от воздействия радиоактивных и тяжёлых металлов (свинца, стронция и др.) Сок красной свёклы способствует оздоровлению крови. Яблочный сок богат железом и, кроме того, является антиоксидантом. </vt:lpstr>
      <vt:lpstr>Такие лакомства, как мармелад и фруктовое желе, содержат пектин, вещество, являющееся желеобразным углеводом, способным выводить из организма свинец. Причем действие пектина сильнее действия кристаллической целлюлозы или активированного угля.</vt:lpstr>
      <vt:lpstr>Хорошей способностью поглощать тяжелые металлы обладает и такое растение, как аспарагус Шпрингера.   </vt:lpstr>
      <vt:lpstr>Слайд 12</vt:lpstr>
      <vt:lpstr>Основные приоритеты и направления экологической программы</vt:lpstr>
      <vt:lpstr>Слайд 14</vt:lpstr>
      <vt:lpstr>Используемые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Admin</cp:lastModifiedBy>
  <cp:revision>25</cp:revision>
  <dcterms:created xsi:type="dcterms:W3CDTF">2010-11-09T14:41:29Z</dcterms:created>
  <dcterms:modified xsi:type="dcterms:W3CDTF">2011-07-31T06:27:37Z</dcterms:modified>
</cp:coreProperties>
</file>