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3" r:id="rId9"/>
    <p:sldId id="274" r:id="rId10"/>
    <p:sldId id="275" r:id="rId11"/>
    <p:sldId id="276" r:id="rId12"/>
    <p:sldId id="265" r:id="rId13"/>
    <p:sldId id="271" r:id="rId14"/>
    <p:sldId id="267" r:id="rId15"/>
    <p:sldId id="268" r:id="rId16"/>
    <p:sldId id="269" r:id="rId17"/>
    <p:sldId id="270" r:id="rId18"/>
    <p:sldId id="272" r:id="rId19"/>
    <p:sldId id="278" r:id="rId20"/>
    <p:sldId id="279" r:id="rId21"/>
    <p:sldId id="280" r:id="rId22"/>
    <p:sldId id="281" r:id="rId23"/>
    <p:sldId id="283" r:id="rId24"/>
    <p:sldId id="284" r:id="rId25"/>
    <p:sldId id="26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6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6" autoAdjust="0"/>
    <p:restoredTop sz="94590" autoAdjust="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0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A080-CEE6-4868-AD7A-37010E41114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64CE-B378-476D-B272-896B5627D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A54B-8533-4D52-A082-30FDC6CCFB4F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2A9-ED47-4552-920E-235903D64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A54B-8533-4D52-A082-30FDC6CCFB4F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2A9-ED47-4552-920E-235903D64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A54B-8533-4D52-A082-30FDC6CCFB4F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2A9-ED47-4552-920E-235903D64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A54B-8533-4D52-A082-30FDC6CCFB4F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2A9-ED47-4552-920E-235903D64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A54B-8533-4D52-A082-30FDC6CCFB4F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2A9-ED47-4552-920E-235903D64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A54B-8533-4D52-A082-30FDC6CCFB4F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2A9-ED47-4552-920E-235903D64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A54B-8533-4D52-A082-30FDC6CCFB4F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2A9-ED47-4552-920E-235903D64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A54B-8533-4D52-A082-30FDC6CCFB4F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2A9-ED47-4552-920E-235903D64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A54B-8533-4D52-A082-30FDC6CCFB4F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2A9-ED47-4552-920E-235903D64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A54B-8533-4D52-A082-30FDC6CCFB4F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22A9-ED47-4552-920E-235903D64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A54B-8533-4D52-A082-30FDC6CCFB4F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4822A9-ED47-4552-920E-235903D641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40A54B-8533-4D52-A082-30FDC6CCFB4F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4822A9-ED47-4552-920E-235903D6410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jpeg"/><Relationship Id="rId7" Type="http://schemas.openxmlformats.org/officeDocument/2006/relationships/hyperlink" Target="http://antivirus-navigator.com/Panda/panda_av_2010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ntivirus-navigator.com/av_drweb_win.htm" TargetMode="External"/><Relationship Id="rId11" Type="http://schemas.openxmlformats.org/officeDocument/2006/relationships/hyperlink" Target="https://allsoft.ru/software/vendors/avira/avira-professional-security/" TargetMode="External"/><Relationship Id="rId5" Type="http://schemas.openxmlformats.org/officeDocument/2006/relationships/hyperlink" Target="http://antivirus-navigator.com/kaspersky_av_2010.htm" TargetMode="External"/><Relationship Id="rId10" Type="http://schemas.openxmlformats.org/officeDocument/2006/relationships/hyperlink" Target="http://antivirus-navigator.com/nod32_antivirus.htm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pravo.aodb-blag.ru/territoriya_bezopasnosti/kontent_riski/" TargetMode="External"/><Relationship Id="rId7" Type="http://schemas.openxmlformats.org/officeDocument/2006/relationships/hyperlink" Target="http://antivirus-navigator.com/" TargetMode="External"/><Relationship Id="rId2" Type="http://schemas.openxmlformats.org/officeDocument/2006/relationships/hyperlink" Target="http://www.netpolice.ru/safetips/com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ivate-edu.narod.ru/book/borba.html" TargetMode="External"/><Relationship Id="rId5" Type="http://schemas.openxmlformats.org/officeDocument/2006/relationships/hyperlink" Target="http://www.ligainternet.ru/encyclopedia-of-security/parents-and-teachers/parents-and-teachers-detail.php?ID=639" TargetMode="External"/><Relationship Id="rId4" Type="http://schemas.openxmlformats.org/officeDocument/2006/relationships/hyperlink" Target="http://z-oleg.com/secur/articles/spyware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35292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Monotype Corsiva" pitchFamily="66" charset="0"/>
              </a:rPr>
              <a:t>Профилактика основных </a:t>
            </a:r>
            <a:r>
              <a:rPr lang="ru-RU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Monotype Corsiva" pitchFamily="66" charset="0"/>
              </a:rPr>
              <a:t>интернет-рисков</a:t>
            </a:r>
            <a: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Monotype Corsiva" pitchFamily="66" charset="0"/>
              </a:rPr>
              <a:t> и борьба с ними</a:t>
            </a:r>
            <a:endParaRPr lang="ru-RU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65568" y="5105400"/>
            <a:ext cx="5478432" cy="175260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Разработал учитель информатики </a:t>
            </a:r>
          </a:p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МКОУ ВСОШ № 3</a:t>
            </a:r>
          </a:p>
          <a:p>
            <a:r>
              <a:rPr lang="ru-RU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МО Усть-Лабинский </a:t>
            </a:r>
            <a:r>
              <a:rPr lang="ru-RU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район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Мирошниченко Алексей Борисович 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Предупреждение </a:t>
            </a:r>
            <a:r>
              <a:rPr lang="ru-RU" b="1" dirty="0" err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кибербуллинга</a:t>
            </a:r>
            <a: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: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Объясните детям, что при общении в Интернете, они должны быть дружелюбными с другими пользователями, ни в коем случае не писать грубых слов – читать грубости так же неприятно, как и слышать;</a:t>
            </a:r>
          </a:p>
          <a:p>
            <a:r>
              <a:rPr lang="ru-RU" dirty="0" smtClean="0"/>
              <a:t>Научите детей правильно реагировать на обидные слова или действия других пользователей. Не стоит общаться с агрессором и тем более пытаться ответить ему тем же. Возможно, стоит вообще покинуть данный ресурс и удалить оттуда свою личную информацию, если не получается решить проблему мирным путем;</a:t>
            </a:r>
          </a:p>
          <a:p>
            <a:r>
              <a:rPr lang="ru-RU" dirty="0" smtClean="0"/>
              <a:t>Если ребенок стал жертвой </a:t>
            </a:r>
            <a:r>
              <a:rPr lang="ru-RU" dirty="0" err="1" smtClean="0"/>
              <a:t>буллинга</a:t>
            </a:r>
            <a:r>
              <a:rPr lang="ru-RU" dirty="0" smtClean="0"/>
              <a:t>, помогите ему найти выход из ситуации – практически на всех форумах и сайтах есть возможность заблокировать обидчика, написать жалобу модератору или администрации сайта, потребовать удаление странички;</a:t>
            </a:r>
          </a:p>
          <a:p>
            <a:r>
              <a:rPr lang="ru-RU" dirty="0" smtClean="0"/>
              <a:t>Объясните детям, что нельзя использовать Сеть для хулиганства, распространения сплетен или угроз;</a:t>
            </a:r>
          </a:p>
          <a:p>
            <a:r>
              <a:rPr lang="ru-RU" dirty="0" smtClean="0"/>
              <a:t>Старайтесь следить за тем, что ваш ребенок делает в Интернете, а также следите за его настроением после пользования Сетью.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Как защититься от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кибербуллинга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: 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 провоцировать. Общаться в Интернете следует этично и корректно. Если кто-то начинает оскорблять ребенка в Интернете – необходимо порекомендовать уйти с такого ресурса и поискать более удобную площадку.</a:t>
            </a:r>
          </a:p>
          <a:p>
            <a:r>
              <a:rPr lang="ru-RU" dirty="0" smtClean="0"/>
              <a:t>Если по электронной почте или другим </a:t>
            </a:r>
            <a:r>
              <a:rPr lang="ru-RU" dirty="0" err="1" smtClean="0"/>
              <a:t>э-каналам</a:t>
            </a:r>
            <a:r>
              <a:rPr lang="ru-RU" dirty="0" smtClean="0"/>
              <a:t> кто-то направляет ребенку угрозы и оскорбления – лучше всего сменить электронные контакты (завести новый </a:t>
            </a:r>
            <a:r>
              <a:rPr lang="ru-RU" dirty="0" err="1" smtClean="0"/>
              <a:t>email</a:t>
            </a:r>
            <a:r>
              <a:rPr lang="ru-RU" dirty="0" smtClean="0"/>
              <a:t>, </a:t>
            </a:r>
            <a:r>
              <a:rPr lang="ru-RU" dirty="0" err="1" smtClean="0"/>
              <a:t>Skype</a:t>
            </a:r>
            <a:r>
              <a:rPr lang="ru-RU" dirty="0" smtClean="0"/>
              <a:t>, ICQ, новый номер мобильного телефона).</a:t>
            </a:r>
          </a:p>
          <a:p>
            <a:r>
              <a:rPr lang="ru-RU" dirty="0" smtClean="0"/>
              <a:t>Если кто-то выложил в Интернете сцену </a:t>
            </a:r>
            <a:r>
              <a:rPr lang="ru-RU" dirty="0" err="1" smtClean="0"/>
              <a:t>киберунижения</a:t>
            </a:r>
            <a:r>
              <a:rPr lang="ru-RU" dirty="0" smtClean="0"/>
              <a:t> ребенка, необходимо сообщить об этом администрации ресурса. Можно также обратиться на горячую линию. Даже при самых доверительных отношениях в семье родители иногда не могут вовремя заметить грозящую ребенку опасность и тем более не всегда знают, как ее предотвратить.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Электронные риски</a:t>
            </a:r>
            <a:endParaRPr lang="ru-RU" sz="6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smtClean="0"/>
              <a:t>Электронные (</a:t>
            </a:r>
            <a:r>
              <a:rPr lang="ru-RU" sz="3600" u="sng" dirty="0" err="1" smtClean="0"/>
              <a:t>кибер</a:t>
            </a:r>
            <a:r>
              <a:rPr lang="ru-RU" sz="3600" u="sng" dirty="0" smtClean="0"/>
              <a:t>-) риски </a:t>
            </a:r>
            <a:r>
              <a:rPr lang="ru-RU" sz="3600" dirty="0" smtClean="0"/>
              <a:t>— это возможность столкнуться с хищением персональной информации, риск подвергнуться вирусной атаке, </a:t>
            </a:r>
            <a:r>
              <a:rPr lang="ru-RU" sz="3600" dirty="0" err="1" smtClean="0"/>
              <a:t>онлайн-мошенничеству</a:t>
            </a:r>
            <a:r>
              <a:rPr lang="ru-RU" sz="3600" dirty="0" smtClean="0"/>
              <a:t>, </a:t>
            </a:r>
            <a:r>
              <a:rPr lang="ru-RU" sz="3600" dirty="0" err="1" smtClean="0"/>
              <a:t>спам-атаке</a:t>
            </a:r>
            <a:r>
              <a:rPr lang="ru-RU" sz="3600" dirty="0" smtClean="0"/>
              <a:t>, шпионским программам и </a:t>
            </a:r>
            <a:r>
              <a:rPr lang="ru-RU" sz="3600" dirty="0" err="1" smtClean="0"/>
              <a:t>т.д</a:t>
            </a:r>
            <a:endParaRPr lang="ru-RU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algn="ctr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Вредоносные программы</a:t>
            </a: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различное программное обеспечение (вирусы,</a:t>
            </a:r>
          </a:p>
          <a:p>
            <a:pPr algn="ctr">
              <a:buNone/>
            </a:pPr>
            <a:r>
              <a:rPr lang="ru-RU" dirty="0" smtClean="0"/>
              <a:t>черви, «троянские кони», шпионские программы,</a:t>
            </a:r>
          </a:p>
          <a:p>
            <a:pPr algn="ctr">
              <a:buNone/>
            </a:pPr>
            <a:r>
              <a:rPr lang="ru-RU" dirty="0" smtClean="0"/>
              <a:t> и др.), которое может нанести вред компьютеру</a:t>
            </a:r>
          </a:p>
          <a:p>
            <a:pPr algn="ctr">
              <a:buNone/>
            </a:pPr>
            <a:r>
              <a:rPr lang="ru-RU" dirty="0" smtClean="0"/>
              <a:t>и хранящимся на нем данным. Они также могут</a:t>
            </a:r>
          </a:p>
          <a:p>
            <a:pPr algn="ctr">
              <a:buNone/>
            </a:pPr>
            <a:r>
              <a:rPr lang="ru-RU" dirty="0" smtClean="0"/>
              <a:t>снижать скорость обмена данными с интернетом и</a:t>
            </a:r>
          </a:p>
          <a:p>
            <a:pPr algn="ctr">
              <a:buNone/>
            </a:pPr>
            <a:r>
              <a:rPr lang="ru-RU" dirty="0" smtClean="0"/>
              <a:t>даже использовать ваш компьютер для</a:t>
            </a:r>
          </a:p>
          <a:p>
            <a:pPr algn="ctr">
              <a:buNone/>
            </a:pPr>
            <a:r>
              <a:rPr lang="ru-RU" dirty="0" smtClean="0"/>
              <a:t>распространения своих копий на другие</a:t>
            </a:r>
          </a:p>
          <a:p>
            <a:pPr algn="ctr">
              <a:buNone/>
            </a:pPr>
            <a:r>
              <a:rPr lang="ru-RU" dirty="0" smtClean="0"/>
              <a:t>компьютеры, рассылать от вашего имени спам с</a:t>
            </a:r>
          </a:p>
          <a:p>
            <a:pPr algn="ctr">
              <a:buNone/>
            </a:pPr>
            <a:r>
              <a:rPr lang="ru-RU" dirty="0" smtClean="0"/>
              <a:t>адреса электронной почты или профиля какой-либо</a:t>
            </a:r>
          </a:p>
          <a:p>
            <a:pPr algn="ctr">
              <a:buNone/>
            </a:pPr>
            <a:r>
              <a:rPr lang="ru-RU" dirty="0" smtClean="0"/>
              <a:t>социальной сети.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 вредоносным программам относятся</a:t>
            </a:r>
            <a:endParaRPr lang="ru-RU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virus46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1412776"/>
            <a:ext cx="1512168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067944" y="155679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solidFill>
                  <a:srgbClr val="FF0000"/>
                </a:solidFill>
              </a:rPr>
              <a:t>Вирусы</a:t>
            </a:r>
            <a:endParaRPr lang="ru-RU" sz="5400" i="1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imgprevie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2564904"/>
            <a:ext cx="1512168" cy="12241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39952" y="2780928"/>
            <a:ext cx="1986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Черви</a:t>
            </a:r>
            <a:endParaRPr lang="ru-RU" sz="54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imgpreview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7704" y="3717032"/>
            <a:ext cx="1656184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3779912" y="3933056"/>
            <a:ext cx="4670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i="1" dirty="0" smtClean="0">
                <a:solidFill>
                  <a:srgbClr val="002060"/>
                </a:solidFill>
              </a:rPr>
              <a:t>Троянские кони</a:t>
            </a:r>
            <a:endParaRPr lang="ru-RU" sz="4800" i="1" dirty="0">
              <a:solidFill>
                <a:srgbClr val="002060"/>
              </a:solidFill>
            </a:endParaRPr>
          </a:p>
        </p:txBody>
      </p:sp>
      <p:pic>
        <p:nvPicPr>
          <p:cNvPr id="12" name="Рисунок 11" descr="shpi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07704" y="5157192"/>
            <a:ext cx="1584176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3635896" y="5373216"/>
            <a:ext cx="5561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Шпионские программы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Вирусы</a:t>
            </a:r>
            <a:endParaRPr lang="ru-RU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55598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вид вредоносного программного обеспечения,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способного создавать копии самого себя и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внедряться в код других программ, системные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области памяти, загрузочные секторы, а также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распространять свои копии по разнообразным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каналам связи с целью нарушения работы программно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аппаратных комплексов, удаления файлов, приведения в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негодность структур размещения данных, блокирования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работы пользователей или же приведения в негодность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аппаратных комплексов компьютера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23544"/>
            <a:ext cx="8229600" cy="1847088"/>
          </a:xfrm>
        </p:spPr>
        <p:txBody>
          <a:bodyPr/>
          <a:lstStyle/>
          <a:p>
            <a:pPr algn="ctr"/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Черви</a:t>
            </a:r>
            <a:endParaRPr lang="ru-RU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48788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 разновидность вредоносной программы, самостоятельно</a:t>
            </a:r>
          </a:p>
          <a:p>
            <a:pPr algn="ctr">
              <a:buNone/>
            </a:pPr>
            <a:r>
              <a:rPr lang="ru-RU" dirty="0" smtClean="0"/>
              <a:t>распространяющейся через локальные и глобальные</a:t>
            </a:r>
          </a:p>
          <a:p>
            <a:pPr algn="ctr">
              <a:buNone/>
            </a:pPr>
            <a:r>
              <a:rPr lang="ru-RU" dirty="0" smtClean="0"/>
              <a:t>компьютерные сети.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Троя́нская</a:t>
            </a:r>
            <a:r>
              <a:rPr lang="ru-RU" sz="40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программа (также — </a:t>
            </a:r>
            <a:r>
              <a:rPr lang="ru-RU" sz="40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троя́н</a:t>
            </a:r>
            <a:r>
              <a:rPr lang="ru-RU" sz="40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40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троя́нец</a:t>
            </a:r>
            <a:r>
              <a:rPr lang="ru-RU" sz="40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40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троя́нский</a:t>
            </a:r>
            <a:r>
              <a:rPr lang="ru-RU" sz="40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конь)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dirty="0" smtClean="0"/>
              <a:t>вредоносная программа, распространяемая людьми, в отличие от вирусов и червей, которые распространяются самопроизвольно.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Шпионские программы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(альтернативные названия - </a:t>
            </a:r>
            <a:r>
              <a:rPr lang="ru-RU" dirty="0" err="1" smtClean="0"/>
              <a:t>Spy</a:t>
            </a:r>
            <a:r>
              <a:rPr lang="ru-RU" dirty="0" smtClean="0"/>
              <a:t>, </a:t>
            </a:r>
            <a:r>
              <a:rPr lang="ru-RU" dirty="0" err="1" smtClean="0"/>
              <a:t>SpyWare</a:t>
            </a:r>
            <a:r>
              <a:rPr lang="ru-RU" dirty="0" smtClean="0"/>
              <a:t>, </a:t>
            </a:r>
            <a:r>
              <a:rPr lang="ru-RU" dirty="0" err="1" smtClean="0"/>
              <a:t>Spy-Ware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err="1" smtClean="0"/>
              <a:t>Spy</a:t>
            </a:r>
            <a:r>
              <a:rPr lang="ru-RU" dirty="0" smtClean="0"/>
              <a:t> </a:t>
            </a:r>
            <a:r>
              <a:rPr lang="ru-RU" dirty="0" err="1" smtClean="0"/>
              <a:t>Trojan</a:t>
            </a:r>
            <a:r>
              <a:rPr lang="ru-RU" dirty="0" smtClean="0"/>
              <a:t>) принято называть программное</a:t>
            </a:r>
          </a:p>
          <a:p>
            <a:pPr algn="ctr">
              <a:buNone/>
            </a:pPr>
            <a:r>
              <a:rPr lang="ru-RU" dirty="0" smtClean="0"/>
              <a:t>обеспечение, собирающее и передающее кому-либо</a:t>
            </a:r>
          </a:p>
          <a:p>
            <a:pPr algn="ctr">
              <a:buNone/>
            </a:pPr>
            <a:r>
              <a:rPr lang="ru-RU" dirty="0" smtClean="0"/>
              <a:t>информацию о пользователе без его согласия.</a:t>
            </a:r>
          </a:p>
          <a:p>
            <a:pPr algn="ctr">
              <a:buNone/>
            </a:pPr>
            <a:r>
              <a:rPr lang="ru-RU" dirty="0" smtClean="0"/>
              <a:t>Информация о пользователе может включать его</a:t>
            </a:r>
          </a:p>
          <a:p>
            <a:pPr algn="ctr">
              <a:buNone/>
            </a:pPr>
            <a:r>
              <a:rPr lang="ru-RU" dirty="0" smtClean="0"/>
              <a:t>персональные данные, конфигурацию его</a:t>
            </a:r>
          </a:p>
          <a:p>
            <a:pPr algn="ctr">
              <a:buNone/>
            </a:pPr>
            <a:r>
              <a:rPr lang="ru-RU" dirty="0" smtClean="0"/>
              <a:t>компьютера и операционной системы, статистику</a:t>
            </a:r>
          </a:p>
          <a:p>
            <a:pPr algn="ctr">
              <a:buNone/>
            </a:pPr>
            <a:r>
              <a:rPr lang="ru-RU" dirty="0" smtClean="0"/>
              <a:t>работы в сети Интернет.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Борьба с вредоносными программами</a:t>
            </a:r>
            <a:endParaRPr lang="ru-RU" b="1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964488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Для того чтобы успешно противостоять попыткам</a:t>
            </a:r>
          </a:p>
          <a:p>
            <a:pPr algn="ctr">
              <a:buNone/>
            </a:pPr>
            <a:r>
              <a:rPr lang="ru-RU" dirty="0" smtClean="0"/>
              <a:t>вирусов проникнуть на ваш компьютер необходимо</a:t>
            </a:r>
          </a:p>
          <a:p>
            <a:pPr algn="ctr">
              <a:buNone/>
            </a:pPr>
            <a:r>
              <a:rPr lang="ru-RU" dirty="0" smtClean="0"/>
              <a:t>выполнять два простейших условия: соблюдать</a:t>
            </a:r>
          </a:p>
          <a:p>
            <a:pPr algn="ctr">
              <a:buNone/>
            </a:pPr>
            <a:r>
              <a:rPr lang="ru-RU" dirty="0" smtClean="0"/>
              <a:t>правила «компьютерной гигиены» и пользоваться</a:t>
            </a:r>
          </a:p>
          <a:p>
            <a:pPr algn="ctr">
              <a:buNone/>
            </a:pPr>
            <a:r>
              <a:rPr lang="ru-RU" dirty="0" smtClean="0"/>
              <a:t>антивирусными программами, поскольку для</a:t>
            </a:r>
          </a:p>
          <a:p>
            <a:pPr algn="ctr">
              <a:buNone/>
            </a:pPr>
            <a:r>
              <a:rPr lang="ru-RU" dirty="0" smtClean="0"/>
              <a:t>защиты компьютеров от компьютерных вирусов, как и</a:t>
            </a:r>
          </a:p>
          <a:p>
            <a:pPr algn="ctr">
              <a:buNone/>
            </a:pPr>
            <a:r>
              <a:rPr lang="ru-RU" dirty="0" smtClean="0"/>
              <a:t>для защиты живых существ от болезней, используются</a:t>
            </a:r>
          </a:p>
          <a:p>
            <a:pPr algn="ctr">
              <a:buNone/>
            </a:pPr>
            <a:r>
              <a:rPr lang="ru-RU" dirty="0" smtClean="0"/>
              <a:t>средства профилактики, позволяющие не допустить</a:t>
            </a:r>
          </a:p>
          <a:p>
            <a:pPr algn="ctr">
              <a:buNone/>
            </a:pPr>
            <a:r>
              <a:rPr lang="ru-RU" dirty="0" smtClean="0"/>
              <a:t>попадания вредоносной программы в систему, а также</a:t>
            </a:r>
          </a:p>
          <a:p>
            <a:pPr algn="ctr">
              <a:buNone/>
            </a:pPr>
            <a:r>
              <a:rPr lang="ru-RU" dirty="0" smtClean="0"/>
              <a:t>программные средства диагностики и </a:t>
            </a:r>
            <a:r>
              <a:rPr lang="ru-RU" dirty="0" smtClean="0"/>
              <a:t>лечения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«компьютерной гигиены»</a:t>
            </a:r>
            <a:endParaRPr lang="ru-RU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6192688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Ни в коем случае не открывайте файлы, присылаемые вам по электронной почте неизвестными людьми;</a:t>
            </a:r>
          </a:p>
          <a:p>
            <a:r>
              <a:rPr lang="ru-RU" sz="2800" dirty="0" smtClean="0"/>
              <a:t>Осторожно относитесь к файлам, присылаемым вашими знакомыми и партнерами. Они могут даже и не знать, что с их компьютера вирус незаметно рассылает свои копии людям из их адресной книги; </a:t>
            </a:r>
          </a:p>
          <a:p>
            <a:r>
              <a:rPr lang="ru-RU" sz="2800" dirty="0" smtClean="0"/>
              <a:t>Обязательно проверяйте антивирусным сканером с максимальным уровнем проверки все дискеты, компакт-диски и другие мобильные носители информации, а также файлы, получаемые из сети Интернет, и других публичных ресурсов (BBS, электронных конференций и т.д.);</a:t>
            </a:r>
          </a:p>
          <a:p>
            <a:r>
              <a:rPr lang="ru-RU" sz="2800" dirty="0" smtClean="0"/>
              <a:t>Проводите полную антивирусную проверку компьютера после его получения из ремонтных служб. Работники этих служб пользуются одними и теми же дискетами для проверки всех компьютеров – они очень легко могут занести компьютерный вирус с другой машины; </a:t>
            </a:r>
          </a:p>
          <a:p>
            <a:r>
              <a:rPr lang="ru-RU" sz="2800" dirty="0" smtClean="0"/>
              <a:t>Своевременно устанавливаете «заплатки» от производителей используемых вами операционных систем и программ;</a:t>
            </a:r>
          </a:p>
          <a:p>
            <a:r>
              <a:rPr lang="ru-RU" sz="2800" dirty="0" smtClean="0"/>
              <a:t>Для повышения сохранности ваших данных периодически проводите резервную архивацию информации на независимые носители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Интернет-риски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1.Контентные риски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2. Коммуникационные риски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Электронные риски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Потребительские риски</a:t>
            </a:r>
            <a:endParaRPr lang="ru-RU" sz="4800" dirty="0"/>
          </a:p>
        </p:txBody>
      </p:sp>
    </p:spTree>
  </p:cSld>
  <p:clrMapOvr>
    <a:masterClrMapping/>
  </p:clrMapOvr>
  <p:transition>
    <p:wedg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84482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популярных антивирусных программ</a:t>
            </a:r>
            <a:endParaRPr lang="ru-RU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ПОЛИФАГИ</a:t>
            </a:r>
          </a:p>
          <a:p>
            <a:pPr algn="ctr">
              <a:buNone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РЕВИЗОРЫ ИЗМЕНЕНИЙ</a:t>
            </a:r>
          </a:p>
          <a:p>
            <a:pPr algn="ctr">
              <a:buNone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ПОВЕДЕНЧЕСКИЕ БЛОКИРАТОРЫ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412776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Лучшие лицензионные антивирусные программы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kasperskiy-av-2011-bo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1" y="1340768"/>
            <a:ext cx="1080120" cy="1495574"/>
          </a:xfrm>
        </p:spPr>
      </p:pic>
      <p:pic>
        <p:nvPicPr>
          <p:cNvPr id="5" name="Рисунок 4" descr="anti_virus_drweb_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852936"/>
            <a:ext cx="1224136" cy="1944216"/>
          </a:xfrm>
          <a:prstGeom prst="rect">
            <a:avLst/>
          </a:prstGeom>
        </p:spPr>
      </p:pic>
      <p:pic>
        <p:nvPicPr>
          <p:cNvPr id="6" name="Рисунок 5" descr="Panda-antivirus-Pr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725144"/>
            <a:ext cx="1070992" cy="17310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9632" y="1772816"/>
            <a:ext cx="288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ru-RU" b="1" dirty="0">
                <a:hlinkClick r:id="rId5"/>
              </a:rPr>
              <a:t>Антивирус Касперского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3573016"/>
            <a:ext cx="3755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b="1" dirty="0">
                <a:hlinkClick r:id="rId6"/>
              </a:rPr>
              <a:t>Антивирус </a:t>
            </a:r>
            <a:r>
              <a:rPr lang="en-US" b="1" dirty="0" err="1">
                <a:hlinkClick r:id="rId6"/>
              </a:rPr>
              <a:t>Dr.Web</a:t>
            </a:r>
            <a:r>
              <a:rPr lang="en-US" b="1" dirty="0">
                <a:hlinkClick r:id="rId6"/>
              </a:rPr>
              <a:t> </a:t>
            </a:r>
            <a:r>
              <a:rPr lang="ru-RU" b="1" dirty="0">
                <a:hlinkClick r:id="rId6"/>
              </a:rPr>
              <a:t>для </a:t>
            </a:r>
            <a:r>
              <a:rPr lang="en-US" b="1" dirty="0">
                <a:hlinkClick r:id="rId6"/>
              </a:rPr>
              <a:t>Windows</a:t>
            </a:r>
            <a:endParaRPr lang="en-US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5373216"/>
            <a:ext cx="2358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dirty="0">
                <a:hlinkClick r:id="rId7"/>
              </a:rPr>
              <a:t>Panda Antivirus Pro</a:t>
            </a:r>
            <a:endParaRPr lang="en-US" b="1" dirty="0"/>
          </a:p>
        </p:txBody>
      </p:sp>
      <p:pic>
        <p:nvPicPr>
          <p:cNvPr id="10" name="Рисунок 9" descr="Nod-32-antivirus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88024" y="1628800"/>
            <a:ext cx="936104" cy="1368152"/>
          </a:xfrm>
          <a:prstGeom prst="rect">
            <a:avLst/>
          </a:prstGeom>
        </p:spPr>
      </p:pic>
      <p:pic>
        <p:nvPicPr>
          <p:cNvPr id="11" name="Рисунок 10" descr="Avira-antiviru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427984" y="4149080"/>
            <a:ext cx="1141661" cy="152856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724128" y="2132856"/>
            <a:ext cx="281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dirty="0">
                <a:hlinkClick r:id="rId10"/>
              </a:rPr>
              <a:t>ESET NOD32 </a:t>
            </a:r>
            <a:r>
              <a:rPr lang="ru-RU" b="1" dirty="0">
                <a:hlinkClick r:id="rId10"/>
              </a:rPr>
              <a:t>Антивирус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4869160"/>
            <a:ext cx="2237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dirty="0" err="1">
                <a:hlinkClick r:id="rId11"/>
              </a:rPr>
              <a:t>Avira</a:t>
            </a:r>
            <a:r>
              <a:rPr lang="en-US" b="1" dirty="0">
                <a:hlinkClick r:id="rId11"/>
              </a:rPr>
              <a:t> Antivirus Pro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Потребительские риски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52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Потребительские риски – злоупотребление в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интернете правами потребителя. Включают в себя: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риск приобретения товара низкого качества,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различные поделки, контрафактная и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фальсифицированная продукция, потеря денежных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 без приобретения товара или услуги,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хищение персональной информации с целью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кибер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мошенничества, и др.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</a:rPr>
              <a:t>Предупреждение </a:t>
            </a:r>
            <a:r>
              <a:rPr lang="ru-RU" sz="4000" b="1" dirty="0" err="1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</a:rPr>
              <a:t>кибермошенничества</a:t>
            </a:r>
            <a:endParaRPr lang="ru-RU" sz="4000" b="1" dirty="0">
              <a:ln w="50800"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Проинформируйте ребенка о самых распространенных методах мошенничества и научите его советоваться со взрослыми перед тем, как воспользоваться теми или иными услугами в Интернете;</a:t>
            </a:r>
          </a:p>
          <a:p>
            <a:r>
              <a:rPr lang="ru-RU" dirty="0" smtClean="0"/>
              <a:t>Установите на свои компьютеры антивирус или, например, персональный брандмауэр. Эти приложения наблюдают за трафиком и могут быть использованы для выполнения множества действий на зараженных системах, наиболее частым из которых является кража конфиденциальных данных;</a:t>
            </a:r>
          </a:p>
          <a:p>
            <a:r>
              <a:rPr lang="ru-RU" dirty="0" smtClean="0"/>
              <a:t>Прежде чем совершить покупку в </a:t>
            </a:r>
            <a:r>
              <a:rPr lang="ru-RU" dirty="0" err="1" smtClean="0"/>
              <a:t>интернет-магазине</a:t>
            </a:r>
            <a:r>
              <a:rPr lang="ru-RU" dirty="0" smtClean="0"/>
              <a:t>, удостоверьтесь в его надежности и, если ваш ребенок уже совершает </a:t>
            </a:r>
            <a:r>
              <a:rPr lang="ru-RU" dirty="0" err="1" smtClean="0"/>
              <a:t>онлайн-покупки</a:t>
            </a:r>
            <a:r>
              <a:rPr lang="ru-RU" dirty="0" smtClean="0"/>
              <a:t> самостоятельно, объясните ему простые правила безопасности:</a:t>
            </a:r>
          </a:p>
          <a:p>
            <a:r>
              <a:rPr lang="ru-RU" dirty="0" smtClean="0"/>
              <a:t>Ознакомьтесь с отзывами покупателей</a:t>
            </a:r>
          </a:p>
          <a:p>
            <a:r>
              <a:rPr lang="ru-RU" dirty="0" smtClean="0"/>
              <a:t>Проверьте реквизиты и название юридического лица – владельца магазина</a:t>
            </a:r>
          </a:p>
          <a:p>
            <a:r>
              <a:rPr lang="ru-RU" dirty="0" smtClean="0"/>
              <a:t>Уточните, как долго существует магазин. Посмотреть можно в поисковике или по дате регистрации домена (сервис </a:t>
            </a:r>
            <a:r>
              <a:rPr lang="ru-RU" dirty="0" err="1" smtClean="0"/>
              <a:t>WhoIs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Поинтересуйтесь, выдает ли магазин кассовый чек</a:t>
            </a:r>
          </a:p>
          <a:p>
            <a:r>
              <a:rPr lang="ru-RU" dirty="0" smtClean="0"/>
              <a:t>Сравните цены в разных </a:t>
            </a:r>
            <a:r>
              <a:rPr lang="ru-RU" dirty="0" err="1" smtClean="0"/>
              <a:t>интернет-магазинах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Позвоните в справочную магазина</a:t>
            </a:r>
          </a:p>
          <a:p>
            <a:r>
              <a:rPr lang="ru-RU" dirty="0" smtClean="0"/>
              <a:t>Обратите внимание на правила </a:t>
            </a:r>
            <a:r>
              <a:rPr lang="ru-RU" dirty="0" err="1" smtClean="0"/>
              <a:t>интернет-магазина</a:t>
            </a:r>
            <a:endParaRPr lang="ru-RU" dirty="0" smtClean="0"/>
          </a:p>
          <a:p>
            <a:r>
              <a:rPr lang="ru-RU" dirty="0" smtClean="0"/>
              <a:t>Выясните, сколько точно вам придется заплатить</a:t>
            </a:r>
          </a:p>
          <a:p>
            <a:r>
              <a:rPr lang="ru-RU" dirty="0" smtClean="0"/>
              <a:t>Объясните ребенку, что нельзя отправлять слишком много информации о себе при совершении </a:t>
            </a:r>
            <a:r>
              <a:rPr lang="ru-RU" dirty="0" err="1" smtClean="0"/>
              <a:t>интернет-покупок</a:t>
            </a:r>
            <a:r>
              <a:rPr lang="ru-RU" dirty="0" smtClean="0"/>
              <a:t>: данные счетов, пароли, домашние адреса и номера телефонов. Помните, что никогда администратор или модератор сайта не потребует полные данные вашего счета, пароли и </a:t>
            </a:r>
            <a:r>
              <a:rPr lang="ru-RU" dirty="0" err="1" smtClean="0"/>
              <a:t>пин-коды</a:t>
            </a:r>
            <a:r>
              <a:rPr lang="ru-RU" dirty="0" smtClean="0"/>
              <a:t>. Если кто-то запрашивает подобные данные, будьте бдительны – скорее всего, это мошенники.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pPr algn="ctr"/>
            <a:r>
              <a:rPr lang="ru-RU" dirty="0" smtClean="0"/>
              <a:t>Вопросы к классному часу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1.Какие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Интернет-риски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вы знаете?  </a:t>
            </a:r>
          </a:p>
          <a:p>
            <a:pPr marL="514350" indent="-514350">
              <a:buNone/>
            </a:pPr>
            <a:r>
              <a:rPr lang="ru-RU" sz="2000" dirty="0" smtClean="0"/>
              <a:t>(</a:t>
            </a:r>
            <a:r>
              <a:rPr lang="ru-RU" sz="200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Контентные</a:t>
            </a:r>
            <a:r>
              <a:rPr lang="ru-RU" sz="2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коммуникационные, электронные, потребительские</a:t>
            </a:r>
            <a:r>
              <a:rPr lang="ru-RU" sz="2000" dirty="0" smtClean="0"/>
              <a:t>)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Какие программы называют вредоносными?</a:t>
            </a:r>
          </a:p>
          <a:p>
            <a:pPr>
              <a:buNone/>
            </a:pPr>
            <a:r>
              <a:rPr lang="ru-RU" sz="2000" dirty="0" smtClean="0"/>
              <a:t>(различное программное </a:t>
            </a:r>
            <a:r>
              <a:rPr lang="ru-RU" sz="2000" dirty="0" smtClean="0"/>
              <a:t>обеспечение (</a:t>
            </a:r>
            <a:r>
              <a:rPr lang="ru-RU" sz="2000" dirty="0" smtClean="0"/>
              <a:t>вирусы, черви</a:t>
            </a:r>
            <a:r>
              <a:rPr lang="ru-RU" sz="2000" dirty="0" smtClean="0"/>
              <a:t>, «</a:t>
            </a:r>
            <a:r>
              <a:rPr lang="ru-RU" sz="2000" dirty="0" smtClean="0"/>
              <a:t>троянские</a:t>
            </a:r>
          </a:p>
          <a:p>
            <a:pPr>
              <a:buNone/>
            </a:pPr>
            <a:r>
              <a:rPr lang="ru-RU" sz="2000" dirty="0" smtClean="0"/>
              <a:t>кони», шпионские </a:t>
            </a:r>
            <a:r>
              <a:rPr lang="ru-RU" sz="2000" dirty="0" smtClean="0"/>
              <a:t>программы</a:t>
            </a:r>
            <a:r>
              <a:rPr lang="ru-RU" sz="2000" dirty="0" smtClean="0"/>
              <a:t>, </a:t>
            </a:r>
            <a:r>
              <a:rPr lang="ru-RU" sz="2000" dirty="0" smtClean="0"/>
              <a:t>и др.), которое может нанести </a:t>
            </a:r>
            <a:r>
              <a:rPr lang="ru-RU" sz="2000" dirty="0" smtClean="0"/>
              <a:t>вред</a:t>
            </a:r>
          </a:p>
          <a:p>
            <a:pPr>
              <a:buNone/>
            </a:pPr>
            <a:r>
              <a:rPr lang="ru-RU" sz="2000" dirty="0" smtClean="0"/>
              <a:t>компьютеру и </a:t>
            </a:r>
            <a:r>
              <a:rPr lang="ru-RU" sz="2000" dirty="0" smtClean="0"/>
              <a:t>хранящимся на нем данным. </a:t>
            </a:r>
            <a:r>
              <a:rPr lang="ru-RU" sz="2000" dirty="0" smtClean="0"/>
              <a:t>)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Назовите виды популярных антивирусных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программ? </a:t>
            </a:r>
          </a:p>
          <a:p>
            <a:pPr>
              <a:buNone/>
            </a:pPr>
            <a:r>
              <a:rPr lang="ru-RU" sz="2000" dirty="0" smtClean="0"/>
              <a:t>(полифаги, ревизоры изменений, поведенческие блокираторы)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использованных ресурсов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http://www.netpolice.ru/safetips/comm/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http://pravo.aodb</a:t>
            </a:r>
            <a:r>
              <a:rPr lang="ru-RU" dirty="0" smtClean="0">
                <a:hlinkClick r:id="rId3"/>
              </a:rPr>
              <a:t>-</a:t>
            </a:r>
            <a:r>
              <a:rPr lang="en-US" dirty="0" smtClean="0">
                <a:hlinkClick r:id="rId3"/>
              </a:rPr>
              <a:t>blag.ru/</a:t>
            </a:r>
            <a:r>
              <a:rPr lang="en-US" dirty="0" err="1" smtClean="0">
                <a:hlinkClick r:id="rId3"/>
              </a:rPr>
              <a:t>territoriya_bezopasnosti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kontent_riski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 smtClean="0"/>
              <a:t>http://detionline.com/helpline/risks</a:t>
            </a:r>
            <a:endParaRPr lang="ru-RU" dirty="0" smtClean="0"/>
          </a:p>
          <a:p>
            <a:r>
              <a:rPr lang="en-US" dirty="0" smtClean="0"/>
              <a:t>ru.wikipedia.org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http://z-oleg.com/secur/articles/spyware.php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http://www.ligainternet.ru/encyclopedia-of-security/parents-and-teachers/parents-and-teachers-detail.php?ID=639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http://private-edu.narod.ru/book/borba.html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http://antivirus-navigator.com/</a:t>
            </a:r>
            <a:endParaRPr lang="ru-RU" dirty="0" smtClean="0"/>
          </a:p>
          <a:p>
            <a:r>
              <a:rPr lang="en-US" dirty="0" smtClean="0"/>
              <a:t>http://szkti.ru/polezno/internet-riski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Контентные</a:t>
            </a:r>
            <a:r>
              <a:rPr lang="ru-RU" sz="72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риски</a:t>
            </a:r>
            <a:endParaRPr lang="ru-RU" sz="7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err="1" smtClean="0"/>
              <a:t>Контентные</a:t>
            </a:r>
            <a:r>
              <a:rPr lang="ru-RU" dirty="0" smtClean="0"/>
              <a:t> риски — это материалы (тексты,</a:t>
            </a:r>
          </a:p>
          <a:p>
            <a:pPr algn="ctr">
              <a:buNone/>
            </a:pPr>
            <a:r>
              <a:rPr lang="ru-RU" dirty="0" smtClean="0"/>
              <a:t>картинки, аудио, </a:t>
            </a:r>
            <a:r>
              <a:rPr lang="ru-RU" dirty="0" err="1" smtClean="0"/>
              <a:t>видеофайлы</a:t>
            </a:r>
            <a:r>
              <a:rPr lang="ru-RU" dirty="0" smtClean="0"/>
              <a:t>, ссылки на сторонние</a:t>
            </a:r>
          </a:p>
          <a:p>
            <a:pPr algn="ctr">
              <a:buNone/>
            </a:pPr>
            <a:r>
              <a:rPr lang="ru-RU" dirty="0" smtClean="0"/>
              <a:t>ресурсы), содержащие насилие, агрессию, эротику и</a:t>
            </a:r>
          </a:p>
          <a:p>
            <a:pPr algn="ctr">
              <a:buNone/>
            </a:pPr>
            <a:r>
              <a:rPr lang="ru-RU" dirty="0" smtClean="0"/>
              <a:t>порнографию, нецензурную лексику, информацию,</a:t>
            </a:r>
          </a:p>
          <a:p>
            <a:pPr algn="ctr">
              <a:buNone/>
            </a:pPr>
            <a:r>
              <a:rPr lang="ru-RU" dirty="0" smtClean="0"/>
              <a:t>разжигающую расовую ненависть, пропаганду</a:t>
            </a:r>
          </a:p>
          <a:p>
            <a:pPr algn="ctr">
              <a:buNone/>
            </a:pPr>
            <a:r>
              <a:rPr lang="ru-RU" dirty="0" err="1" smtClean="0"/>
              <a:t>анорексии</a:t>
            </a:r>
            <a:r>
              <a:rPr lang="ru-RU" dirty="0" smtClean="0"/>
              <a:t> и булимии, суицида, азартных игр,</a:t>
            </a:r>
          </a:p>
          <a:p>
            <a:pPr algn="ctr">
              <a:buNone/>
            </a:pPr>
            <a:r>
              <a:rPr lang="ru-RU" dirty="0" smtClean="0"/>
              <a:t>наркотических веществ и т.д. </a:t>
            </a:r>
            <a:endParaRPr lang="ru-RU" dirty="0"/>
          </a:p>
        </p:txBody>
      </p:sp>
    </p:spTree>
  </p:cSld>
  <p:clrMapOvr>
    <a:masterClrMapping/>
  </p:clrMapOvr>
  <p:transition>
    <p:pull dir="d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rgbClr val="7A0651"/>
                </a:solidFill>
                <a:latin typeface="Times New Roman" pitchFamily="18" charset="0"/>
                <a:cs typeface="Times New Roman" pitchFamily="18" charset="0"/>
              </a:rPr>
              <a:t> Предупреждение </a:t>
            </a:r>
            <a:r>
              <a:rPr lang="ru-RU" b="1" i="1" u="sng" dirty="0" err="1" smtClean="0">
                <a:solidFill>
                  <a:srgbClr val="7A0651"/>
                </a:solidFill>
                <a:latin typeface="Times New Roman" pitchFamily="18" charset="0"/>
                <a:cs typeface="Times New Roman" pitchFamily="18" charset="0"/>
              </a:rPr>
              <a:t>контентных</a:t>
            </a:r>
            <a:r>
              <a:rPr lang="ru-RU" b="1" i="1" u="sng" dirty="0" smtClean="0">
                <a:solidFill>
                  <a:srgbClr val="7A0651"/>
                </a:solidFill>
                <a:latin typeface="Times New Roman" pitchFamily="18" charset="0"/>
                <a:cs typeface="Times New Roman" pitchFamily="18" charset="0"/>
              </a:rPr>
              <a:t> риско</a:t>
            </a:r>
            <a:r>
              <a:rPr lang="ru-RU" b="1" u="sng" dirty="0" smtClean="0">
                <a:solidFill>
                  <a:srgbClr val="7A0651"/>
                </a:solidFill>
              </a:rPr>
              <a:t>в</a:t>
            </a:r>
            <a:endParaRPr lang="ru-RU" u="sng" dirty="0">
              <a:solidFill>
                <a:srgbClr val="7A065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i="1" dirty="0" smtClean="0"/>
              <a:t>Использование специальных технических </a:t>
            </a:r>
            <a:r>
              <a:rPr lang="ru-RU" i="1" dirty="0" err="1" smtClean="0"/>
              <a:t>средств,чтобы</a:t>
            </a:r>
            <a:r>
              <a:rPr lang="ru-RU" i="1" dirty="0" smtClean="0"/>
              <a:t> ограничивать доступ ребенка к негативной информации 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i="1" dirty="0" smtClean="0"/>
              <a:t>Создания для каждого члена семьи своей учетной записи</a:t>
            </a:r>
          </a:p>
          <a:p>
            <a:pPr>
              <a:buNone/>
            </a:pPr>
            <a:r>
              <a:rPr lang="ru-RU" i="1" dirty="0" smtClean="0"/>
              <a:t>на компьютере с надёжными паролями.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i="1" dirty="0" smtClean="0"/>
              <a:t>Следить за активностью детей в сети Интернет. Просматривать историю посещения сайтов.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i="1" dirty="0" smtClean="0"/>
              <a:t>Объяснить детям, что далеко не все, что они могут прочесть или увидеть в интернете – правда. Необходимо проверять информацию, увиденную в интернете. </a:t>
            </a:r>
          </a:p>
        </p:txBody>
      </p:sp>
    </p:spTree>
  </p:cSld>
  <p:clrMapOvr>
    <a:masterClrMapping/>
  </p:clrMapOvr>
  <p:transition>
    <p:pull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rgbClr val="7A0651"/>
                </a:solidFill>
                <a:latin typeface="Times New Roman" pitchFamily="18" charset="0"/>
                <a:cs typeface="Times New Roman" pitchFamily="18" charset="0"/>
              </a:rPr>
              <a:t> Предупреждение </a:t>
            </a:r>
            <a:r>
              <a:rPr lang="ru-RU" b="1" i="1" u="sng" dirty="0" err="1" smtClean="0">
                <a:solidFill>
                  <a:srgbClr val="7A0651"/>
                </a:solidFill>
                <a:latin typeface="Times New Roman" pitchFamily="18" charset="0"/>
                <a:cs typeface="Times New Roman" pitchFamily="18" charset="0"/>
              </a:rPr>
              <a:t>контентных</a:t>
            </a:r>
            <a:r>
              <a:rPr lang="ru-RU" b="1" i="1" u="sng" dirty="0" smtClean="0">
                <a:solidFill>
                  <a:srgbClr val="7A0651"/>
                </a:solidFill>
                <a:latin typeface="Times New Roman" pitchFamily="18" charset="0"/>
                <a:cs typeface="Times New Roman" pitchFamily="18" charset="0"/>
              </a:rPr>
              <a:t> риско</a:t>
            </a:r>
            <a:r>
              <a:rPr lang="ru-RU" b="1" u="sng" dirty="0" smtClean="0">
                <a:solidFill>
                  <a:srgbClr val="7A0651"/>
                </a:solidFill>
              </a:rPr>
              <a:t>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i="1" dirty="0" smtClean="0"/>
              <a:t>Поддерживать доверительные отношения с детьми, чтобы всегда быть в курсе с какой информацией они сталкиваются в сети. 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i="1" dirty="0" smtClean="0"/>
              <a:t>Важно помнить, что невозможно всегда находиться рядом с детьми и постоянно их контролировать. Доверительные отношения с детьми, открытый и доброжелательный диалог зачастую могут выступать более эффективными средствами для обеспечения безопасности детей, чем постоянное отслеживание посещаемых сайтов и блокировка всевозможного </a:t>
            </a:r>
            <a:r>
              <a:rPr lang="ru-RU" i="1" dirty="0" err="1" smtClean="0"/>
              <a:t>контента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i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Коммуникационные риски</a:t>
            </a:r>
            <a:endParaRPr lang="ru-RU" sz="60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i="1" dirty="0" smtClean="0"/>
              <a:t>Коммуникационные риски непосредственно связаны с</a:t>
            </a:r>
          </a:p>
          <a:p>
            <a:pPr algn="ctr">
              <a:buNone/>
            </a:pPr>
            <a:r>
              <a:rPr lang="ru-RU" i="1" dirty="0" smtClean="0"/>
              <a:t>общением пользователей в сети Интернет. Это понятие</a:t>
            </a:r>
          </a:p>
          <a:p>
            <a:pPr algn="ctr">
              <a:buNone/>
            </a:pPr>
            <a:r>
              <a:rPr lang="ru-RU" i="1" dirty="0" smtClean="0"/>
              <a:t>включает в себя "незаконный контакт" и</a:t>
            </a:r>
          </a:p>
          <a:p>
            <a:pPr algn="ctr">
              <a:buNone/>
            </a:pPr>
            <a:r>
              <a:rPr lang="ru-RU" i="1" dirty="0" smtClean="0"/>
              <a:t>"</a:t>
            </a:r>
            <a:r>
              <a:rPr lang="ru-RU" i="1" dirty="0" err="1" smtClean="0"/>
              <a:t>киберпреследование</a:t>
            </a:r>
            <a:r>
              <a:rPr lang="ru-RU" i="1" dirty="0" smtClean="0"/>
              <a:t>". Незаконный контакт - это общение</a:t>
            </a:r>
          </a:p>
          <a:p>
            <a:pPr algn="ctr">
              <a:buNone/>
            </a:pPr>
            <a:r>
              <a:rPr lang="ru-RU" i="1" dirty="0" smtClean="0"/>
              <a:t>между взрослым и ребенком, при котором взрослый пытается</a:t>
            </a:r>
          </a:p>
          <a:p>
            <a:pPr algn="ctr">
              <a:buNone/>
            </a:pPr>
            <a:r>
              <a:rPr lang="ru-RU" i="1" dirty="0" smtClean="0"/>
              <a:t>установить более близкие отношения для сексуальной</a:t>
            </a:r>
          </a:p>
          <a:p>
            <a:pPr algn="ctr">
              <a:buNone/>
            </a:pPr>
            <a:r>
              <a:rPr lang="ru-RU" i="1" dirty="0" smtClean="0"/>
              <a:t>эксплуатации ребенка. </a:t>
            </a:r>
            <a:r>
              <a:rPr lang="ru-RU" i="1" dirty="0" err="1" smtClean="0"/>
              <a:t>Киберпреследование</a:t>
            </a:r>
            <a:r>
              <a:rPr lang="ru-RU" i="1" dirty="0" smtClean="0"/>
              <a:t> – это</a:t>
            </a:r>
          </a:p>
          <a:p>
            <a:pPr algn="ctr">
              <a:buNone/>
            </a:pPr>
            <a:r>
              <a:rPr lang="ru-RU" i="1" dirty="0" smtClean="0"/>
              <a:t>преследование пользователя сообщениями, содержащими</a:t>
            </a:r>
          </a:p>
          <a:p>
            <a:pPr algn="ctr">
              <a:buNone/>
            </a:pPr>
            <a:r>
              <a:rPr lang="ru-RU" i="1" dirty="0" smtClean="0"/>
              <a:t>оскорбления, агрессию, сексуальные домогательства с</a:t>
            </a:r>
          </a:p>
          <a:p>
            <a:pPr algn="ctr">
              <a:buNone/>
            </a:pPr>
            <a:r>
              <a:rPr lang="ru-RU" i="1" dirty="0" smtClean="0"/>
              <a:t>помощью различных </a:t>
            </a:r>
            <a:r>
              <a:rPr lang="ru-RU" i="1" dirty="0" err="1" smtClean="0"/>
              <a:t>интернет-сервисов</a:t>
            </a:r>
            <a:r>
              <a:rPr lang="ru-RU" i="1" dirty="0" smtClean="0"/>
              <a:t>. Также,</a:t>
            </a:r>
          </a:p>
          <a:p>
            <a:pPr algn="ctr">
              <a:buNone/>
            </a:pPr>
            <a:r>
              <a:rPr lang="ru-RU" i="1" dirty="0" err="1" smtClean="0"/>
              <a:t>киберпреследование</a:t>
            </a:r>
            <a:r>
              <a:rPr lang="ru-RU" i="1" dirty="0" smtClean="0"/>
              <a:t> может принимать такие формы, как обмен</a:t>
            </a:r>
          </a:p>
          <a:p>
            <a:pPr algn="ctr">
              <a:buNone/>
            </a:pPr>
            <a:r>
              <a:rPr lang="ru-RU" i="1" dirty="0" smtClean="0"/>
              <a:t>информацией, контактами или изображениями; запугивание;</a:t>
            </a:r>
          </a:p>
          <a:p>
            <a:pPr algn="ctr">
              <a:buNone/>
            </a:pPr>
            <a:r>
              <a:rPr lang="ru-RU" i="1" dirty="0" smtClean="0"/>
              <a:t>подражание; хулиганство (</a:t>
            </a:r>
            <a:r>
              <a:rPr lang="ru-RU" i="1" dirty="0" err="1" smtClean="0"/>
              <a:t>интернет-троллинг</a:t>
            </a:r>
            <a:r>
              <a:rPr lang="ru-RU" i="1" dirty="0" smtClean="0"/>
              <a:t>); социальное</a:t>
            </a:r>
          </a:p>
          <a:p>
            <a:pPr algn="ctr">
              <a:buNone/>
            </a:pPr>
            <a:r>
              <a:rPr lang="ru-RU" i="1" dirty="0" smtClean="0"/>
              <a:t>бойкотирование.</a:t>
            </a:r>
            <a:endParaRPr lang="ru-RU" i="1" dirty="0"/>
          </a:p>
        </p:txBody>
      </p:sp>
    </p:spTree>
  </p:cSld>
  <p:clrMapOvr>
    <a:masterClrMapping/>
  </p:clrMapOvr>
  <p:transition>
    <p:pull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03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i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Коммуникационные риски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ru-RU" sz="2400" i="1" u="sng" dirty="0" smtClean="0"/>
              <a:t>Незаконный контакт</a:t>
            </a:r>
            <a:r>
              <a:rPr lang="ru-RU" sz="2400" dirty="0" smtClean="0"/>
              <a:t> — это общение между взрослым и ребенком, при котором взрослый пытается установить более близкие отношения для сексуальной эксплуатации ребенка</a:t>
            </a:r>
          </a:p>
          <a:p>
            <a:r>
              <a:rPr lang="ru-RU" sz="2400" i="1" u="sng" dirty="0" smtClean="0"/>
              <a:t>Домогательство</a:t>
            </a:r>
            <a:r>
              <a:rPr lang="ru-RU" sz="2400" dirty="0" smtClean="0"/>
              <a:t> — причиняющее неудобство или вред поведение, нарушающее неприкосновенность частной жизни лица.</a:t>
            </a:r>
          </a:p>
          <a:p>
            <a:r>
              <a:rPr lang="ru-RU" sz="2400" i="1" u="sng" dirty="0" err="1" smtClean="0"/>
              <a:t>Груминг</a:t>
            </a:r>
            <a:r>
              <a:rPr lang="ru-RU" sz="2400" dirty="0" smtClean="0"/>
              <a:t> — установление дружеских отношений с ребенком с целью изнасилования.</a:t>
            </a:r>
          </a:p>
          <a:p>
            <a:r>
              <a:rPr lang="ru-RU" sz="2400" i="1" u="sng" dirty="0" err="1" smtClean="0"/>
              <a:t>Киберпреследование</a:t>
            </a:r>
            <a:r>
              <a:rPr lang="ru-RU" sz="2400" u="sng" dirty="0" smtClean="0"/>
              <a:t> (или </a:t>
            </a:r>
            <a:r>
              <a:rPr lang="ru-RU" sz="2400" u="sng" dirty="0" err="1" smtClean="0"/>
              <a:t>кибер-буллинг</a:t>
            </a:r>
            <a:r>
              <a:rPr lang="ru-RU" sz="2400" u="sng" dirty="0" smtClean="0"/>
              <a:t>) </a:t>
            </a:r>
            <a:r>
              <a:rPr lang="ru-RU" sz="2400" dirty="0" smtClean="0"/>
              <a:t>— это преследование пользователя сообщениями, содержащими оскорбления, агрессию, сексуальные домогательства с помощью различных </a:t>
            </a:r>
            <a:r>
              <a:rPr lang="ru-RU" sz="2400" dirty="0" err="1" smtClean="0"/>
              <a:t>интернет-сервисов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ransition>
    <p:wipe dir="d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Предупреждение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груминга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9685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Будьте в курсе, с кем контактирует в Интернете ваш ребенок, старайтесь регулярно проверять список контактов своих детей, чтобы убедиться, что они лично знают всех, с кем они общаются;</a:t>
            </a:r>
          </a:p>
          <a:p>
            <a:r>
              <a:rPr lang="ru-RU" dirty="0" smtClean="0"/>
              <a:t>Объясните ребенку, что нельзя разглашать в Интернете информацию личного характера (номер телефона, домашний адрес, название/номер школы и т.д.), а также пересылать </a:t>
            </a:r>
            <a:r>
              <a:rPr lang="ru-RU" dirty="0" err="1" smtClean="0"/>
              <a:t>интернет-знакомым</a:t>
            </a:r>
            <a:r>
              <a:rPr lang="ru-RU" dirty="0" smtClean="0"/>
              <a:t> свои фотографии;</a:t>
            </a:r>
          </a:p>
          <a:p>
            <a:r>
              <a:rPr lang="ru-RU" dirty="0" smtClean="0"/>
              <a:t>Если ребенок интересуется контактами с людьми намного старше его, следует провести разъяснительную беседу;</a:t>
            </a:r>
          </a:p>
          <a:p>
            <a:r>
              <a:rPr lang="ru-RU" dirty="0" smtClean="0"/>
              <a:t>Не позволяйте вашему ребенку встречаться с </a:t>
            </a:r>
            <a:r>
              <a:rPr lang="ru-RU" dirty="0" err="1" smtClean="0"/>
              <a:t>онлайн-знакомыми</a:t>
            </a:r>
            <a:r>
              <a:rPr lang="ru-RU" dirty="0" smtClean="0"/>
              <a:t> без вашего разрешения или в отсутствии взрослого человека. Если ребенок желает встретиться с новым </a:t>
            </a:r>
            <a:r>
              <a:rPr lang="ru-RU" dirty="0" err="1" smtClean="0"/>
              <a:t>интернет-другом</a:t>
            </a:r>
            <a:r>
              <a:rPr lang="ru-RU" dirty="0" smtClean="0"/>
              <a:t>, следует настоять на сопровождении ребенка на эту встречу;</a:t>
            </a:r>
          </a:p>
          <a:p>
            <a:r>
              <a:rPr lang="ru-RU" dirty="0" smtClean="0"/>
              <a:t>Интересуйтесь тем, куда и с кем ходит ваш ребенок.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Основные правила поведения в Сети Интернет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Нельзя делиться с виртуальными знакомыми персональной информацией, а встречаться с ними в реальной жизни следует только под наблюдением родителей.</a:t>
            </a:r>
          </a:p>
          <a:p>
            <a:r>
              <a:rPr lang="ru-RU" dirty="0" smtClean="0"/>
              <a:t>Если интернет-общение становится негативным – такое общение следует прервать и не возобновлять.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376</TotalTime>
  <Words>1429</Words>
  <Application>Microsoft Office PowerPoint</Application>
  <PresentationFormat>Экран (4:3)</PresentationFormat>
  <Paragraphs>183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Профилактика основных интернет-рисков и борьба с ними</vt:lpstr>
      <vt:lpstr>Интернет-риски</vt:lpstr>
      <vt:lpstr>Контентные риски</vt:lpstr>
      <vt:lpstr> Предупреждение контентных рисков</vt:lpstr>
      <vt:lpstr> Предупреждение контентных рисков</vt:lpstr>
      <vt:lpstr>Коммуникационные риски</vt:lpstr>
      <vt:lpstr>Коммуникационные риски</vt:lpstr>
      <vt:lpstr>Предупреждение груминга </vt:lpstr>
      <vt:lpstr> Основные правила поведения в Сети Интернет</vt:lpstr>
      <vt:lpstr>Предупреждение кибербуллинга: </vt:lpstr>
      <vt:lpstr>Как защититься от кибербуллинга: </vt:lpstr>
      <vt:lpstr>Электронные риски</vt:lpstr>
      <vt:lpstr>Вредоносные программы</vt:lpstr>
      <vt:lpstr>К вредоносным программам относятся</vt:lpstr>
      <vt:lpstr>Вирусы</vt:lpstr>
      <vt:lpstr>Черви</vt:lpstr>
      <vt:lpstr>Шпионские программы </vt:lpstr>
      <vt:lpstr>Борьба с вредоносными программами</vt:lpstr>
      <vt:lpstr>Правила «компьютерной гигиены»</vt:lpstr>
      <vt:lpstr>Виды популярных антивирусных программ</vt:lpstr>
      <vt:lpstr>Лучшие лицензионные антивирусные программы</vt:lpstr>
      <vt:lpstr>Потребительские риски </vt:lpstr>
      <vt:lpstr>Предупреждение кибермошенничества</vt:lpstr>
      <vt:lpstr>Вопросы к классному часу</vt:lpstr>
      <vt:lpstr>список использованных ресурсов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основных интернет-рисков и борьба с нимиё</dc:title>
  <dc:creator>Татьяна</dc:creator>
  <cp:lastModifiedBy>Татьяна</cp:lastModifiedBy>
  <cp:revision>39</cp:revision>
  <dcterms:created xsi:type="dcterms:W3CDTF">2015-02-10T12:50:50Z</dcterms:created>
  <dcterms:modified xsi:type="dcterms:W3CDTF">2015-02-10T19:11:55Z</dcterms:modified>
</cp:coreProperties>
</file>