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72" r:id="rId12"/>
    <p:sldId id="273" r:id="rId13"/>
    <p:sldId id="274" r:id="rId14"/>
    <p:sldId id="275" r:id="rId15"/>
    <p:sldId id="268" r:id="rId16"/>
    <p:sldId id="266" r:id="rId17"/>
    <p:sldId id="270" r:id="rId18"/>
    <p:sldId id="276" r:id="rId19"/>
    <p:sldId id="269" r:id="rId20"/>
    <p:sldId id="267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2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1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7.xml"/><Relationship Id="rId11" Type="http://schemas.openxmlformats.org/officeDocument/2006/relationships/slide" Target="slide17.xml"/><Relationship Id="rId5" Type="http://schemas.openxmlformats.org/officeDocument/2006/relationships/slide" Target="slide6.xml"/><Relationship Id="rId15" Type="http://schemas.openxmlformats.org/officeDocument/2006/relationships/slide" Target="slide14.xml"/><Relationship Id="rId10" Type="http://schemas.openxmlformats.org/officeDocument/2006/relationships/slide" Target="slide15.xml"/><Relationship Id="rId4" Type="http://schemas.openxmlformats.org/officeDocument/2006/relationships/slide" Target="slide5.xml"/><Relationship Id="rId9" Type="http://schemas.openxmlformats.org/officeDocument/2006/relationships/slide" Target="slide10.xml"/><Relationship Id="rId14" Type="http://schemas.openxmlformats.org/officeDocument/2006/relationships/slide" Target="slide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sites.google.com/site/marratashalogica/zakony-logiki/uprosenie-logiceskih-vyrazenij" TargetMode="External"/><Relationship Id="rId2" Type="http://schemas.openxmlformats.org/officeDocument/2006/relationships/hyperlink" Target="http://markx.narod.ru/bool/zaklog.htm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ir-logiki.ru/log_zakoni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67543" y="2420888"/>
            <a:ext cx="8208913" cy="36009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Элементы алгебры логики.</a:t>
            </a:r>
          </a:p>
          <a:p>
            <a:pPr algn="ctr"/>
            <a:r>
              <a:rPr lang="ru-RU" sz="48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r>
              <a:rPr 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.Упрощение логических выражений</a:t>
            </a:r>
            <a:endParaRPr lang="ru-RU" sz="4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5364088" y="836712"/>
            <a:ext cx="1405863" cy="1296339"/>
            <a:chOff x="971600" y="692696"/>
            <a:chExt cx="2168624" cy="1836204"/>
          </a:xfrm>
        </p:grpSpPr>
        <p:sp>
          <p:nvSpPr>
            <p:cNvPr id="4" name="Овал 3"/>
            <p:cNvSpPr/>
            <p:nvPr/>
          </p:nvSpPr>
          <p:spPr>
            <a:xfrm>
              <a:off x="971600" y="836712"/>
              <a:ext cx="1224136" cy="1224136"/>
            </a:xfrm>
            <a:prstGeom prst="ellipse">
              <a:avLst/>
            </a:prstGeom>
            <a:noFill/>
            <a:ln w="571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>
              <a:off x="1916088" y="692696"/>
              <a:ext cx="1224136" cy="1224136"/>
            </a:xfrm>
            <a:prstGeom prst="ellipse">
              <a:avLst/>
            </a:prstGeom>
            <a:noFill/>
            <a:ln w="5715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1583668" y="1304764"/>
              <a:ext cx="1224136" cy="1224136"/>
            </a:xfrm>
            <a:prstGeom prst="ellipse">
              <a:avLst/>
            </a:prstGeom>
            <a:noFill/>
            <a:ln w="571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9" name="Прямая соединительная линия 8"/>
            <p:cNvCxnSpPr/>
            <p:nvPr/>
          </p:nvCxnSpPr>
          <p:spPr>
            <a:xfrm flipH="1">
              <a:off x="1979712" y="1304764"/>
              <a:ext cx="72008" cy="2520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 flipH="1">
              <a:off x="2015716" y="1304764"/>
              <a:ext cx="90010" cy="3240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endCxn id="5" idx="3"/>
            </p:cNvCxnSpPr>
            <p:nvPr/>
          </p:nvCxnSpPr>
          <p:spPr>
            <a:xfrm flipH="1">
              <a:off x="2095359" y="1304764"/>
              <a:ext cx="55372" cy="43279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>
              <a:endCxn id="4" idx="6"/>
            </p:cNvCxnSpPr>
            <p:nvPr/>
          </p:nvCxnSpPr>
          <p:spPr>
            <a:xfrm>
              <a:off x="2015716" y="1304764"/>
              <a:ext cx="180020" cy="1440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1916088" y="1376772"/>
              <a:ext cx="234643" cy="18002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1916088" y="1521162"/>
              <a:ext cx="234643" cy="10763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 rot="1211313">
            <a:off x="6831228" y="971596"/>
            <a:ext cx="1064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sym typeface="Symbol"/>
              </a:rPr>
              <a:t>А</a:t>
            </a:r>
            <a:r>
              <a:rPr lang="en-US" sz="2400" dirty="0" smtClean="0">
                <a:solidFill>
                  <a:srgbClr val="002060"/>
                </a:solidFill>
                <a:sym typeface="Symbol"/>
              </a:rPr>
              <a:t></a:t>
            </a:r>
            <a:r>
              <a:rPr lang="ru-RU" sz="2400" dirty="0">
                <a:solidFill>
                  <a:srgbClr val="002060"/>
                </a:solidFill>
                <a:sym typeface="Symbol"/>
              </a:rPr>
              <a:t>В</a:t>
            </a:r>
            <a:r>
              <a:rPr lang="ru-RU" sz="2400" dirty="0" smtClean="0">
                <a:solidFill>
                  <a:srgbClr val="002060"/>
                </a:solidFill>
                <a:sym typeface="Symbol"/>
              </a:rPr>
              <a:t>С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18763763">
            <a:off x="1353189" y="1374036"/>
            <a:ext cx="7152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rgbClr val="002060"/>
                </a:solidFill>
                <a:sym typeface="Symbol"/>
              </a:rPr>
              <a:t>А</a:t>
            </a:r>
            <a:r>
              <a:rPr lang="en-US" sz="2400" dirty="0" smtClean="0">
                <a:solidFill>
                  <a:srgbClr val="002060"/>
                </a:solidFill>
                <a:sym typeface="Symbol"/>
              </a:rPr>
              <a:t></a:t>
            </a:r>
            <a:r>
              <a:rPr lang="ru-RU" sz="2400" dirty="0" smtClean="0">
                <a:solidFill>
                  <a:srgbClr val="002060"/>
                </a:solidFill>
                <a:sym typeface="Symbol"/>
              </a:rPr>
              <a:t>В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2771800" y="1387037"/>
            <a:ext cx="864096" cy="864096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356248" y="1373633"/>
            <a:ext cx="864096" cy="864096"/>
          </a:xfrm>
          <a:prstGeom prst="ellips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2784376" y="1362995"/>
            <a:ext cx="432048" cy="622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2924200" y="1412776"/>
            <a:ext cx="495672" cy="7495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6" idx="2"/>
          </p:cNvCxnSpPr>
          <p:nvPr/>
        </p:nvCxnSpPr>
        <p:spPr>
          <a:xfrm flipH="1">
            <a:off x="3076600" y="1805681"/>
            <a:ext cx="279648" cy="442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3604667" y="1389899"/>
            <a:ext cx="152400" cy="2668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>
            <a:endCxn id="2" idx="6"/>
          </p:cNvCxnSpPr>
          <p:nvPr/>
        </p:nvCxnSpPr>
        <p:spPr>
          <a:xfrm flipH="1">
            <a:off x="3635896" y="1415854"/>
            <a:ext cx="292225" cy="4032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flipH="1">
            <a:off x="3757067" y="1614846"/>
            <a:ext cx="432048" cy="62288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3604667" y="1476106"/>
            <a:ext cx="432073" cy="686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274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305342"/>
            <a:ext cx="89289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В алгебре логике за скобки можно выносить как общий множитель, так и общее слагаемое:</a:t>
            </a:r>
          </a:p>
          <a:p>
            <a:endParaRPr lang="ru-RU" sz="3200" dirty="0"/>
          </a:p>
          <a:p>
            <a:r>
              <a:rPr lang="ru-RU" sz="3200" dirty="0" smtClean="0"/>
              <a:t> Дистрибутивность </a:t>
            </a:r>
            <a:r>
              <a:rPr lang="ru-RU" sz="3200" dirty="0"/>
              <a:t>умножения                относительно сложения</a:t>
            </a:r>
          </a:p>
          <a:p>
            <a:pPr algn="ctr"/>
            <a:r>
              <a:rPr lang="ru-RU" sz="3200" b="1" i="1" dirty="0" smtClean="0"/>
              <a:t>    </a:t>
            </a:r>
            <a:r>
              <a:rPr lang="ru-RU" sz="3200" b="1" i="1" dirty="0"/>
              <a:t>  </a:t>
            </a:r>
            <a:r>
              <a:rPr lang="ru-RU" sz="3200" b="1" i="1" dirty="0" smtClean="0"/>
              <a:t> (</a:t>
            </a:r>
            <a:r>
              <a:rPr lang="ru-RU" sz="3200" b="1" i="1" dirty="0"/>
              <a:t>A  &amp; B) v (A &amp; C) = A &amp; (B v C)</a:t>
            </a:r>
            <a:r>
              <a:rPr lang="ru-RU" sz="3200" i="1" dirty="0"/>
              <a:t>               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88640"/>
            <a:ext cx="90364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Правило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дистрибутивности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664" y="4509120"/>
            <a:ext cx="90078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dirty="0">
                <a:solidFill>
                  <a:prstClr val="black"/>
                </a:solidFill>
              </a:rPr>
              <a:t>Дистрибутивность </a:t>
            </a:r>
            <a:r>
              <a:rPr lang="ru-RU" sz="3200" dirty="0" smtClean="0">
                <a:solidFill>
                  <a:prstClr val="black"/>
                </a:solidFill>
              </a:rPr>
              <a:t>сложения относительно умножения</a:t>
            </a:r>
            <a:r>
              <a:rPr lang="ru-RU" sz="3200" dirty="0">
                <a:solidFill>
                  <a:prstClr val="black"/>
                </a:solidFill>
              </a:rPr>
              <a:t>       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-134" y="5586338"/>
            <a:ext cx="914413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>
                <a:solidFill>
                  <a:prstClr val="black"/>
                </a:solidFill>
              </a:rPr>
              <a:t> (A v B) &amp; (A  v  C) = A v (B &amp; C</a:t>
            </a:r>
            <a:r>
              <a:rPr lang="ru-RU" sz="3200" i="1" dirty="0">
                <a:solidFill>
                  <a:prstClr val="black"/>
                </a:solidFill>
              </a:rPr>
              <a:t>)</a:t>
            </a:r>
            <a:endParaRPr lang="ru-RU" dirty="0"/>
          </a:p>
        </p:txBody>
      </p:sp>
      <p:sp>
        <p:nvSpPr>
          <p:cNvPr id="7" name="Стрелка влево 6">
            <a:hlinkClick r:id="rId2" action="ppaction://hlinksldjump"/>
          </p:cNvPr>
          <p:cNvSpPr/>
          <p:nvPr/>
        </p:nvSpPr>
        <p:spPr>
          <a:xfrm>
            <a:off x="107504" y="6093296"/>
            <a:ext cx="648072" cy="504056"/>
          </a:xfrm>
          <a:prstGeom prst="leftArrow">
            <a:avLst/>
          </a:prstGeom>
          <a:solidFill>
            <a:schemeClr val="accent6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26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96733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endParaRPr lang="ru-RU" sz="3200" dirty="0"/>
          </a:p>
          <a:p>
            <a:pPr fontAlgn="base"/>
            <a:r>
              <a:rPr lang="ru-RU" sz="3200" b="1" dirty="0" smtClean="0"/>
              <a:t>A</a:t>
            </a:r>
            <a:r>
              <a:rPr lang="ru-RU" sz="3200" b="1" dirty="0" smtClean="0">
                <a:sym typeface="Symbol"/>
              </a:rPr>
              <a:t></a:t>
            </a:r>
            <a:r>
              <a:rPr lang="ru-RU" sz="3200" b="1" dirty="0"/>
              <a:t> 1 = 1,     </a:t>
            </a:r>
            <a:r>
              <a:rPr lang="ru-RU" sz="3200" b="1" dirty="0" smtClean="0"/>
              <a:t>A</a:t>
            </a:r>
            <a:r>
              <a:rPr lang="ru-RU" sz="3200" b="1" dirty="0" smtClean="0">
                <a:sym typeface="Symbol"/>
              </a:rPr>
              <a:t></a:t>
            </a:r>
            <a:r>
              <a:rPr lang="ru-RU" sz="3200" b="1" dirty="0"/>
              <a:t> 0 = A;</a:t>
            </a:r>
          </a:p>
          <a:p>
            <a:pPr fontAlgn="base"/>
            <a:r>
              <a:rPr lang="ru-RU" sz="3200" b="1" dirty="0" smtClean="0"/>
              <a:t>A</a:t>
            </a:r>
            <a:r>
              <a:rPr lang="ru-RU" sz="3200" b="1" dirty="0" smtClean="0">
                <a:sym typeface="Symbol"/>
              </a:rPr>
              <a:t></a:t>
            </a:r>
            <a:r>
              <a:rPr lang="ru-RU" sz="3200" b="1" dirty="0" smtClean="0"/>
              <a:t>1 </a:t>
            </a:r>
            <a:r>
              <a:rPr lang="ru-RU" sz="3200" b="1" dirty="0"/>
              <a:t>= A,     </a:t>
            </a:r>
            <a:r>
              <a:rPr lang="ru-RU" sz="3200" b="1" dirty="0" smtClean="0"/>
              <a:t>A</a:t>
            </a:r>
            <a:r>
              <a:rPr lang="ru-RU" sz="3200" b="1" dirty="0">
                <a:sym typeface="Symbol"/>
              </a:rPr>
              <a:t>  </a:t>
            </a:r>
            <a:r>
              <a:rPr lang="ru-RU" sz="3200" b="1" dirty="0" smtClean="0"/>
              <a:t>0 </a:t>
            </a:r>
            <a:r>
              <a:rPr lang="ru-RU" sz="3200" b="1" dirty="0"/>
              <a:t>= 0.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88640"/>
            <a:ext cx="903649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Законы исключения констант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7504" y="6093296"/>
            <a:ext cx="648072" cy="504056"/>
          </a:xfrm>
          <a:prstGeom prst="leftArrow">
            <a:avLst/>
          </a:prstGeom>
          <a:solidFill>
            <a:schemeClr val="accent6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31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8" y="2492896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pt-BR" sz="3200" b="1" dirty="0" smtClean="0"/>
              <a:t>A</a:t>
            </a:r>
            <a:r>
              <a:rPr lang="pt-BR" sz="3200" b="1" dirty="0" smtClean="0">
                <a:sym typeface="Symbol"/>
              </a:rPr>
              <a:t></a:t>
            </a:r>
            <a:r>
              <a:rPr lang="pt-BR" sz="3200" b="1" dirty="0" smtClean="0"/>
              <a:t> (A</a:t>
            </a:r>
            <a:r>
              <a:rPr lang="pt-BR" sz="3200" b="1" dirty="0" smtClean="0">
                <a:sym typeface="Symbol"/>
              </a:rPr>
              <a:t></a:t>
            </a:r>
            <a:r>
              <a:rPr lang="pt-BR" sz="3200" b="1" dirty="0" smtClean="0"/>
              <a:t>B) = A;</a:t>
            </a:r>
          </a:p>
          <a:p>
            <a:pPr fontAlgn="base"/>
            <a:r>
              <a:rPr lang="pt-BR" sz="3200" b="1" dirty="0" smtClean="0"/>
              <a:t>A</a:t>
            </a:r>
            <a:r>
              <a:rPr lang="ru-RU" sz="3200" b="1" dirty="0" smtClean="0"/>
              <a:t> </a:t>
            </a:r>
            <a:r>
              <a:rPr lang="pt-BR" sz="3200" b="1" dirty="0">
                <a:sym typeface="Symbol"/>
              </a:rPr>
              <a:t></a:t>
            </a:r>
            <a:r>
              <a:rPr lang="pt-BR" sz="3200" b="1" dirty="0" smtClean="0"/>
              <a:t> (A</a:t>
            </a:r>
            <a:r>
              <a:rPr lang="pt-BR" sz="3200" b="1" dirty="0">
                <a:sym typeface="Symbol"/>
              </a:rPr>
              <a:t>  </a:t>
            </a:r>
            <a:r>
              <a:rPr lang="pt-BR" sz="3200" b="1" dirty="0" smtClean="0"/>
              <a:t>B) = A.</a:t>
            </a:r>
            <a:endParaRPr lang="pt-BR" sz="32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88640"/>
            <a:ext cx="90364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Закон </a:t>
            </a: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поглощения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7504" y="6093296"/>
            <a:ext cx="648072" cy="504056"/>
          </a:xfrm>
          <a:prstGeom prst="leftArrow">
            <a:avLst/>
          </a:prstGeom>
          <a:solidFill>
            <a:schemeClr val="accent6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865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967335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sz="3200" b="1" dirty="0" smtClean="0"/>
              <a:t>(A</a:t>
            </a:r>
            <a:r>
              <a:rPr lang="ru-RU" sz="3200" b="1" dirty="0" smtClean="0">
                <a:sym typeface="Symbol"/>
              </a:rPr>
              <a:t></a:t>
            </a:r>
            <a:r>
              <a:rPr lang="ru-RU" sz="3200" b="1" dirty="0" smtClean="0"/>
              <a:t>B</a:t>
            </a:r>
            <a:r>
              <a:rPr lang="ru-RU" sz="3200" b="1" dirty="0"/>
              <a:t>) </a:t>
            </a:r>
            <a:r>
              <a:rPr lang="ru-RU" sz="3200" b="1" dirty="0" smtClean="0">
                <a:sym typeface="Symbol"/>
              </a:rPr>
              <a:t></a:t>
            </a:r>
            <a:r>
              <a:rPr lang="ru-RU" sz="3200" b="1" dirty="0"/>
              <a:t> (¬</a:t>
            </a:r>
            <a:r>
              <a:rPr lang="ru-RU" sz="3200" b="1" dirty="0" smtClean="0"/>
              <a:t>A</a:t>
            </a:r>
            <a:r>
              <a:rPr lang="ru-RU" sz="3200" b="1" dirty="0">
                <a:sym typeface="Symbol"/>
              </a:rPr>
              <a:t>  </a:t>
            </a:r>
            <a:r>
              <a:rPr lang="ru-RU" sz="3200" b="1" dirty="0" smtClean="0"/>
              <a:t>B</a:t>
            </a:r>
            <a:r>
              <a:rPr lang="ru-RU" sz="3200" b="1" dirty="0"/>
              <a:t>) = B;</a:t>
            </a:r>
          </a:p>
          <a:p>
            <a:pPr fontAlgn="base"/>
            <a:r>
              <a:rPr lang="ru-RU" sz="3200" b="1" dirty="0"/>
              <a:t>(</a:t>
            </a:r>
            <a:r>
              <a:rPr lang="ru-RU" sz="3200" b="1" dirty="0" smtClean="0"/>
              <a:t>A</a:t>
            </a:r>
            <a:r>
              <a:rPr lang="ru-RU" sz="3200" b="1" dirty="0">
                <a:sym typeface="Symbol"/>
              </a:rPr>
              <a:t>  </a:t>
            </a:r>
            <a:r>
              <a:rPr lang="ru-RU" sz="3200" b="1" dirty="0" smtClean="0"/>
              <a:t>B)</a:t>
            </a:r>
            <a:r>
              <a:rPr lang="ru-RU" sz="3200" b="1" dirty="0">
                <a:sym typeface="Symbol"/>
              </a:rPr>
              <a:t> </a:t>
            </a:r>
            <a:r>
              <a:rPr lang="ru-RU" sz="3200" b="1" dirty="0" smtClean="0"/>
              <a:t>(¬</a:t>
            </a:r>
            <a:r>
              <a:rPr lang="ru-RU" sz="3200" b="1" dirty="0"/>
              <a:t>A </a:t>
            </a:r>
            <a:r>
              <a:rPr lang="ru-RU" sz="3200" b="1" dirty="0">
                <a:sym typeface="Symbol"/>
              </a:rPr>
              <a:t>  </a:t>
            </a:r>
            <a:r>
              <a:rPr lang="ru-RU" sz="3200" b="1" dirty="0" smtClean="0"/>
              <a:t>B</a:t>
            </a:r>
            <a:r>
              <a:rPr lang="ru-RU" sz="3200" b="1" dirty="0"/>
              <a:t>) = B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88640"/>
            <a:ext cx="903649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Закон исключения (склеивания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7504" y="6093296"/>
            <a:ext cx="648072" cy="504056"/>
          </a:xfrm>
          <a:prstGeom prst="leftArrow">
            <a:avLst/>
          </a:prstGeom>
          <a:solidFill>
            <a:schemeClr val="accent6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552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188640"/>
            <a:ext cx="90364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Другие законы 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71370" y="2204864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ru-RU" sz="3200" b="1" dirty="0"/>
              <a:t> А </a:t>
            </a:r>
            <a:r>
              <a:rPr lang="ru-RU" sz="3200" b="1" dirty="0">
                <a:sym typeface="Symbol"/>
              </a:rPr>
              <a:t></a:t>
            </a:r>
            <a:r>
              <a:rPr lang="ru-RU" sz="3200" b="1" dirty="0"/>
              <a:t> В = ¬A </a:t>
            </a:r>
            <a:r>
              <a:rPr lang="ru-RU" sz="3200" b="1" dirty="0" smtClean="0">
                <a:sym typeface="Symbol"/>
              </a:rPr>
              <a:t></a:t>
            </a:r>
            <a:r>
              <a:rPr lang="ru-RU" sz="3200" b="1" dirty="0" smtClean="0"/>
              <a:t>В</a:t>
            </a:r>
            <a:r>
              <a:rPr lang="ru-RU" sz="3200" b="1" dirty="0"/>
              <a:t>;</a:t>
            </a:r>
          </a:p>
          <a:p>
            <a:pPr fontAlgn="base"/>
            <a:r>
              <a:rPr lang="ru-RU" sz="3200" b="1" dirty="0"/>
              <a:t> </a:t>
            </a:r>
            <a:r>
              <a:rPr lang="ru-RU" sz="3200" b="1" dirty="0" smtClean="0"/>
              <a:t>¬</a:t>
            </a:r>
            <a:r>
              <a:rPr lang="ru-RU" sz="3200" b="1" dirty="0"/>
              <a:t> (</a:t>
            </a:r>
            <a:r>
              <a:rPr lang="ru-RU" sz="3200" b="1" dirty="0" smtClean="0"/>
              <a:t>A</a:t>
            </a:r>
            <a:r>
              <a:rPr lang="ru-RU" sz="3200" b="1" dirty="0">
                <a:sym typeface="Symbol"/>
              </a:rPr>
              <a:t> </a:t>
            </a:r>
            <a:r>
              <a:rPr lang="ru-RU" sz="3200" b="1" dirty="0" smtClean="0">
                <a:sym typeface="Symbol"/>
              </a:rPr>
              <a:t> </a:t>
            </a:r>
            <a:r>
              <a:rPr lang="ru-RU" sz="3200" b="1" dirty="0" smtClean="0"/>
              <a:t>B</a:t>
            </a:r>
            <a:r>
              <a:rPr lang="ru-RU" sz="3200" b="1" dirty="0"/>
              <a:t>)=</a:t>
            </a:r>
            <a:r>
              <a:rPr lang="ru-RU" sz="3200" b="1" dirty="0" smtClean="0"/>
              <a:t>A</a:t>
            </a:r>
            <a:r>
              <a:rPr lang="ru-RU" sz="3200" b="1" dirty="0" smtClean="0">
                <a:sym typeface="Symbol"/>
              </a:rPr>
              <a:t></a:t>
            </a:r>
            <a:r>
              <a:rPr lang="ru-RU" sz="3200" b="1" dirty="0" smtClean="0"/>
              <a:t>B</a:t>
            </a:r>
            <a:endParaRPr lang="ru-RU" sz="32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3284984"/>
            <a:ext cx="49680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/>
              <a:t>А</a:t>
            </a:r>
            <a:r>
              <a:rPr lang="ru-RU" sz="3200" b="1" dirty="0" smtClean="0">
                <a:sym typeface="Symbol"/>
              </a:rPr>
              <a:t></a:t>
            </a:r>
            <a:r>
              <a:rPr lang="ru-RU" sz="3200" b="1" dirty="0"/>
              <a:t> </a:t>
            </a:r>
            <a:r>
              <a:rPr lang="ru-RU" sz="3200" b="1" dirty="0" smtClean="0"/>
              <a:t>В </a:t>
            </a:r>
            <a:r>
              <a:rPr lang="ru-RU" sz="3200" b="1" dirty="0"/>
              <a:t>= (А </a:t>
            </a:r>
            <a:r>
              <a:rPr lang="ru-RU" sz="3200" b="1" dirty="0">
                <a:sym typeface="Symbol"/>
              </a:rPr>
              <a:t></a:t>
            </a:r>
            <a:r>
              <a:rPr lang="ru-RU" sz="3200" b="1" dirty="0" smtClean="0"/>
              <a:t> </a:t>
            </a:r>
            <a:r>
              <a:rPr lang="ru-RU" sz="3200" b="1" dirty="0"/>
              <a:t>В) </a:t>
            </a:r>
            <a:r>
              <a:rPr lang="ru-RU" sz="3200" b="1" dirty="0">
                <a:sym typeface="Symbol"/>
              </a:rPr>
              <a:t> </a:t>
            </a:r>
            <a:r>
              <a:rPr lang="ru-RU" sz="3200" b="1" dirty="0"/>
              <a:t> (¬</a:t>
            </a:r>
            <a:r>
              <a:rPr lang="ru-RU" sz="3200" b="1" dirty="0" smtClean="0"/>
              <a:t>A</a:t>
            </a:r>
            <a:r>
              <a:rPr lang="ru-RU" sz="3200" b="1" dirty="0">
                <a:sym typeface="Symbol"/>
              </a:rPr>
              <a:t>  </a:t>
            </a:r>
            <a:r>
              <a:rPr lang="ru-RU" sz="3200" b="1" dirty="0" smtClean="0"/>
              <a:t>¬</a:t>
            </a:r>
            <a:r>
              <a:rPr lang="ru-RU" sz="3200" b="1" dirty="0"/>
              <a:t>B);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68022" y="3861048"/>
            <a:ext cx="514115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А </a:t>
            </a:r>
            <a:r>
              <a:rPr lang="ru-RU" sz="3200" b="1" dirty="0">
                <a:sym typeface="Symbol"/>
              </a:rPr>
              <a:t>  </a:t>
            </a:r>
            <a:r>
              <a:rPr lang="ru-RU" sz="3200" b="1" dirty="0" smtClean="0"/>
              <a:t>В </a:t>
            </a:r>
            <a:r>
              <a:rPr lang="ru-RU" sz="3200" b="1" dirty="0"/>
              <a:t>= (¬A </a:t>
            </a:r>
            <a:r>
              <a:rPr lang="ru-RU" sz="3200" b="1" dirty="0">
                <a:sym typeface="Symbol"/>
              </a:rPr>
              <a:t>  </a:t>
            </a:r>
            <a:r>
              <a:rPr lang="ru-RU" sz="3200" b="1" dirty="0"/>
              <a:t> В) </a:t>
            </a:r>
            <a:r>
              <a:rPr lang="ru-RU" sz="3200" b="1" dirty="0">
                <a:sym typeface="Symbol"/>
              </a:rPr>
              <a:t></a:t>
            </a:r>
            <a:r>
              <a:rPr lang="ru-RU" sz="3200" b="1" dirty="0" smtClean="0"/>
              <a:t> </a:t>
            </a:r>
            <a:r>
              <a:rPr lang="ru-RU" sz="3200" b="1" dirty="0"/>
              <a:t>(</a:t>
            </a:r>
            <a:r>
              <a:rPr lang="ru-RU" sz="3200" b="1" dirty="0" smtClean="0"/>
              <a:t>А</a:t>
            </a:r>
            <a:r>
              <a:rPr lang="ru-RU" sz="3200" b="1" dirty="0">
                <a:sym typeface="Symbol"/>
              </a:rPr>
              <a:t>  </a:t>
            </a:r>
            <a:r>
              <a:rPr lang="ru-RU" sz="3200" b="1" dirty="0" smtClean="0"/>
              <a:t>B</a:t>
            </a:r>
            <a:r>
              <a:rPr lang="ru-RU" sz="3200" b="1" dirty="0"/>
              <a:t>).</a:t>
            </a:r>
          </a:p>
        </p:txBody>
      </p:sp>
      <p:sp>
        <p:nvSpPr>
          <p:cNvPr id="7" name="Стрелка влево 6">
            <a:hlinkClick r:id="rId2" action="ppaction://hlinksldjump"/>
          </p:cNvPr>
          <p:cNvSpPr/>
          <p:nvPr/>
        </p:nvSpPr>
        <p:spPr>
          <a:xfrm>
            <a:off x="107504" y="6093296"/>
            <a:ext cx="648072" cy="504056"/>
          </a:xfrm>
          <a:prstGeom prst="leftArrow">
            <a:avLst/>
          </a:prstGeom>
          <a:solidFill>
            <a:schemeClr val="accent6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494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9242" y="188640"/>
            <a:ext cx="917324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Примеры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766" y="1720840"/>
            <a:ext cx="906573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smtClean="0"/>
              <a:t>Упростить логическое выражение:</a:t>
            </a:r>
            <a:endParaRPr lang="ru-RU" sz="2600" dirty="0"/>
          </a:p>
          <a:p>
            <a:r>
              <a:rPr lang="ru-RU" sz="2600" b="1" dirty="0"/>
              <a:t>(А </a:t>
            </a:r>
            <a:r>
              <a:rPr lang="ru-RU" sz="2600" b="1" dirty="0" smtClean="0"/>
              <a:t>&amp; </a:t>
            </a:r>
            <a:r>
              <a:rPr lang="ru-RU" sz="2600" b="1" dirty="0"/>
              <a:t>В) </a:t>
            </a:r>
            <a:r>
              <a:rPr lang="ru-RU" sz="2600" b="1" dirty="0" smtClean="0">
                <a:sym typeface="Symbol"/>
              </a:rPr>
              <a:t></a:t>
            </a:r>
            <a:r>
              <a:rPr lang="ru-RU" sz="2600" b="1" dirty="0" smtClean="0"/>
              <a:t> </a:t>
            </a:r>
            <a:r>
              <a:rPr lang="ru-RU" sz="2600" b="1" dirty="0"/>
              <a:t>(A  &amp; ¬В</a:t>
            </a:r>
            <a:r>
              <a:rPr lang="ru-RU" sz="2600" b="1" dirty="0" smtClean="0"/>
              <a:t>).</a:t>
            </a:r>
          </a:p>
          <a:p>
            <a:endParaRPr lang="ru-RU" sz="2600" dirty="0"/>
          </a:p>
          <a:p>
            <a:r>
              <a:rPr lang="ru-RU" sz="2600" dirty="0"/>
              <a:t>1.Воспользуемся правилом дистрибутивности и вынесем за скобки  А:</a:t>
            </a:r>
          </a:p>
          <a:p>
            <a:r>
              <a:rPr lang="ru-RU" sz="2600" b="1" dirty="0"/>
              <a:t>(А &amp; В</a:t>
            </a:r>
            <a:r>
              <a:rPr lang="ru-RU" sz="2600" b="1" dirty="0" smtClean="0"/>
              <a:t>)</a:t>
            </a:r>
            <a:r>
              <a:rPr lang="ru-RU" sz="2600" b="1" dirty="0">
                <a:sym typeface="Symbol"/>
              </a:rPr>
              <a:t> </a:t>
            </a:r>
            <a:r>
              <a:rPr lang="ru-RU" sz="2600" b="1" dirty="0" smtClean="0"/>
              <a:t>  </a:t>
            </a:r>
            <a:r>
              <a:rPr lang="ru-RU" sz="2600" b="1" dirty="0"/>
              <a:t>(А &amp; ¬В) = А &amp; (В </a:t>
            </a:r>
            <a:r>
              <a:rPr lang="ru-RU" sz="2600" b="1" dirty="0">
                <a:solidFill>
                  <a:prstClr val="black"/>
                </a:solidFill>
                <a:sym typeface="Symbol"/>
              </a:rPr>
              <a:t></a:t>
            </a:r>
            <a:r>
              <a:rPr lang="ru-RU" sz="2600" b="1" dirty="0" smtClean="0"/>
              <a:t> </a:t>
            </a:r>
            <a:r>
              <a:rPr lang="ru-RU" sz="2600" b="1" dirty="0"/>
              <a:t>¬В</a:t>
            </a:r>
            <a:r>
              <a:rPr lang="ru-RU" sz="2600" b="1" dirty="0" smtClean="0"/>
              <a:t>).</a:t>
            </a:r>
          </a:p>
          <a:p>
            <a:endParaRPr lang="ru-RU" sz="2600" dirty="0"/>
          </a:p>
          <a:p>
            <a:r>
              <a:rPr lang="ru-RU" sz="2600" dirty="0"/>
              <a:t>2.По закону исключенного третьего </a:t>
            </a:r>
            <a:r>
              <a:rPr lang="ru-RU" sz="2600" b="1" dirty="0"/>
              <a:t>В </a:t>
            </a:r>
            <a:r>
              <a:rPr lang="ru-RU" sz="2600" b="1" dirty="0">
                <a:sym typeface="Symbol"/>
              </a:rPr>
              <a:t></a:t>
            </a:r>
            <a:r>
              <a:rPr lang="ru-RU" sz="2600" b="1" dirty="0" smtClean="0"/>
              <a:t> </a:t>
            </a:r>
            <a:r>
              <a:rPr lang="ru-RU" sz="2600" b="1" dirty="0"/>
              <a:t>¬В = 1</a:t>
            </a:r>
            <a:r>
              <a:rPr lang="ru-RU" sz="2600" dirty="0"/>
              <a:t>, следовательно:</a:t>
            </a:r>
          </a:p>
          <a:p>
            <a:r>
              <a:rPr lang="ru-RU" sz="2600" b="1" dirty="0"/>
              <a:t>А &amp; (В </a:t>
            </a:r>
            <a:r>
              <a:rPr lang="ru-RU" sz="2600" b="1" dirty="0">
                <a:sym typeface="Symbol"/>
              </a:rPr>
              <a:t></a:t>
            </a:r>
            <a:r>
              <a:rPr lang="ru-RU" sz="2600" b="1" dirty="0" smtClean="0"/>
              <a:t> </a:t>
            </a:r>
            <a:r>
              <a:rPr lang="ru-RU" sz="2600" b="1" dirty="0"/>
              <a:t>¬B) = А &amp; 1 = А.</a:t>
            </a:r>
            <a:endParaRPr lang="ru-RU" sz="2600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 flipH="1">
            <a:off x="8475053" y="6097781"/>
            <a:ext cx="561443" cy="504056"/>
          </a:xfrm>
          <a:prstGeom prst="leftArrow">
            <a:avLst/>
          </a:prstGeom>
          <a:solidFill>
            <a:schemeClr val="accent6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06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трелка влево 1">
            <a:hlinkClick r:id="rId2" action="ppaction://hlinksldjump"/>
          </p:cNvPr>
          <p:cNvSpPr/>
          <p:nvPr/>
        </p:nvSpPr>
        <p:spPr>
          <a:xfrm>
            <a:off x="107504" y="6093296"/>
            <a:ext cx="648072" cy="504056"/>
          </a:xfrm>
          <a:prstGeom prst="leftArrow">
            <a:avLst/>
          </a:prstGeom>
          <a:solidFill>
            <a:schemeClr val="accent6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-29242" y="188640"/>
            <a:ext cx="917324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Примеры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305342"/>
            <a:ext cx="89289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Упростить логическое выражение:</a:t>
            </a:r>
          </a:p>
          <a:p>
            <a:r>
              <a:rPr lang="ru-RU" sz="2400" b="1" dirty="0" smtClean="0"/>
              <a:t>(А </a:t>
            </a:r>
            <a:r>
              <a:rPr lang="ru-RU" sz="2400" b="1" dirty="0">
                <a:sym typeface="Symbol"/>
              </a:rPr>
              <a:t>  </a:t>
            </a:r>
            <a:r>
              <a:rPr lang="ru-RU" sz="2400" b="1" dirty="0" smtClean="0"/>
              <a:t> В) &amp; (А </a:t>
            </a:r>
            <a:r>
              <a:rPr lang="ru-RU" sz="2400" b="1" dirty="0" smtClean="0">
                <a:sym typeface="Symbol"/>
              </a:rPr>
              <a:t></a:t>
            </a:r>
            <a:r>
              <a:rPr lang="ru-RU" sz="2400" b="1" dirty="0" smtClean="0"/>
              <a:t> С)</a:t>
            </a:r>
            <a:r>
              <a:rPr lang="ru-RU" sz="2400" dirty="0" smtClean="0"/>
              <a:t>.</a:t>
            </a:r>
          </a:p>
          <a:p>
            <a:endParaRPr lang="ru-RU" sz="2400" dirty="0"/>
          </a:p>
          <a:p>
            <a:r>
              <a:rPr lang="ru-RU" sz="2400" dirty="0" smtClean="0"/>
              <a:t>1.Раскроем </a:t>
            </a:r>
            <a:r>
              <a:rPr lang="ru-RU" sz="2400" dirty="0"/>
              <a:t>скобки: </a:t>
            </a:r>
            <a:r>
              <a:rPr lang="ru-RU" sz="2400" b="1" dirty="0"/>
              <a:t>(А </a:t>
            </a:r>
            <a:r>
              <a:rPr lang="ru-RU" sz="2400" b="1" dirty="0">
                <a:sym typeface="Symbol"/>
              </a:rPr>
              <a:t>  </a:t>
            </a:r>
            <a:r>
              <a:rPr lang="ru-RU" sz="2400" b="1" dirty="0"/>
              <a:t> В) &amp; (А </a:t>
            </a:r>
            <a:r>
              <a:rPr lang="ru-RU" sz="2400" b="1" dirty="0">
                <a:sym typeface="Symbol"/>
              </a:rPr>
              <a:t>  </a:t>
            </a:r>
            <a:r>
              <a:rPr lang="ru-RU" sz="2400" b="1" dirty="0"/>
              <a:t> С) = A &amp; A </a:t>
            </a:r>
            <a:r>
              <a:rPr lang="ru-RU" sz="2400" b="1" dirty="0">
                <a:sym typeface="Symbol"/>
              </a:rPr>
              <a:t>  </a:t>
            </a:r>
            <a:r>
              <a:rPr lang="ru-RU" sz="2400" b="1" dirty="0"/>
              <a:t> A &amp; C </a:t>
            </a:r>
            <a:r>
              <a:rPr lang="ru-RU" sz="2400" b="1" dirty="0">
                <a:sym typeface="Symbol"/>
              </a:rPr>
              <a:t>  </a:t>
            </a:r>
            <a:r>
              <a:rPr lang="ru-RU" sz="2400" b="1" dirty="0"/>
              <a:t> B &amp; A </a:t>
            </a:r>
            <a:r>
              <a:rPr lang="ru-RU" sz="2400" b="1" dirty="0">
                <a:sym typeface="Symbol"/>
              </a:rPr>
              <a:t>  </a:t>
            </a:r>
            <a:r>
              <a:rPr lang="ru-RU" sz="2400" b="1" dirty="0"/>
              <a:t> B &amp; C</a:t>
            </a:r>
            <a:r>
              <a:rPr lang="ru-RU" sz="2400" dirty="0"/>
              <a:t>;</a:t>
            </a:r>
          </a:p>
          <a:p>
            <a:r>
              <a:rPr lang="ru-RU" sz="2400" dirty="0" smtClean="0"/>
              <a:t>3. Так </a:t>
            </a:r>
            <a:r>
              <a:rPr lang="ru-RU" sz="2400" dirty="0"/>
              <a:t>как  </a:t>
            </a:r>
            <a:r>
              <a:rPr lang="ru-RU" sz="2400" b="1" dirty="0"/>
              <a:t>A &amp; A =A</a:t>
            </a:r>
            <a:r>
              <a:rPr lang="ru-RU" sz="2400" dirty="0"/>
              <a:t>, </a:t>
            </a:r>
            <a:r>
              <a:rPr lang="ru-RU" sz="2400" dirty="0" smtClean="0"/>
              <a:t>следовательно</a:t>
            </a:r>
            <a:r>
              <a:rPr lang="ru-RU" sz="2400" dirty="0"/>
              <a:t>:</a:t>
            </a:r>
            <a:br>
              <a:rPr lang="ru-RU" sz="2400" dirty="0"/>
            </a:br>
            <a:r>
              <a:rPr lang="ru-RU" sz="2400" b="1" dirty="0"/>
              <a:t>A &amp; A </a:t>
            </a:r>
            <a:r>
              <a:rPr lang="ru-RU" sz="2400" b="1" dirty="0">
                <a:sym typeface="Symbol"/>
              </a:rPr>
              <a:t>  </a:t>
            </a:r>
            <a:r>
              <a:rPr lang="ru-RU" sz="2400" b="1" dirty="0"/>
              <a:t> A &amp; C </a:t>
            </a:r>
            <a:r>
              <a:rPr lang="ru-RU" sz="2400" b="1" dirty="0">
                <a:sym typeface="Symbol"/>
              </a:rPr>
              <a:t>  </a:t>
            </a:r>
            <a:r>
              <a:rPr lang="ru-RU" sz="2400" b="1" dirty="0"/>
              <a:t> B &amp; A </a:t>
            </a:r>
            <a:r>
              <a:rPr lang="ru-RU" sz="2400" b="1" dirty="0">
                <a:sym typeface="Symbol"/>
              </a:rPr>
              <a:t> </a:t>
            </a:r>
            <a:r>
              <a:rPr lang="ru-RU" sz="2400" b="1" dirty="0"/>
              <a:t> B &amp; C = A </a:t>
            </a:r>
            <a:r>
              <a:rPr lang="ru-RU" sz="2400" b="1" dirty="0">
                <a:sym typeface="Symbol"/>
              </a:rPr>
              <a:t>  </a:t>
            </a:r>
            <a:r>
              <a:rPr lang="ru-RU" sz="2400" b="1" dirty="0"/>
              <a:t> A &amp; C </a:t>
            </a:r>
            <a:r>
              <a:rPr lang="ru-RU" sz="2400" b="1" dirty="0">
                <a:sym typeface="Symbol"/>
              </a:rPr>
              <a:t>  </a:t>
            </a:r>
            <a:r>
              <a:rPr lang="ru-RU" sz="2400" b="1" dirty="0"/>
              <a:t> B &amp; A </a:t>
            </a:r>
            <a:r>
              <a:rPr lang="ru-RU" sz="2400" b="1" dirty="0">
                <a:sym typeface="Symbol"/>
              </a:rPr>
              <a:t>  </a:t>
            </a:r>
            <a:r>
              <a:rPr lang="ru-RU" sz="2400" b="1" dirty="0"/>
              <a:t> B &amp; C</a:t>
            </a:r>
            <a:r>
              <a:rPr lang="ru-RU" sz="2400" dirty="0"/>
              <a:t>;</a:t>
            </a:r>
          </a:p>
          <a:p>
            <a:r>
              <a:rPr lang="ru-RU" sz="2400" dirty="0" smtClean="0"/>
              <a:t>4. В </a:t>
            </a:r>
            <a:r>
              <a:rPr lang="ru-RU" sz="2400" dirty="0"/>
              <a:t>высказываниях </a:t>
            </a:r>
            <a:r>
              <a:rPr lang="ru-RU" sz="2400" b="1" dirty="0"/>
              <a:t>А</a:t>
            </a:r>
            <a:r>
              <a:rPr lang="ru-RU" sz="2400" dirty="0"/>
              <a:t> и </a:t>
            </a:r>
            <a:r>
              <a:rPr lang="ru-RU" sz="2400" b="1" dirty="0"/>
              <a:t>А &amp; C</a:t>
            </a:r>
            <a:r>
              <a:rPr lang="ru-RU" sz="2400" dirty="0"/>
              <a:t> вынесем за скобки </a:t>
            </a:r>
            <a:r>
              <a:rPr lang="ru-RU" sz="2400" b="1" dirty="0"/>
              <a:t>А</a:t>
            </a:r>
            <a:r>
              <a:rPr lang="ru-RU" sz="2400" dirty="0"/>
              <a:t> и используя свойство </a:t>
            </a:r>
            <a:r>
              <a:rPr lang="ru-RU" sz="2400" b="1" dirty="0"/>
              <a:t>А </a:t>
            </a:r>
            <a:r>
              <a:rPr lang="ru-RU" sz="2400" b="1" dirty="0">
                <a:sym typeface="Symbol"/>
              </a:rPr>
              <a:t></a:t>
            </a:r>
            <a:r>
              <a:rPr lang="ru-RU" sz="2400" b="1" dirty="0" smtClean="0"/>
              <a:t> </a:t>
            </a:r>
            <a:r>
              <a:rPr lang="ru-RU" sz="2400" b="1" dirty="0"/>
              <a:t>1= 1</a:t>
            </a:r>
            <a:r>
              <a:rPr lang="ru-RU" sz="2400" dirty="0"/>
              <a:t>, </a:t>
            </a:r>
            <a:r>
              <a:rPr lang="ru-RU" sz="2400" dirty="0" smtClean="0"/>
              <a:t>получим:</a:t>
            </a:r>
            <a:r>
              <a:rPr lang="ru-RU" sz="2400" dirty="0"/>
              <a:t> </a:t>
            </a:r>
            <a:br>
              <a:rPr lang="ru-RU" sz="2400" dirty="0"/>
            </a:br>
            <a:r>
              <a:rPr lang="ru-RU" sz="2400" b="1" dirty="0"/>
              <a:t>A </a:t>
            </a:r>
            <a:r>
              <a:rPr lang="ru-RU" sz="2400" b="1" dirty="0">
                <a:sym typeface="Symbol"/>
              </a:rPr>
              <a:t> </a:t>
            </a:r>
            <a:r>
              <a:rPr lang="ru-RU" sz="2400" b="1" dirty="0" smtClean="0"/>
              <a:t> </a:t>
            </a:r>
            <a:r>
              <a:rPr lang="ru-RU" sz="2400" b="1" dirty="0"/>
              <a:t> A &amp; C </a:t>
            </a:r>
            <a:r>
              <a:rPr lang="ru-RU" sz="2400" b="1" dirty="0">
                <a:sym typeface="Symbol"/>
              </a:rPr>
              <a:t>  </a:t>
            </a:r>
            <a:r>
              <a:rPr lang="ru-RU" sz="2400" b="1" dirty="0"/>
              <a:t> B &amp; A </a:t>
            </a:r>
            <a:r>
              <a:rPr lang="ru-RU" sz="2400" b="1" dirty="0">
                <a:sym typeface="Symbol"/>
              </a:rPr>
              <a:t>  </a:t>
            </a:r>
            <a:r>
              <a:rPr lang="ru-RU" sz="2400" b="1" dirty="0"/>
              <a:t> B &amp; C = A &amp; (1 </a:t>
            </a:r>
            <a:r>
              <a:rPr lang="ru-RU" sz="2400" b="1" dirty="0">
                <a:sym typeface="Symbol"/>
              </a:rPr>
              <a:t>  </a:t>
            </a:r>
            <a:r>
              <a:rPr lang="ru-RU" sz="2400" b="1" dirty="0"/>
              <a:t> C</a:t>
            </a:r>
            <a:r>
              <a:rPr lang="ru-RU" sz="2400" b="1" dirty="0" smtClean="0"/>
              <a:t>)</a:t>
            </a:r>
            <a:r>
              <a:rPr lang="ru-RU" sz="2400" b="1" dirty="0">
                <a:sym typeface="Symbol"/>
              </a:rPr>
              <a:t>  </a:t>
            </a:r>
            <a:r>
              <a:rPr lang="ru-RU" sz="2400" b="1" dirty="0"/>
              <a:t> B &amp; A </a:t>
            </a:r>
            <a:r>
              <a:rPr lang="ru-RU" sz="2400" b="1" dirty="0">
                <a:sym typeface="Symbol"/>
              </a:rPr>
              <a:t>  </a:t>
            </a:r>
            <a:r>
              <a:rPr lang="ru-RU" sz="2400" b="1" dirty="0"/>
              <a:t> B &amp; C = A </a:t>
            </a:r>
            <a:r>
              <a:rPr lang="ru-RU" sz="2400" b="1" dirty="0">
                <a:sym typeface="Symbol"/>
              </a:rPr>
              <a:t>  </a:t>
            </a:r>
            <a:r>
              <a:rPr lang="ru-RU" sz="2400" b="1" dirty="0"/>
              <a:t> B &amp; A </a:t>
            </a:r>
            <a:r>
              <a:rPr lang="ru-RU" sz="2400" b="1" dirty="0">
                <a:sym typeface="Symbol"/>
              </a:rPr>
              <a:t>  </a:t>
            </a:r>
            <a:r>
              <a:rPr lang="ru-RU" sz="2400" b="1" dirty="0"/>
              <a:t> B &amp; C</a:t>
            </a:r>
            <a:r>
              <a:rPr lang="ru-RU" sz="2400" dirty="0"/>
              <a:t>;</a:t>
            </a:r>
          </a:p>
          <a:p>
            <a:r>
              <a:rPr lang="ru-RU" sz="2400" dirty="0" smtClean="0"/>
              <a:t>5. Аналогично </a:t>
            </a:r>
            <a:r>
              <a:rPr lang="ru-RU" sz="2400" dirty="0"/>
              <a:t>предыдущему пункту вынесем за скобки высказывание </a:t>
            </a:r>
            <a:r>
              <a:rPr lang="ru-RU" sz="2400" b="1" dirty="0" smtClean="0"/>
              <a:t>А</a:t>
            </a:r>
            <a:r>
              <a:rPr lang="ru-RU" sz="2400" dirty="0"/>
              <a:t>:</a:t>
            </a:r>
            <a:endParaRPr lang="ru-RU" sz="2400" dirty="0" smtClean="0"/>
          </a:p>
          <a:p>
            <a:pPr algn="ctr"/>
            <a:r>
              <a:rPr lang="ru-RU" sz="2400" b="1" dirty="0" smtClean="0"/>
              <a:t>A</a:t>
            </a:r>
            <a:r>
              <a:rPr lang="ru-RU" sz="2400" b="1" dirty="0"/>
              <a:t> </a:t>
            </a:r>
            <a:r>
              <a:rPr lang="ru-RU" sz="2400" b="1" dirty="0">
                <a:sym typeface="Symbol"/>
              </a:rPr>
              <a:t>  </a:t>
            </a:r>
            <a:r>
              <a:rPr lang="ru-RU" sz="2400" b="1" dirty="0"/>
              <a:t> B &amp; A </a:t>
            </a:r>
            <a:r>
              <a:rPr lang="ru-RU" sz="2400" b="1" dirty="0">
                <a:sym typeface="Symbol"/>
              </a:rPr>
              <a:t>  </a:t>
            </a:r>
            <a:r>
              <a:rPr lang="ru-RU" sz="2400" b="1" dirty="0"/>
              <a:t> B &amp; C = A &amp; (1 </a:t>
            </a:r>
            <a:r>
              <a:rPr lang="ru-RU" sz="2400" b="1" dirty="0">
                <a:sym typeface="Symbol"/>
              </a:rPr>
              <a:t>  </a:t>
            </a:r>
            <a:r>
              <a:rPr lang="ru-RU" sz="2400" b="1" dirty="0"/>
              <a:t> B) </a:t>
            </a:r>
            <a:r>
              <a:rPr lang="ru-RU" sz="2400" b="1" dirty="0">
                <a:sym typeface="Symbol"/>
              </a:rPr>
              <a:t>  </a:t>
            </a:r>
            <a:r>
              <a:rPr lang="ru-RU" sz="2400" b="1" dirty="0"/>
              <a:t> B &amp; C = A </a:t>
            </a:r>
            <a:r>
              <a:rPr lang="ru-RU" sz="2400" b="1" dirty="0">
                <a:sym typeface="Symbol"/>
              </a:rPr>
              <a:t>  </a:t>
            </a:r>
            <a:r>
              <a:rPr lang="ru-RU" sz="2400" b="1" dirty="0"/>
              <a:t> B &amp; C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3848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9242" y="188640"/>
            <a:ext cx="917324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Задание1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4" y="1700808"/>
            <a:ext cx="89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Упростить выражение  </a:t>
            </a:r>
            <a:r>
              <a:rPr lang="ru-RU" sz="3200" dirty="0" smtClean="0">
                <a:sym typeface="Symbol"/>
              </a:rPr>
              <a:t>(</a:t>
            </a:r>
            <a:r>
              <a:rPr lang="ru-RU" sz="3200" dirty="0" smtClean="0"/>
              <a:t>А</a:t>
            </a:r>
            <a:r>
              <a:rPr lang="ru-RU" sz="3200" dirty="0">
                <a:sym typeface="Symbol"/>
              </a:rPr>
              <a:t></a:t>
            </a:r>
            <a:r>
              <a:rPr lang="ru-RU" sz="3200" dirty="0" smtClean="0"/>
              <a:t>В)</a:t>
            </a:r>
            <a:r>
              <a:rPr lang="ru-RU" sz="3200" dirty="0" smtClean="0">
                <a:sym typeface="Symbol"/>
              </a:rPr>
              <a:t></a:t>
            </a:r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2379" y="2924944"/>
            <a:ext cx="87484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Преобразуем в соответствии с законом де Моргана: 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4294257"/>
            <a:ext cx="519725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200" dirty="0">
                <a:solidFill>
                  <a:prstClr val="black"/>
                </a:solidFill>
                <a:sym typeface="Symbol"/>
              </a:rPr>
              <a:t>(</a:t>
            </a:r>
            <a:r>
              <a:rPr lang="ru-RU" sz="3200" dirty="0">
                <a:solidFill>
                  <a:prstClr val="black"/>
                </a:solidFill>
              </a:rPr>
              <a:t>А</a:t>
            </a:r>
            <a:r>
              <a:rPr lang="ru-RU" sz="3200" dirty="0">
                <a:solidFill>
                  <a:prstClr val="black"/>
                </a:solidFill>
                <a:sym typeface="Symbol"/>
              </a:rPr>
              <a:t></a:t>
            </a:r>
            <a:r>
              <a:rPr lang="ru-RU" sz="3200" dirty="0">
                <a:solidFill>
                  <a:prstClr val="black"/>
                </a:solidFill>
              </a:rPr>
              <a:t>В)</a:t>
            </a:r>
            <a:r>
              <a:rPr lang="ru-RU" sz="3200" dirty="0">
                <a:solidFill>
                  <a:prstClr val="black"/>
                </a:solidFill>
                <a:sym typeface="Symbol"/>
              </a:rPr>
              <a:t></a:t>
            </a:r>
            <a:r>
              <a:rPr lang="ru-RU" sz="3200" dirty="0" smtClean="0">
                <a:solidFill>
                  <a:prstClr val="black"/>
                </a:solidFill>
              </a:rPr>
              <a:t>С = </a:t>
            </a:r>
            <a:r>
              <a:rPr lang="ru-RU" sz="3200" dirty="0" smtClean="0">
                <a:solidFill>
                  <a:prstClr val="black"/>
                </a:solidFill>
                <a:sym typeface="Symbol"/>
              </a:rPr>
              <a:t> А</a:t>
            </a:r>
            <a:r>
              <a:rPr lang="ru-RU" sz="3200" dirty="0" smtClean="0">
                <a:solidFill>
                  <a:prstClr val="black"/>
                </a:solidFill>
              </a:rPr>
              <a:t> </a:t>
            </a:r>
            <a:r>
              <a:rPr lang="ru-RU" sz="3200" dirty="0" smtClean="0">
                <a:solidFill>
                  <a:prstClr val="black"/>
                </a:solidFill>
                <a:sym typeface="Symbol"/>
              </a:rPr>
              <a:t> </a:t>
            </a:r>
            <a:r>
              <a:rPr lang="ru-RU" sz="3200" dirty="0">
                <a:solidFill>
                  <a:prstClr val="black"/>
                </a:solidFill>
                <a:sym typeface="Symbol"/>
              </a:rPr>
              <a:t></a:t>
            </a:r>
            <a:r>
              <a:rPr lang="ru-RU" sz="3200" dirty="0" smtClean="0">
                <a:solidFill>
                  <a:prstClr val="black"/>
                </a:solidFill>
                <a:sym typeface="Symbol"/>
              </a:rPr>
              <a:t>В  </a:t>
            </a:r>
            <a:r>
              <a:rPr lang="ru-RU" sz="3200" dirty="0">
                <a:solidFill>
                  <a:prstClr val="black"/>
                </a:solidFill>
              </a:rPr>
              <a:t>С </a:t>
            </a:r>
          </a:p>
          <a:p>
            <a:endParaRPr lang="ru-RU" dirty="0"/>
          </a:p>
        </p:txBody>
      </p:sp>
      <p:sp>
        <p:nvSpPr>
          <p:cNvPr id="7" name="Стрелка влево 6">
            <a:hlinkClick r:id="rId2" action="ppaction://hlinksldjump"/>
          </p:cNvPr>
          <p:cNvSpPr/>
          <p:nvPr/>
        </p:nvSpPr>
        <p:spPr>
          <a:xfrm flipH="1">
            <a:off x="8475053" y="6097781"/>
            <a:ext cx="561443" cy="504056"/>
          </a:xfrm>
          <a:prstGeom prst="leftArrow">
            <a:avLst/>
          </a:prstGeom>
          <a:solidFill>
            <a:schemeClr val="accent6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>
            <a:hlinkClick r:id="rId3" action="ppaction://hlinksldjump"/>
          </p:cNvPr>
          <p:cNvSpPr/>
          <p:nvPr/>
        </p:nvSpPr>
        <p:spPr>
          <a:xfrm>
            <a:off x="107504" y="6093296"/>
            <a:ext cx="648072" cy="504056"/>
          </a:xfrm>
          <a:prstGeom prst="leftArrow">
            <a:avLst/>
          </a:prstGeom>
          <a:solidFill>
            <a:schemeClr val="accent6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011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9242" y="188640"/>
            <a:ext cx="917324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Задание2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7504" y="1700808"/>
            <a:ext cx="8928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Упростить </a:t>
            </a:r>
            <a:r>
              <a:rPr lang="ru-RU" sz="3200" dirty="0" smtClean="0"/>
              <a:t>выражение      </a:t>
            </a:r>
            <a:r>
              <a:rPr lang="ru-RU" sz="3200" dirty="0">
                <a:solidFill>
                  <a:prstClr val="black"/>
                </a:solidFill>
                <a:sym typeface="Symbol"/>
              </a:rPr>
              <a:t>(</a:t>
            </a:r>
            <a:r>
              <a:rPr lang="ru-RU" sz="3200" dirty="0">
                <a:solidFill>
                  <a:prstClr val="black"/>
                </a:solidFill>
              </a:rPr>
              <a:t>А</a:t>
            </a:r>
            <a:r>
              <a:rPr lang="ru-RU" sz="3200" dirty="0">
                <a:solidFill>
                  <a:prstClr val="black"/>
                </a:solidFill>
                <a:sym typeface="Symbol"/>
              </a:rPr>
              <a:t></a:t>
            </a:r>
            <a:r>
              <a:rPr lang="ru-RU" sz="3200" dirty="0">
                <a:solidFill>
                  <a:prstClr val="black"/>
                </a:solidFill>
              </a:rPr>
              <a:t>В)</a:t>
            </a:r>
            <a:r>
              <a:rPr lang="ru-RU" sz="3200" dirty="0">
                <a:solidFill>
                  <a:prstClr val="black"/>
                </a:solidFill>
                <a:sym typeface="Symbol"/>
              </a:rPr>
              <a:t></a:t>
            </a:r>
            <a:r>
              <a:rPr lang="ru-RU" sz="3200" dirty="0">
                <a:solidFill>
                  <a:prstClr val="black"/>
                </a:solidFill>
              </a:rPr>
              <a:t>С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2379" y="2924944"/>
            <a:ext cx="87484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Преобразуем в соответствии с законом де Моргана: 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4294257"/>
            <a:ext cx="519725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3200" dirty="0">
                <a:solidFill>
                  <a:prstClr val="black"/>
                </a:solidFill>
                <a:sym typeface="Symbol"/>
              </a:rPr>
              <a:t>(</a:t>
            </a:r>
            <a:r>
              <a:rPr lang="ru-RU" sz="3200" dirty="0">
                <a:solidFill>
                  <a:prstClr val="black"/>
                </a:solidFill>
              </a:rPr>
              <a:t>А</a:t>
            </a:r>
            <a:r>
              <a:rPr lang="ru-RU" sz="3200" dirty="0">
                <a:solidFill>
                  <a:prstClr val="black"/>
                </a:solidFill>
                <a:sym typeface="Symbol"/>
              </a:rPr>
              <a:t></a:t>
            </a:r>
            <a:r>
              <a:rPr lang="ru-RU" sz="3200" dirty="0">
                <a:solidFill>
                  <a:prstClr val="black"/>
                </a:solidFill>
              </a:rPr>
              <a:t>В)</a:t>
            </a:r>
            <a:r>
              <a:rPr lang="ru-RU" sz="3200" dirty="0">
                <a:solidFill>
                  <a:prstClr val="black"/>
                </a:solidFill>
                <a:sym typeface="Symbol"/>
              </a:rPr>
              <a:t></a:t>
            </a:r>
            <a:r>
              <a:rPr lang="ru-RU" sz="3200" dirty="0" smtClean="0">
                <a:solidFill>
                  <a:prstClr val="black"/>
                </a:solidFill>
              </a:rPr>
              <a:t>С = </a:t>
            </a:r>
            <a:r>
              <a:rPr lang="ru-RU" sz="3200" dirty="0" smtClean="0">
                <a:solidFill>
                  <a:prstClr val="black"/>
                </a:solidFill>
                <a:sym typeface="Symbol"/>
              </a:rPr>
              <a:t> А</a:t>
            </a:r>
            <a:r>
              <a:rPr lang="ru-RU" sz="3200" dirty="0" smtClean="0">
                <a:solidFill>
                  <a:prstClr val="black"/>
                </a:solidFill>
              </a:rPr>
              <a:t> </a:t>
            </a:r>
            <a:r>
              <a:rPr lang="ru-RU" sz="3200" dirty="0" smtClean="0">
                <a:solidFill>
                  <a:prstClr val="black"/>
                </a:solidFill>
                <a:sym typeface="Symbol"/>
              </a:rPr>
              <a:t> </a:t>
            </a:r>
            <a:r>
              <a:rPr lang="ru-RU" sz="3200" dirty="0">
                <a:solidFill>
                  <a:prstClr val="black"/>
                </a:solidFill>
                <a:sym typeface="Symbol"/>
              </a:rPr>
              <a:t></a:t>
            </a:r>
            <a:r>
              <a:rPr lang="ru-RU" sz="3200" dirty="0" smtClean="0">
                <a:solidFill>
                  <a:prstClr val="black"/>
                </a:solidFill>
                <a:sym typeface="Symbol"/>
              </a:rPr>
              <a:t>В  </a:t>
            </a:r>
            <a:r>
              <a:rPr lang="ru-RU" sz="3200" dirty="0">
                <a:solidFill>
                  <a:prstClr val="black"/>
                </a:solidFill>
              </a:rPr>
              <a:t>С </a:t>
            </a:r>
          </a:p>
          <a:p>
            <a:endParaRPr lang="ru-RU" dirty="0"/>
          </a:p>
        </p:txBody>
      </p:sp>
      <p:sp>
        <p:nvSpPr>
          <p:cNvPr id="7" name="Стрелка влево 6">
            <a:hlinkClick r:id="rId2" action="ppaction://hlinksldjump"/>
          </p:cNvPr>
          <p:cNvSpPr/>
          <p:nvPr/>
        </p:nvSpPr>
        <p:spPr>
          <a:xfrm>
            <a:off x="107504" y="6093296"/>
            <a:ext cx="648072" cy="504056"/>
          </a:xfrm>
          <a:prstGeom prst="leftArrow">
            <a:avLst/>
          </a:prstGeom>
          <a:solidFill>
            <a:schemeClr val="accent6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>
            <a:hlinkClick r:id="rId3" action="ppaction://hlinksldjump"/>
          </p:cNvPr>
          <p:cNvSpPr/>
          <p:nvPr/>
        </p:nvSpPr>
        <p:spPr>
          <a:xfrm flipH="1">
            <a:off x="8475053" y="6097781"/>
            <a:ext cx="561443" cy="504056"/>
          </a:xfrm>
          <a:prstGeom prst="leftArrow">
            <a:avLst/>
          </a:prstGeom>
          <a:solidFill>
            <a:schemeClr val="accent6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953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09057"/>
            <a:ext cx="88569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Упростить логическое выражение:</a:t>
            </a:r>
            <a:endParaRPr lang="ru-RU" sz="2400" dirty="0"/>
          </a:p>
          <a:p>
            <a:r>
              <a:rPr lang="ru-RU" sz="2400" i="1" dirty="0"/>
              <a:t>   </a:t>
            </a:r>
            <a:r>
              <a:rPr lang="ru-RU" sz="2400" b="1" dirty="0"/>
              <a:t>¬(A </a:t>
            </a:r>
            <a:r>
              <a:rPr lang="ru-RU" sz="2400" b="1" dirty="0" smtClean="0">
                <a:sym typeface="Symbol"/>
              </a:rPr>
              <a:t></a:t>
            </a:r>
            <a:r>
              <a:rPr lang="ru-RU" sz="2400" b="1" dirty="0" smtClean="0"/>
              <a:t>¬</a:t>
            </a:r>
            <a:r>
              <a:rPr lang="ru-RU" sz="2400" b="1" dirty="0"/>
              <a:t>B</a:t>
            </a:r>
            <a:r>
              <a:rPr lang="ru-RU" sz="2400" b="1" dirty="0" smtClean="0"/>
              <a:t>)</a:t>
            </a:r>
            <a:r>
              <a:rPr lang="ru-RU" sz="2400" b="1" dirty="0"/>
              <a:t>  </a:t>
            </a:r>
            <a:r>
              <a:rPr lang="ru-RU" sz="2400" b="1" dirty="0">
                <a:sym typeface="Symbol"/>
              </a:rPr>
              <a:t></a:t>
            </a:r>
            <a:r>
              <a:rPr lang="ru-RU" sz="2400" b="1" dirty="0" smtClean="0"/>
              <a:t>¬(A</a:t>
            </a:r>
            <a:r>
              <a:rPr lang="ru-RU" sz="2400" b="1" dirty="0"/>
              <a:t> </a:t>
            </a:r>
            <a:r>
              <a:rPr lang="ru-RU" sz="2400" b="1" dirty="0">
                <a:sym typeface="Symbol"/>
              </a:rPr>
              <a:t></a:t>
            </a:r>
            <a:r>
              <a:rPr lang="ru-RU" sz="2400" b="1" dirty="0"/>
              <a:t> B</a:t>
            </a:r>
            <a:r>
              <a:rPr lang="ru-RU" sz="2400" b="1" dirty="0" smtClean="0"/>
              <a:t>)</a:t>
            </a:r>
            <a:r>
              <a:rPr lang="ru-RU" sz="2400" b="1" dirty="0"/>
              <a:t>  </a:t>
            </a:r>
            <a:r>
              <a:rPr lang="ru-RU" sz="2400" b="1" dirty="0">
                <a:sym typeface="Symbol"/>
              </a:rPr>
              <a:t></a:t>
            </a:r>
            <a:r>
              <a:rPr lang="ru-RU" sz="2400" b="1" dirty="0"/>
              <a:t> A &amp; B</a:t>
            </a:r>
            <a:endParaRPr lang="ru-RU" sz="2400" dirty="0"/>
          </a:p>
          <a:p>
            <a:r>
              <a:rPr lang="ru-RU" sz="2400" dirty="0"/>
              <a:t>     </a:t>
            </a:r>
          </a:p>
          <a:p>
            <a:r>
              <a:rPr lang="ru-RU" sz="2400" dirty="0"/>
              <a:t>1. </a:t>
            </a:r>
            <a:r>
              <a:rPr lang="ru-RU" sz="2400" dirty="0" smtClean="0"/>
              <a:t>Раскроем </a:t>
            </a:r>
            <a:r>
              <a:rPr lang="ru-RU" sz="2400" dirty="0"/>
              <a:t>инверсию сложных выражений,  используя законы де Моргана:</a:t>
            </a:r>
          </a:p>
          <a:p>
            <a:r>
              <a:rPr lang="ru-RU" sz="2400" b="1" dirty="0"/>
              <a:t>¬(A  </a:t>
            </a:r>
            <a:r>
              <a:rPr lang="ru-RU" sz="2400" b="1" dirty="0" smtClean="0">
                <a:sym typeface="Symbol"/>
              </a:rPr>
              <a:t> </a:t>
            </a:r>
            <a:r>
              <a:rPr lang="ru-RU" sz="2400" b="1" dirty="0" smtClean="0"/>
              <a:t>¬</a:t>
            </a:r>
            <a:r>
              <a:rPr lang="ru-RU" sz="2400" b="1" dirty="0"/>
              <a:t>B</a:t>
            </a:r>
            <a:r>
              <a:rPr lang="ru-RU" sz="2400" b="1" dirty="0" smtClean="0"/>
              <a:t>)</a:t>
            </a:r>
            <a:r>
              <a:rPr lang="ru-RU" sz="2400" b="1" dirty="0"/>
              <a:t>  </a:t>
            </a:r>
            <a:r>
              <a:rPr lang="ru-RU" sz="2400" b="1" dirty="0" smtClean="0">
                <a:sym typeface="Symbol"/>
              </a:rPr>
              <a:t> </a:t>
            </a:r>
            <a:r>
              <a:rPr lang="ru-RU" sz="2400" b="1" dirty="0" smtClean="0"/>
              <a:t>¬(A</a:t>
            </a:r>
            <a:r>
              <a:rPr lang="ru-RU" sz="2400" b="1" dirty="0"/>
              <a:t> </a:t>
            </a:r>
            <a:r>
              <a:rPr lang="ru-RU" sz="2400" b="1" dirty="0">
                <a:sym typeface="Symbol"/>
              </a:rPr>
              <a:t></a:t>
            </a:r>
            <a:r>
              <a:rPr lang="ru-RU" sz="2400" b="1" dirty="0"/>
              <a:t> B</a:t>
            </a:r>
            <a:r>
              <a:rPr lang="ru-RU" sz="2400" b="1" dirty="0" smtClean="0"/>
              <a:t>)</a:t>
            </a:r>
            <a:r>
              <a:rPr lang="ru-RU" sz="2400" b="1" dirty="0"/>
              <a:t>  </a:t>
            </a:r>
            <a:r>
              <a:rPr lang="ru-RU" sz="2400" b="1" dirty="0">
                <a:sym typeface="Symbol"/>
              </a:rPr>
              <a:t></a:t>
            </a:r>
            <a:r>
              <a:rPr lang="ru-RU" sz="2400" b="1" dirty="0"/>
              <a:t> A &amp; </a:t>
            </a:r>
            <a:r>
              <a:rPr lang="ru-RU" sz="2400" b="1" dirty="0" smtClean="0"/>
              <a:t>B = ¬A &amp; B </a:t>
            </a:r>
            <a:r>
              <a:rPr lang="ru-RU" sz="2400" b="1" dirty="0"/>
              <a:t> </a:t>
            </a:r>
            <a:r>
              <a:rPr lang="ru-RU" sz="2400" b="1" dirty="0">
                <a:sym typeface="Symbol"/>
              </a:rPr>
              <a:t></a:t>
            </a:r>
            <a:r>
              <a:rPr lang="ru-RU" sz="2400" b="1" dirty="0"/>
              <a:t> ¬</a:t>
            </a:r>
            <a:r>
              <a:rPr lang="ru-RU" sz="2400" b="1" dirty="0" smtClean="0"/>
              <a:t>A &amp; ¬</a:t>
            </a:r>
            <a:r>
              <a:rPr lang="ru-RU" sz="2400" b="1" dirty="0"/>
              <a:t>B  </a:t>
            </a:r>
            <a:r>
              <a:rPr lang="ru-RU" sz="2400" b="1" dirty="0">
                <a:sym typeface="Symbol"/>
              </a:rPr>
              <a:t></a:t>
            </a:r>
            <a:r>
              <a:rPr lang="ru-RU" sz="2400" b="1" dirty="0" smtClean="0"/>
              <a:t> A &amp;</a:t>
            </a:r>
            <a:r>
              <a:rPr lang="ru-RU" sz="2400" dirty="0"/>
              <a:t> </a:t>
            </a:r>
            <a:r>
              <a:rPr lang="ru-RU" sz="2400" b="1" dirty="0" smtClean="0"/>
              <a:t>B</a:t>
            </a:r>
          </a:p>
          <a:p>
            <a:endParaRPr lang="ru-RU" sz="2400" dirty="0"/>
          </a:p>
          <a:p>
            <a:r>
              <a:rPr lang="ru-RU" sz="2400" dirty="0"/>
              <a:t>2.  </a:t>
            </a:r>
            <a:r>
              <a:rPr lang="ru-RU" sz="2400" dirty="0" smtClean="0"/>
              <a:t>Вынесем </a:t>
            </a:r>
            <a:r>
              <a:rPr lang="ru-RU" sz="2400" dirty="0"/>
              <a:t>за скобки  в первых двух слагаемых и используем закон исключения третьего </a:t>
            </a:r>
            <a:r>
              <a:rPr lang="ru-RU" sz="2400" b="1" dirty="0" smtClean="0"/>
              <a:t>В </a:t>
            </a:r>
            <a:r>
              <a:rPr lang="ru-RU" sz="2400" b="1" dirty="0"/>
              <a:t> </a:t>
            </a:r>
            <a:r>
              <a:rPr lang="ru-RU" sz="2400" b="1" dirty="0">
                <a:sym typeface="Symbol"/>
              </a:rPr>
              <a:t></a:t>
            </a:r>
            <a:r>
              <a:rPr lang="ru-RU" sz="2400" b="1" dirty="0" smtClean="0"/>
              <a:t> </a:t>
            </a:r>
            <a:r>
              <a:rPr lang="ru-RU" sz="2400" b="1" dirty="0"/>
              <a:t>¬В = 1</a:t>
            </a:r>
            <a:r>
              <a:rPr lang="ru-RU" sz="2400" dirty="0"/>
              <a:t>:</a:t>
            </a:r>
          </a:p>
          <a:p>
            <a:r>
              <a:rPr lang="ru-RU" sz="2400" b="1" dirty="0"/>
              <a:t>¬</a:t>
            </a:r>
            <a:r>
              <a:rPr lang="ru-RU" sz="2400" b="1" dirty="0" smtClean="0"/>
              <a:t>A &amp; B </a:t>
            </a:r>
            <a:r>
              <a:rPr lang="ru-RU" sz="2400" b="1" dirty="0"/>
              <a:t> </a:t>
            </a:r>
            <a:r>
              <a:rPr lang="ru-RU" sz="2400" b="1" dirty="0">
                <a:sym typeface="Symbol"/>
              </a:rPr>
              <a:t></a:t>
            </a:r>
            <a:r>
              <a:rPr lang="ru-RU" sz="2400" b="1" dirty="0"/>
              <a:t> ¬</a:t>
            </a:r>
            <a:r>
              <a:rPr lang="ru-RU" sz="2400" b="1" dirty="0" smtClean="0"/>
              <a:t>A &amp; ¬</a:t>
            </a:r>
            <a:r>
              <a:rPr lang="ru-RU" sz="2400" b="1" dirty="0"/>
              <a:t>B  </a:t>
            </a:r>
            <a:r>
              <a:rPr lang="ru-RU" sz="2400" b="1" dirty="0">
                <a:sym typeface="Symbol"/>
              </a:rPr>
              <a:t></a:t>
            </a:r>
            <a:r>
              <a:rPr lang="ru-RU" sz="2400" b="1" dirty="0" smtClean="0"/>
              <a:t> A &amp;</a:t>
            </a:r>
            <a:r>
              <a:rPr lang="ru-RU" sz="2400" dirty="0"/>
              <a:t> </a:t>
            </a:r>
            <a:r>
              <a:rPr lang="ru-RU" sz="2400" b="1" dirty="0" smtClean="0"/>
              <a:t>B = ¬ A &amp; ( B </a:t>
            </a:r>
            <a:r>
              <a:rPr lang="ru-RU" sz="2400" b="1" dirty="0"/>
              <a:t> </a:t>
            </a:r>
            <a:r>
              <a:rPr lang="ru-RU" sz="2400" b="1" dirty="0" smtClean="0">
                <a:sym typeface="Symbol"/>
              </a:rPr>
              <a:t> </a:t>
            </a:r>
            <a:r>
              <a:rPr lang="ru-RU" sz="2400" b="1" dirty="0" smtClean="0"/>
              <a:t>¬B)</a:t>
            </a:r>
            <a:r>
              <a:rPr lang="ru-RU" sz="2400" b="1" dirty="0"/>
              <a:t>  </a:t>
            </a:r>
            <a:r>
              <a:rPr lang="ru-RU" sz="2400" b="1" dirty="0" smtClean="0">
                <a:sym typeface="Symbol"/>
              </a:rPr>
              <a:t> </a:t>
            </a:r>
            <a:r>
              <a:rPr lang="ru-RU" sz="2400" b="1" dirty="0" smtClean="0"/>
              <a:t>A &amp; B = ¬ A </a:t>
            </a:r>
            <a:r>
              <a:rPr lang="ru-RU" sz="2400" b="1" dirty="0"/>
              <a:t> </a:t>
            </a:r>
            <a:r>
              <a:rPr lang="ru-RU" sz="2400" b="1" dirty="0" smtClean="0">
                <a:sym typeface="Symbol"/>
              </a:rPr>
              <a:t> </a:t>
            </a:r>
            <a:r>
              <a:rPr lang="ru-RU" sz="2400" b="1" dirty="0" smtClean="0"/>
              <a:t>A &amp; B</a:t>
            </a:r>
          </a:p>
          <a:p>
            <a:endParaRPr lang="ru-RU" sz="2400" dirty="0"/>
          </a:p>
          <a:p>
            <a:r>
              <a:rPr lang="ru-RU" sz="2400" dirty="0"/>
              <a:t>3.     </a:t>
            </a:r>
            <a:r>
              <a:rPr lang="ru-RU" sz="2400" dirty="0" smtClean="0"/>
              <a:t>Применяем </a:t>
            </a:r>
            <a:r>
              <a:rPr lang="ru-RU" sz="2400" dirty="0"/>
              <a:t>распределительный закон для операции «И» и еще раз закон исключения третьего </a:t>
            </a:r>
            <a:r>
              <a:rPr lang="ru-RU" sz="2400" b="1" dirty="0"/>
              <a:t>A+ ¬A = </a:t>
            </a:r>
            <a:r>
              <a:rPr lang="ru-RU" sz="2400" b="1" dirty="0" smtClean="0"/>
              <a:t>1</a:t>
            </a:r>
            <a:r>
              <a:rPr lang="ru-RU" sz="2400" dirty="0" smtClean="0"/>
              <a:t>:</a:t>
            </a:r>
            <a:endParaRPr lang="ru-RU" sz="2400" dirty="0"/>
          </a:p>
          <a:p>
            <a:r>
              <a:rPr lang="ru-RU" sz="2400" b="1" dirty="0" smtClean="0"/>
              <a:t>                    ¬</a:t>
            </a:r>
            <a:r>
              <a:rPr lang="ru-RU" sz="2400" b="1" dirty="0" smtClean="0"/>
              <a:t>A </a:t>
            </a:r>
            <a:r>
              <a:rPr lang="ru-RU" sz="2400" b="1" dirty="0"/>
              <a:t> </a:t>
            </a:r>
            <a:r>
              <a:rPr lang="ru-RU" sz="2400" b="1" dirty="0" smtClean="0">
                <a:sym typeface="Symbol"/>
              </a:rPr>
              <a:t> </a:t>
            </a:r>
            <a:r>
              <a:rPr lang="ru-RU" sz="2400" b="1" dirty="0" smtClean="0"/>
              <a:t>A  &amp; B = (¬A </a:t>
            </a:r>
            <a:r>
              <a:rPr lang="ru-RU" sz="2400" b="1" dirty="0"/>
              <a:t> </a:t>
            </a:r>
            <a:r>
              <a:rPr lang="ru-RU" sz="2400" b="1" dirty="0" smtClean="0">
                <a:sym typeface="Symbol"/>
              </a:rPr>
              <a:t>  </a:t>
            </a:r>
            <a:r>
              <a:rPr lang="ru-RU" sz="2400" b="1" dirty="0" smtClean="0"/>
              <a:t>A) &amp; (¬A </a:t>
            </a:r>
            <a:r>
              <a:rPr lang="ru-RU" sz="2400" b="1" dirty="0"/>
              <a:t> </a:t>
            </a:r>
            <a:r>
              <a:rPr lang="ru-RU" sz="2400" b="1" dirty="0" smtClean="0">
                <a:sym typeface="Symbol"/>
              </a:rPr>
              <a:t>  </a:t>
            </a:r>
            <a:r>
              <a:rPr lang="ru-RU" sz="2400" b="1" dirty="0" smtClean="0"/>
              <a:t>B) = ¬A </a:t>
            </a:r>
            <a:r>
              <a:rPr lang="ru-RU" sz="2400" b="1" dirty="0"/>
              <a:t> </a:t>
            </a:r>
            <a:r>
              <a:rPr lang="ru-RU" sz="2400" b="1" dirty="0" smtClean="0">
                <a:sym typeface="Symbol"/>
              </a:rPr>
              <a:t>  </a:t>
            </a:r>
            <a:r>
              <a:rPr lang="ru-RU" sz="2400" b="1" dirty="0" smtClean="0"/>
              <a:t>B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29242" y="188640"/>
            <a:ext cx="917324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Задание 3</a:t>
            </a:r>
            <a:endParaRPr lang="ru-RU" sz="6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7504" y="6093296"/>
            <a:ext cx="648072" cy="504056"/>
          </a:xfrm>
          <a:prstGeom prst="leftArrow">
            <a:avLst/>
          </a:prstGeom>
          <a:solidFill>
            <a:schemeClr val="accent6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 flipH="1">
            <a:off x="8475053" y="6097781"/>
            <a:ext cx="561443" cy="504056"/>
          </a:xfrm>
          <a:prstGeom prst="leftArrow">
            <a:avLst/>
          </a:prstGeom>
          <a:solidFill>
            <a:schemeClr val="accent6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79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6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9242" y="188640"/>
            <a:ext cx="917324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Законы логики</a:t>
            </a:r>
          </a:p>
        </p:txBody>
      </p:sp>
      <p:sp>
        <p:nvSpPr>
          <p:cNvPr id="6" name="Прямоугольник 5">
            <a:hlinkClick r:id="rId2" action="ppaction://hlinksldjump"/>
          </p:cNvPr>
          <p:cNvSpPr/>
          <p:nvPr/>
        </p:nvSpPr>
        <p:spPr>
          <a:xfrm>
            <a:off x="539552" y="1124744"/>
            <a:ext cx="2708177" cy="49244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Закон тождества</a:t>
            </a:r>
            <a:endParaRPr lang="ru-RU" sz="2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>
            <a:hlinkClick r:id="rId3" action="ppaction://hlinksldjump"/>
          </p:cNvPr>
          <p:cNvSpPr/>
          <p:nvPr/>
        </p:nvSpPr>
        <p:spPr>
          <a:xfrm>
            <a:off x="574885" y="1568405"/>
            <a:ext cx="4069123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Закон </a:t>
            </a:r>
            <a:r>
              <a:rPr lang="ru-RU" sz="26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непротиворечия</a:t>
            </a:r>
            <a:endParaRPr lang="ru-RU" sz="2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Прямоугольник 4">
            <a:hlinkClick r:id="rId4" action="ppaction://hlinksldjump"/>
          </p:cNvPr>
          <p:cNvSpPr/>
          <p:nvPr/>
        </p:nvSpPr>
        <p:spPr>
          <a:xfrm>
            <a:off x="587302" y="2000453"/>
            <a:ext cx="6432970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Закон </a:t>
            </a:r>
            <a:r>
              <a:rPr lang="ru-RU" sz="2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исключения третьего</a:t>
            </a:r>
            <a:endParaRPr lang="ru-RU" sz="2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7" name="Прямоугольник 6">
            <a:hlinkClick r:id="rId5" action="ppaction://hlinksldjump"/>
          </p:cNvPr>
          <p:cNvSpPr/>
          <p:nvPr/>
        </p:nvSpPr>
        <p:spPr>
          <a:xfrm>
            <a:off x="602568" y="2432501"/>
            <a:ext cx="5256584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Закон </a:t>
            </a:r>
            <a:r>
              <a:rPr lang="ru-RU" sz="2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двойного отрицания</a:t>
            </a:r>
            <a:endParaRPr lang="ru-RU" sz="2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9" name="Прямоугольник 8">
            <a:hlinkClick r:id="rId6" action="ppaction://hlinksldjump"/>
          </p:cNvPr>
          <p:cNvSpPr/>
          <p:nvPr/>
        </p:nvSpPr>
        <p:spPr>
          <a:xfrm>
            <a:off x="602568" y="2864549"/>
            <a:ext cx="4104456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Законы  де Моргана</a:t>
            </a:r>
            <a:endParaRPr lang="ru-RU" sz="2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Прямоугольник 9">
            <a:hlinkClick r:id="rId7" action="ppaction://hlinksldjump"/>
          </p:cNvPr>
          <p:cNvSpPr/>
          <p:nvPr/>
        </p:nvSpPr>
        <p:spPr>
          <a:xfrm>
            <a:off x="611560" y="3224589"/>
            <a:ext cx="5184576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Правило </a:t>
            </a:r>
            <a:r>
              <a:rPr lang="ru-RU" sz="2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коммутативности</a:t>
            </a:r>
            <a:endParaRPr lang="ru-RU" sz="2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1" name="Прямоугольник 10">
            <a:hlinkClick r:id="rId8" action="ppaction://hlinksldjump"/>
          </p:cNvPr>
          <p:cNvSpPr/>
          <p:nvPr/>
        </p:nvSpPr>
        <p:spPr>
          <a:xfrm>
            <a:off x="620552" y="3656637"/>
            <a:ext cx="4599520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Правило </a:t>
            </a:r>
            <a:r>
              <a:rPr lang="ru-RU" sz="2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ассоциативности</a:t>
            </a:r>
            <a:endParaRPr lang="ru-RU" sz="2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2" name="Прямоугольник 11">
            <a:hlinkClick r:id="rId9" action="ppaction://hlinksldjump"/>
          </p:cNvPr>
          <p:cNvSpPr/>
          <p:nvPr/>
        </p:nvSpPr>
        <p:spPr>
          <a:xfrm>
            <a:off x="626181" y="4088685"/>
            <a:ext cx="4449875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Правило </a:t>
            </a:r>
            <a:r>
              <a:rPr lang="ru-RU" sz="2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дистрибутивности</a:t>
            </a:r>
            <a:endParaRPr lang="ru-RU" sz="2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3" name="Прямоугольник 12">
            <a:hlinkClick r:id="rId10" action="ppaction://hlinksldjump"/>
          </p:cNvPr>
          <p:cNvSpPr/>
          <p:nvPr/>
        </p:nvSpPr>
        <p:spPr>
          <a:xfrm>
            <a:off x="6588224" y="1325959"/>
            <a:ext cx="4449875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Примеры</a:t>
            </a:r>
            <a:endParaRPr lang="ru-RU" sz="2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Прямоугольник 13">
            <a:hlinkClick r:id="rId11" action="ppaction://hlinksldjump"/>
          </p:cNvPr>
          <p:cNvSpPr/>
          <p:nvPr/>
        </p:nvSpPr>
        <p:spPr>
          <a:xfrm>
            <a:off x="6588224" y="1818402"/>
            <a:ext cx="4449875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Задания</a:t>
            </a:r>
            <a:endParaRPr lang="ru-RU" sz="2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5" name="Прямоугольник 14">
            <a:hlinkClick r:id="rId12" action="ppaction://hlinksldjump"/>
          </p:cNvPr>
          <p:cNvSpPr/>
          <p:nvPr/>
        </p:nvSpPr>
        <p:spPr>
          <a:xfrm>
            <a:off x="611560" y="4592741"/>
            <a:ext cx="5062835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Законы исключения констант</a:t>
            </a:r>
            <a:endParaRPr lang="ru-RU" sz="2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6" name="Прямоугольник 15">
            <a:hlinkClick r:id="rId13" action="ppaction://hlinksldjump"/>
          </p:cNvPr>
          <p:cNvSpPr/>
          <p:nvPr/>
        </p:nvSpPr>
        <p:spPr>
          <a:xfrm>
            <a:off x="611560" y="4952781"/>
            <a:ext cx="3600400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Закон </a:t>
            </a:r>
            <a:r>
              <a:rPr lang="ru-RU" sz="2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поглощения</a:t>
            </a:r>
            <a:endParaRPr lang="ru-RU" sz="2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7" name="Прямоугольник 16">
            <a:hlinkClick r:id="rId14" action="ppaction://hlinksldjump"/>
          </p:cNvPr>
          <p:cNvSpPr/>
          <p:nvPr/>
        </p:nvSpPr>
        <p:spPr>
          <a:xfrm>
            <a:off x="611560" y="5456837"/>
            <a:ext cx="5751648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6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Закон исключения (склеивания</a:t>
            </a:r>
            <a:r>
              <a:rPr lang="ru-RU" sz="2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)</a:t>
            </a:r>
            <a:endParaRPr lang="ru-RU" sz="2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8" name="Прямоугольник 17">
            <a:hlinkClick r:id="rId15" action="ppaction://hlinksldjump"/>
          </p:cNvPr>
          <p:cNvSpPr/>
          <p:nvPr/>
        </p:nvSpPr>
        <p:spPr>
          <a:xfrm>
            <a:off x="611560" y="5888885"/>
            <a:ext cx="2649772" cy="4924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Другие законы </a:t>
            </a:r>
            <a:endParaRPr lang="ru-RU" sz="2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  <p:extLst>
      <p:ext uri="{BB962C8B-B14F-4D97-AF65-F5344CB8AC3E}">
        <p14:creationId xmlns:p14="http://schemas.microsoft.com/office/powerpoint/2010/main" val="292706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12776"/>
            <a:ext cx="879567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hlinkClick r:id="rId2"/>
              </a:rPr>
              <a:t>Законы логики  </a:t>
            </a: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markx.narod.ru/bool/zaklog.htm</a:t>
            </a:r>
            <a:endParaRPr lang="ru-RU" dirty="0" smtClean="0"/>
          </a:p>
          <a:p>
            <a:r>
              <a:rPr lang="ru-RU" dirty="0" smtClean="0">
                <a:hlinkClick r:id="rId3"/>
              </a:rPr>
              <a:t>Упрощение логических выражений </a:t>
            </a:r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sites.google.com/site/marratashalogica/zakony-logiki/uprosenie-logiceskih-vyrazenij</a:t>
            </a:r>
            <a:endParaRPr lang="ru-RU" dirty="0" smtClean="0"/>
          </a:p>
          <a:p>
            <a:r>
              <a:rPr lang="ru-RU" dirty="0" smtClean="0"/>
              <a:t>Основы логики и логические основы компьютера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mir-logiki.ru/log_zakoni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627784" y="332656"/>
            <a:ext cx="4166718" cy="5847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ru-RU" sz="3200" dirty="0" smtClean="0"/>
              <a:t>Источники литературы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0580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29242" y="2924944"/>
            <a:ext cx="917324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</a:t>
            </a:r>
            <a:endParaRPr lang="ru-RU" sz="6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41587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90364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Закон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тождества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2860194"/>
            <a:ext cx="90564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3200" dirty="0"/>
              <a:t>Всякое высказывание тождественно самому себе: </a:t>
            </a:r>
            <a:endParaRPr lang="ru-RU" sz="3200" dirty="0" smtClean="0"/>
          </a:p>
          <a:p>
            <a:endParaRPr lang="ru-RU" sz="3200" dirty="0"/>
          </a:p>
          <a:p>
            <a:pPr algn="ctr"/>
            <a:r>
              <a:rPr lang="ru-RU" sz="3200" b="1" dirty="0" smtClean="0"/>
              <a:t>А </a:t>
            </a:r>
            <a:r>
              <a:rPr lang="ru-RU" sz="3200" b="1" dirty="0"/>
              <a:t>= А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7504" y="6093296"/>
            <a:ext cx="648072" cy="504056"/>
          </a:xfrm>
          <a:prstGeom prst="leftArrow">
            <a:avLst/>
          </a:prstGeom>
          <a:solidFill>
            <a:schemeClr val="accent6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8371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7436" y="1916832"/>
            <a:ext cx="891905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Высказывание </a:t>
            </a:r>
            <a:r>
              <a:rPr lang="ru-RU" sz="3200" dirty="0"/>
              <a:t>не может быть од­новременно истинным и ложным. Если высказывание </a:t>
            </a:r>
            <a:r>
              <a:rPr lang="ru-RU" sz="3200" i="1" dirty="0"/>
              <a:t>А</a:t>
            </a:r>
            <a:r>
              <a:rPr lang="ru-RU" sz="3200" dirty="0"/>
              <a:t> — истинно, то его отрицание </a:t>
            </a:r>
            <a:r>
              <a:rPr lang="ru-RU" sz="3200" i="1" dirty="0"/>
              <a:t>не А</a:t>
            </a:r>
            <a:r>
              <a:rPr lang="ru-RU" sz="3200" dirty="0"/>
              <a:t> должно быть ложным. Сле­довательно, логическое произведение высказывания и его отрицания должно</a:t>
            </a:r>
            <a:r>
              <a:rPr lang="ru-RU" sz="3200" b="1" dirty="0"/>
              <a:t> </a:t>
            </a:r>
            <a:r>
              <a:rPr lang="ru-RU" sz="3200" dirty="0"/>
              <a:t>быть ложно: </a:t>
            </a:r>
            <a:endParaRPr lang="ru-RU" sz="3200" dirty="0" smtClean="0"/>
          </a:p>
          <a:p>
            <a:pPr algn="ctr"/>
            <a:r>
              <a:rPr lang="ru-RU" sz="3200" b="1" i="1" dirty="0" smtClean="0"/>
              <a:t>A</a:t>
            </a:r>
            <a:r>
              <a:rPr lang="ru-RU" sz="3200" b="1" i="1" dirty="0"/>
              <a:t> &amp; ¬A = 0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88640"/>
            <a:ext cx="90364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Закон </a:t>
            </a:r>
            <a:r>
              <a:rPr lang="ru-RU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непротиворечия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7504" y="6093296"/>
            <a:ext cx="648072" cy="504056"/>
          </a:xfrm>
          <a:prstGeom prst="leftArrow">
            <a:avLst/>
          </a:prstGeom>
          <a:solidFill>
            <a:schemeClr val="accent6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7061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916831"/>
            <a:ext cx="892899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/>
              <a:t> </a:t>
            </a:r>
            <a:r>
              <a:rPr lang="ru-RU" sz="3200" dirty="0" smtClean="0"/>
              <a:t>Результат </a:t>
            </a:r>
            <a:r>
              <a:rPr lang="ru-RU" sz="3200" dirty="0"/>
              <a:t>логического сложения высказывания и </a:t>
            </a:r>
            <a:r>
              <a:rPr lang="ru-RU" sz="3200" dirty="0" smtClean="0"/>
              <a:t>отрицания его </a:t>
            </a:r>
            <a:r>
              <a:rPr lang="ru-RU" sz="3200" dirty="0"/>
              <a:t>всегда принимает значение истина: </a:t>
            </a:r>
            <a:endParaRPr lang="ru-RU" sz="3200" dirty="0" smtClean="0"/>
          </a:p>
          <a:p>
            <a:pPr algn="just"/>
            <a:endParaRPr lang="ru-RU" sz="3200" b="1" i="1" dirty="0"/>
          </a:p>
          <a:p>
            <a:pPr algn="ctr"/>
            <a:r>
              <a:rPr lang="ru-RU" sz="3200" b="1" i="1" dirty="0" smtClean="0"/>
              <a:t>A </a:t>
            </a:r>
            <a:r>
              <a:rPr lang="ru-RU" sz="3200" b="1" i="1" dirty="0"/>
              <a:t>v ¬A = 1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88640"/>
            <a:ext cx="90364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Закон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исключения третьего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7504" y="6093296"/>
            <a:ext cx="648072" cy="504056"/>
          </a:xfrm>
          <a:prstGeom prst="leftArrow">
            <a:avLst/>
          </a:prstGeom>
          <a:solidFill>
            <a:schemeClr val="accent6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90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7456" y="2060848"/>
            <a:ext cx="894904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Двойное отрицание неко­торое </a:t>
            </a:r>
            <a:r>
              <a:rPr lang="ru-RU" sz="3200" dirty="0"/>
              <a:t>высказывание, </a:t>
            </a:r>
            <a:r>
              <a:rPr lang="ru-RU" sz="3200" dirty="0" smtClean="0"/>
              <a:t>равно исходному высказыванию:</a:t>
            </a:r>
          </a:p>
          <a:p>
            <a:pPr algn="just"/>
            <a:endParaRPr lang="ru-RU" sz="3200" dirty="0" smtClean="0"/>
          </a:p>
          <a:p>
            <a:pPr algn="ctr"/>
            <a:r>
              <a:rPr lang="ru-RU" sz="3200" dirty="0"/>
              <a:t> </a:t>
            </a:r>
            <a:r>
              <a:rPr lang="ru-RU" sz="3200" b="1" i="1" dirty="0"/>
              <a:t>¬ ¬A = A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88640"/>
            <a:ext cx="90364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Закон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двойного отрицания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7504" y="6093296"/>
            <a:ext cx="648072" cy="504056"/>
          </a:xfrm>
          <a:prstGeom prst="leftArrow">
            <a:avLst/>
          </a:prstGeom>
          <a:solidFill>
            <a:schemeClr val="accent6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239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84" y="1412776"/>
            <a:ext cx="871278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Отрицание </a:t>
            </a:r>
            <a:r>
              <a:rPr lang="ru-RU" sz="3200" dirty="0"/>
              <a:t>дизъюнкции</a:t>
            </a:r>
            <a:r>
              <a:rPr lang="ru-RU" sz="3200" dirty="0" smtClean="0"/>
              <a:t> </a:t>
            </a:r>
            <a:r>
              <a:rPr lang="ru-RU" sz="3200" dirty="0"/>
              <a:t>высказываний  равнозначно </a:t>
            </a:r>
            <a:br>
              <a:rPr lang="ru-RU" sz="3200" dirty="0"/>
            </a:br>
            <a:r>
              <a:rPr lang="ru-RU" sz="3200" dirty="0" smtClean="0"/>
              <a:t>конъюнкции </a:t>
            </a:r>
            <a:r>
              <a:rPr lang="ru-RU" sz="3200" dirty="0"/>
              <a:t>отрицаний этих </a:t>
            </a:r>
            <a:r>
              <a:rPr lang="ru-RU" sz="3200" dirty="0" smtClean="0"/>
              <a:t>высказываний:</a:t>
            </a:r>
            <a:r>
              <a:rPr lang="ru-RU" sz="3200" b="1" dirty="0"/>
              <a:t> </a:t>
            </a:r>
            <a:endParaRPr lang="ru-RU" sz="3200" b="1" dirty="0" smtClean="0"/>
          </a:p>
          <a:p>
            <a:pPr algn="ctr"/>
            <a:r>
              <a:rPr lang="ru-RU" sz="3200" b="1" i="1" dirty="0" smtClean="0"/>
              <a:t>¬(</a:t>
            </a:r>
            <a:r>
              <a:rPr lang="ru-RU" sz="3200" b="1" i="1" dirty="0"/>
              <a:t>A v B)= ¬А &amp; ¬В</a:t>
            </a:r>
            <a:endParaRPr lang="ru-RU" sz="3200" dirty="0"/>
          </a:p>
          <a:p>
            <a:pPr algn="just"/>
            <a:endParaRPr lang="ru-RU" sz="3200" dirty="0" smtClean="0"/>
          </a:p>
          <a:p>
            <a:pPr algn="just"/>
            <a:endParaRPr lang="ru-RU" sz="3200" dirty="0"/>
          </a:p>
          <a:p>
            <a:pPr algn="just"/>
            <a:r>
              <a:rPr lang="ru-RU" sz="3200" dirty="0" smtClean="0"/>
              <a:t>Отрицание </a:t>
            </a:r>
            <a:r>
              <a:rPr lang="ru-RU" sz="3200" dirty="0"/>
              <a:t>конъюнкции высказываний  равнозначно </a:t>
            </a:r>
            <a:br>
              <a:rPr lang="ru-RU" sz="3200" dirty="0"/>
            </a:br>
            <a:r>
              <a:rPr lang="ru-RU" sz="3200" dirty="0"/>
              <a:t>дизъюнкции отрицаний этих </a:t>
            </a:r>
            <a:r>
              <a:rPr lang="ru-RU" sz="3200" dirty="0" smtClean="0"/>
              <a:t>высказываний:</a:t>
            </a:r>
          </a:p>
          <a:p>
            <a:pPr algn="ctr"/>
            <a:r>
              <a:rPr lang="ru-RU" sz="3200" b="1" i="1" dirty="0"/>
              <a:t>  ¬(A &amp; B)= ¬А v  ¬</a:t>
            </a:r>
            <a:r>
              <a:rPr lang="ru-RU" sz="3200" b="1" i="1" dirty="0" smtClean="0"/>
              <a:t>В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88640"/>
            <a:ext cx="90364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Законы  де Моргана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7504" y="6093296"/>
            <a:ext cx="648072" cy="504056"/>
          </a:xfrm>
          <a:prstGeom prst="leftArrow">
            <a:avLst/>
          </a:prstGeom>
          <a:solidFill>
            <a:schemeClr val="accent6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049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136339"/>
            <a:ext cx="89289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dirty="0" smtClean="0"/>
              <a:t> </a:t>
            </a:r>
            <a:r>
              <a:rPr lang="ru-RU" sz="3200" dirty="0"/>
              <a:t>В алгебре высказыва­ний можно</a:t>
            </a:r>
            <a:r>
              <a:rPr lang="ru-RU" sz="3200" b="1" dirty="0"/>
              <a:t> </a:t>
            </a:r>
            <a:r>
              <a:rPr lang="ru-RU" sz="3200" dirty="0"/>
              <a:t>менять местами логические переменные при опе­рациях</a:t>
            </a:r>
            <a:r>
              <a:rPr lang="ru-RU" sz="3200" b="1" dirty="0"/>
              <a:t> </a:t>
            </a:r>
            <a:r>
              <a:rPr lang="ru-RU" sz="3200" dirty="0"/>
              <a:t>логического умножения</a:t>
            </a:r>
            <a:r>
              <a:rPr lang="ru-RU" sz="3200" b="1" dirty="0"/>
              <a:t> </a:t>
            </a:r>
            <a:r>
              <a:rPr lang="ru-RU" sz="3200" dirty="0"/>
              <a:t>и логического сложения</a:t>
            </a:r>
            <a:r>
              <a:rPr lang="ru-RU" sz="3200" dirty="0" smtClean="0"/>
              <a:t>:</a:t>
            </a:r>
          </a:p>
          <a:p>
            <a:pPr algn="just"/>
            <a:endParaRPr lang="ru-RU" sz="3200" dirty="0"/>
          </a:p>
          <a:p>
            <a:pPr algn="ctr"/>
            <a:r>
              <a:rPr lang="ru-RU" sz="3200" b="1" i="1" dirty="0" smtClean="0"/>
              <a:t>A</a:t>
            </a:r>
            <a:r>
              <a:rPr lang="ru-RU" sz="3200" b="1" i="1" dirty="0"/>
              <a:t> &amp; B = B &amp; A                          </a:t>
            </a:r>
            <a:r>
              <a:rPr lang="ru-RU" sz="3200" b="1" i="1" dirty="0" err="1"/>
              <a:t>A</a:t>
            </a:r>
            <a:r>
              <a:rPr lang="ru-RU" sz="3200" b="1" i="1" dirty="0"/>
              <a:t> v B = A v B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88640"/>
            <a:ext cx="90364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Правило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коммутативности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07504" y="6093296"/>
            <a:ext cx="648072" cy="504056"/>
          </a:xfrm>
          <a:prstGeom prst="leftArrow">
            <a:avLst/>
          </a:prstGeom>
          <a:solidFill>
            <a:schemeClr val="accent6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252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444129"/>
            <a:ext cx="8928992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Можно пренебрегать скобками в логическом выраже­нии, если в нем  </a:t>
            </a:r>
            <a:r>
              <a:rPr lang="ru-RU" sz="3200" dirty="0"/>
              <a:t>используются только операция логического умножения или только операция логического </a:t>
            </a:r>
            <a:r>
              <a:rPr lang="ru-RU" sz="3200" dirty="0" smtClean="0"/>
              <a:t>сложения:</a:t>
            </a:r>
          </a:p>
          <a:p>
            <a:endParaRPr lang="ru-RU" sz="3200" dirty="0"/>
          </a:p>
          <a:p>
            <a:r>
              <a:rPr lang="ru-RU" sz="3200" dirty="0" smtClean="0"/>
              <a:t>Логическое </a:t>
            </a:r>
            <a:r>
              <a:rPr lang="ru-RU" sz="3200" dirty="0"/>
              <a:t>умножение     </a:t>
            </a:r>
            <a:r>
              <a:rPr lang="ru-RU" sz="3200" dirty="0" smtClean="0"/>
              <a:t>Логическое сложение</a:t>
            </a:r>
          </a:p>
          <a:p>
            <a:endParaRPr lang="ru-RU" sz="3200" dirty="0"/>
          </a:p>
          <a:p>
            <a:r>
              <a:rPr lang="ru-RU" sz="3000" b="1" dirty="0"/>
              <a:t>(A &amp; B) &amp; C = A &amp; (B &amp; C)          (A v B) v C = A v (B v C)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88640"/>
            <a:ext cx="90364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Правило 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ассоциативности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Стрелка влево 4">
            <a:hlinkClick r:id="rId2" action="ppaction://hlinksldjump"/>
          </p:cNvPr>
          <p:cNvSpPr/>
          <p:nvPr/>
        </p:nvSpPr>
        <p:spPr>
          <a:xfrm>
            <a:off x="107504" y="6093296"/>
            <a:ext cx="648072" cy="504056"/>
          </a:xfrm>
          <a:prstGeom prst="leftArrow">
            <a:avLst/>
          </a:prstGeom>
          <a:solidFill>
            <a:schemeClr val="accent6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57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309</Words>
  <Application>Microsoft Office PowerPoint</Application>
  <PresentationFormat>Экран (4:3)</PresentationFormat>
  <Paragraphs>118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20</cp:revision>
  <dcterms:created xsi:type="dcterms:W3CDTF">2014-11-17T10:31:09Z</dcterms:created>
  <dcterms:modified xsi:type="dcterms:W3CDTF">2015-02-25T15:21:30Z</dcterms:modified>
</cp:coreProperties>
</file>