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69" r:id="rId4"/>
    <p:sldId id="270" r:id="rId5"/>
    <p:sldId id="271" r:id="rId6"/>
    <p:sldId id="272" r:id="rId7"/>
    <p:sldId id="258" r:id="rId8"/>
    <p:sldId id="261" r:id="rId9"/>
    <p:sldId id="264" r:id="rId10"/>
    <p:sldId id="273" r:id="rId11"/>
    <p:sldId id="274" r:id="rId12"/>
    <p:sldId id="276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99"/>
    <a:srgbClr val="CCFF99"/>
    <a:srgbClr val="99FF66"/>
    <a:srgbClr val="FFFF99"/>
    <a:srgbClr val="FFFFCC"/>
    <a:srgbClr val="66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0208746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4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24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8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4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6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04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8287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1310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5641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5987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8254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00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0413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6363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9048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448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5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29600" cy="43204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6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6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уроках истории и обществознания</a:t>
            </a:r>
            <a:endParaRPr lang="ru-RU" sz="6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smtClean="0">
                <a:solidFill>
                  <a:schemeClr val="tx2">
                    <a:lumMod val="75000"/>
                  </a:schemeClr>
                </a:solidFill>
              </a:rPr>
              <a:t>Синквейн с точки зрения педагогики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3722944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Это форма свободного творчества.</a:t>
            </a:r>
          </a:p>
          <a:p>
            <a:r>
              <a:rPr lang="ru-RU" dirty="0" smtClean="0"/>
              <a:t>Требует от автора умение находить в информационном материале наиболее существенные элементы, делать выводы и кратко их формулировать.</a:t>
            </a:r>
          </a:p>
          <a:p>
            <a:r>
              <a:rPr lang="ru-RU" dirty="0" smtClean="0"/>
              <a:t>Является средством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 </a:t>
            </a:r>
            <a:r>
              <a:rPr lang="ru-RU" dirty="0" err="1" smtClean="0"/>
              <a:t>интегации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уроках можно использовать как средство для проверки понятийного аппарата, на стадии рефлексии на любом уроке и как заключительное задание по пройденному материалу  на </a:t>
            </a:r>
            <a:r>
              <a:rPr lang="ru-RU" dirty="0" err="1" smtClean="0"/>
              <a:t>повторительно</a:t>
            </a:r>
            <a:r>
              <a:rPr lang="ru-RU" dirty="0" smtClean="0"/>
              <a:t>- обобщающих уроках.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4738688" cy="796925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2">
                    <a:lumMod val="75000"/>
                  </a:schemeClr>
                </a:solidFill>
              </a:rPr>
              <a:t>Вариативность</a:t>
            </a:r>
            <a:endParaRPr lang="ru-RU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&amp;Kcy;&amp;acy;&amp;rcy;&amp;tcy;&amp;icy;&amp;ncy;&amp;kcy;&amp;acy; 2 &amp;icy;&amp;zcy; 199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1910586" cy="1430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gimdolsk.home.pl/images/aktualnosc/samorzad/202.h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653136"/>
            <a:ext cx="2060384" cy="1644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&amp;Kcy;&amp;acy;&amp;rcy;&amp;tcy;&amp;icy;&amp;ncy;&amp;kcy;&amp;acy; 45 &amp;icy;&amp;zcy; 335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96752"/>
            <a:ext cx="2028262" cy="1144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85984" y="1142984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Самостоятельное составление </a:t>
            </a:r>
            <a:r>
              <a:rPr lang="ru-RU" dirty="0" err="1" smtClean="0"/>
              <a:t>синквейна</a:t>
            </a:r>
            <a:r>
              <a:rPr lang="ru-RU" dirty="0" smtClean="0"/>
              <a:t> по заданной теме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307181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в паре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49411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в группе </a:t>
            </a: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572000" y="1142984"/>
            <a:ext cx="642942" cy="4714908"/>
          </a:xfrm>
          <a:prstGeom prst="rightBrace">
            <a:avLst>
              <a:gd name="adj1" fmla="val 8333"/>
              <a:gd name="adj2" fmla="val 506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764704"/>
            <a:ext cx="3672408" cy="5293757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составление краткого рассказа по готовому </a:t>
            </a:r>
            <a:r>
              <a:rPr lang="ru-RU" sz="2000" dirty="0" err="1" smtClean="0"/>
              <a:t>синквейну</a:t>
            </a:r>
            <a:r>
              <a:rPr lang="ru-RU" sz="2000" dirty="0" smtClean="0"/>
              <a:t> (с использованием слов и фраз, входящих в состав </a:t>
            </a:r>
            <a:r>
              <a:rPr lang="ru-RU" sz="2000" dirty="0" err="1" smtClean="0"/>
              <a:t>синквейна</a:t>
            </a:r>
            <a:r>
              <a:rPr lang="ru-RU" sz="2000" dirty="0" smtClean="0"/>
              <a:t>);</a:t>
            </a:r>
          </a:p>
          <a:p>
            <a:pPr lvl="0"/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коррекция и совершенствование готового </a:t>
            </a:r>
            <a:r>
              <a:rPr lang="ru-RU" sz="2000" dirty="0" err="1" smtClean="0"/>
              <a:t>синквейна</a:t>
            </a:r>
            <a:r>
              <a:rPr lang="ru-RU" sz="2000" dirty="0" smtClean="0"/>
              <a:t>;</a:t>
            </a:r>
          </a:p>
          <a:p>
            <a:pPr lvl="0"/>
            <a:endParaRPr lang="ru-RU" sz="2000" dirty="0" smtClean="0"/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анализ неполного </a:t>
            </a:r>
            <a:r>
              <a:rPr lang="ru-RU" sz="2000" dirty="0" err="1" smtClean="0"/>
              <a:t>синквейна</a:t>
            </a:r>
            <a:r>
              <a:rPr lang="ru-RU" sz="2000" dirty="0" smtClean="0"/>
              <a:t> для определения отсутствующей части (например, дан </a:t>
            </a:r>
            <a:r>
              <a:rPr lang="ru-RU" sz="2000" dirty="0" err="1" smtClean="0"/>
              <a:t>синквейн</a:t>
            </a:r>
            <a:r>
              <a:rPr lang="ru-RU" sz="2000" dirty="0" smtClean="0"/>
              <a:t> без указания темы — без первой строки, необходимо на основе существующих ее определить).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81792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u="sng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Спартак – преступник или борец за свободу?</a:t>
            </a:r>
            <a:endParaRPr lang="ru-RU" sz="3200" b="1" i="1" u="sng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1700808"/>
            <a:ext cx="3744416" cy="193899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Спартак</a:t>
            </a:r>
          </a:p>
          <a:p>
            <a:pPr algn="ctr"/>
            <a:r>
              <a:rPr lang="ru-RU" sz="2000" dirty="0" smtClean="0"/>
              <a:t>Смелый, сильный</a:t>
            </a:r>
          </a:p>
          <a:p>
            <a:pPr algn="ctr"/>
            <a:r>
              <a:rPr lang="ru-RU" sz="2000" dirty="0" smtClean="0"/>
              <a:t>Сплотил, победил, освободил</a:t>
            </a:r>
          </a:p>
          <a:p>
            <a:pPr algn="ctr"/>
            <a:r>
              <a:rPr lang="ru-RU" sz="2000" dirty="0" smtClean="0"/>
              <a:t>Создал республику рабов</a:t>
            </a:r>
          </a:p>
          <a:p>
            <a:pPr algn="ctr"/>
            <a:r>
              <a:rPr lang="ru-RU" sz="2000" dirty="0" smtClean="0"/>
              <a:t>____________</a:t>
            </a:r>
          </a:p>
          <a:p>
            <a:pPr algn="ctr"/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4293096"/>
            <a:ext cx="4814716" cy="1631216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Спартак</a:t>
            </a:r>
          </a:p>
          <a:p>
            <a:pPr algn="ctr"/>
            <a:r>
              <a:rPr lang="ru-RU" sz="2000" dirty="0" smtClean="0"/>
              <a:t>Беглый, несвободный </a:t>
            </a:r>
          </a:p>
          <a:p>
            <a:pPr algn="ctr"/>
            <a:r>
              <a:rPr lang="ru-RU" sz="2000" dirty="0" smtClean="0"/>
              <a:t>Взбунтовал, убежал, украл</a:t>
            </a:r>
          </a:p>
          <a:p>
            <a:pPr algn="ctr"/>
            <a:r>
              <a:rPr lang="ru-RU" sz="2000" dirty="0" smtClean="0"/>
              <a:t>Возглавил восстание гладиаторов и рабов </a:t>
            </a:r>
          </a:p>
          <a:p>
            <a:pPr algn="ctr"/>
            <a:r>
              <a:rPr lang="ru-RU" sz="2000" dirty="0" smtClean="0"/>
              <a:t>_____________</a:t>
            </a:r>
            <a:endParaRPr lang="ru-RU" sz="2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</a:t>
            </a:r>
            <a:endParaRPr lang="ru-RU" b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0726"/>
          </a:xfrm>
          <a:solidFill>
            <a:srgbClr val="CCFF99"/>
          </a:solidFill>
          <a:ln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находить, осмысливать, использовать нужную информацию;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анализировать, систематизировать, представлять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найденую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информацию;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сравнивать исторические явления и объекты, при этом самостоятельно выявлять признаки или линии сравнения; 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выявлять проблемы, содержащиеся в тексте, определять возможные пути решения, вести поиск необходимых сведений, используя различные источники информации;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определять свое отношение к изучаемой проблеме.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71802" y="2143116"/>
            <a:ext cx="3214710" cy="271464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Технология критического мышления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72" y="3071810"/>
            <a:ext cx="1928826" cy="164307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Диаманта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2500298" y="285728"/>
            <a:ext cx="2000264" cy="157163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Синквейн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57554" y="5214950"/>
            <a:ext cx="2071702" cy="164305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SWOT - </a:t>
            </a:r>
            <a:r>
              <a:rPr lang="ru-RU" sz="2000" dirty="0" smtClean="0">
                <a:solidFill>
                  <a:schemeClr val="tx1"/>
                </a:solidFill>
              </a:rPr>
              <a:t>анализ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786578" y="3643314"/>
            <a:ext cx="2071702" cy="171451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Фишбоун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15074" y="928670"/>
            <a:ext cx="1928826" cy="157163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Кластеры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786182" y="1857364"/>
            <a:ext cx="428628" cy="285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286248" y="5000636"/>
            <a:ext cx="357190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500298" y="3571876"/>
            <a:ext cx="571504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4" idx="7"/>
          </p:cNvCxnSpPr>
          <p:nvPr/>
        </p:nvCxnSpPr>
        <p:spPr>
          <a:xfrm rot="10800000" flipV="1">
            <a:off x="5815728" y="2143118"/>
            <a:ext cx="613660" cy="3975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>
            <a:off x="6215074" y="3857628"/>
            <a:ext cx="714380" cy="2143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779" y="215484"/>
            <a:ext cx="7704667" cy="1752599"/>
          </a:xfrm>
        </p:spPr>
        <p:txBody>
          <a:bodyPr>
            <a:normAutofit/>
          </a:bodyPr>
          <a:lstStyle/>
          <a:p>
            <a:r>
              <a:rPr lang="ru-RU" sz="4800" b="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Критическое мышление</a:t>
            </a:r>
            <a:endParaRPr lang="ru-RU" sz="4800" b="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99992" y="1714488"/>
            <a:ext cx="4110608" cy="4810856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Критическое мышление означает мышление оценочное, рефлексивное. </a:t>
            </a:r>
          </a:p>
          <a:p>
            <a:r>
              <a:rPr lang="ru-RU" dirty="0" smtClean="0"/>
              <a:t>Это открытое мышление, не принимающее догм, развивающееся путем наложения новой информации на личный жизненный опыт.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5" name="Содержимое 4" descr="critical-think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3947926" cy="3158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критического мышления приводит к следующим результатам:</a:t>
            </a:r>
            <a:endParaRPr lang="ru-RU" sz="3200" b="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Высокая мотивация учащихся к образовательному процессу.</a:t>
            </a:r>
          </a:p>
          <a:p>
            <a:pPr lvl="0"/>
            <a:r>
              <a:rPr lang="ru-RU" dirty="0" smtClean="0"/>
              <a:t>Возрастание мыслительных возможностей учащихся, гибкости мышления.</a:t>
            </a:r>
          </a:p>
          <a:p>
            <a:pPr lvl="0"/>
            <a:r>
              <a:rPr lang="ru-RU" dirty="0" smtClean="0"/>
              <a:t>Развитие способности самостоятельно конструировать, строить понятия и оперировать ими.</a:t>
            </a:r>
          </a:p>
          <a:p>
            <a:pPr lvl="0"/>
            <a:r>
              <a:rPr lang="ru-RU" dirty="0" smtClean="0"/>
              <a:t>Развитие способности передавать другим авторскую информацию, подвергать ее коррекции, понимать и принимать точку зрения другого человека.</a:t>
            </a:r>
          </a:p>
          <a:p>
            <a:pPr lvl="0"/>
            <a:r>
              <a:rPr lang="ru-RU" dirty="0" smtClean="0"/>
              <a:t>Развитие умения анализировать полученную информацию.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возникновения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a_crapse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3208373" cy="4770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В начале </a:t>
            </a:r>
            <a:r>
              <a:rPr lang="en-US" dirty="0" smtClean="0"/>
              <a:t>XX</a:t>
            </a:r>
            <a:r>
              <a:rPr lang="ru-RU" dirty="0" smtClean="0"/>
              <a:t> </a:t>
            </a:r>
            <a:r>
              <a:rPr lang="ru-RU" dirty="0" err="1" smtClean="0"/>
              <a:t>вформу</a:t>
            </a:r>
            <a:r>
              <a:rPr lang="ru-RU" dirty="0" smtClean="0"/>
              <a:t> </a:t>
            </a:r>
            <a:r>
              <a:rPr lang="ru-RU" dirty="0" err="1" smtClean="0"/>
              <a:t>синквейна</a:t>
            </a:r>
            <a:r>
              <a:rPr lang="ru-RU" dirty="0" smtClean="0"/>
              <a:t> разработала американская поэтесса Аделаида </a:t>
            </a:r>
            <a:r>
              <a:rPr lang="ru-RU" dirty="0" err="1" smtClean="0"/>
              <a:t>Крепси</a:t>
            </a:r>
            <a:r>
              <a:rPr lang="ru-RU" dirty="0" smtClean="0"/>
              <a:t> опиравшаяся на знакомство с японскими миниатюрами </a:t>
            </a:r>
            <a:r>
              <a:rPr lang="ru-RU" dirty="0" err="1" smtClean="0"/>
              <a:t>хайку</a:t>
            </a:r>
            <a:r>
              <a:rPr lang="ru-RU" dirty="0" smtClean="0"/>
              <a:t>  и танка . </a:t>
            </a:r>
            <a:r>
              <a:rPr lang="ru-RU" dirty="0" err="1" smtClean="0"/>
              <a:t>Синквейны</a:t>
            </a:r>
            <a:r>
              <a:rPr lang="ru-RU" dirty="0" smtClean="0"/>
              <a:t> вошли в её посмертное собрание стихотворений, изданное в 1914 году.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690" y="188641"/>
            <a:ext cx="7704667" cy="1368152"/>
          </a:xfrm>
        </p:spPr>
        <p:txBody>
          <a:bodyPr/>
          <a:lstStyle/>
          <a:p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составления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Традиционный  </a:t>
            </a:r>
            <a:r>
              <a:rPr lang="ru-RU" dirty="0" err="1" smtClean="0"/>
              <a:t>синквейн</a:t>
            </a:r>
            <a:r>
              <a:rPr lang="ru-RU" dirty="0" smtClean="0"/>
              <a:t> состоит из пяти строк и основан на подсчёте слогов в каждом стихе (всего 22 слога ). И его вариации:</a:t>
            </a:r>
          </a:p>
          <a:p>
            <a:pPr lvl="0"/>
            <a:r>
              <a:rPr lang="ru-RU" i="1" dirty="0" smtClean="0"/>
              <a:t>Обратный </a:t>
            </a:r>
            <a:r>
              <a:rPr lang="ru-RU" i="1" dirty="0" err="1" smtClean="0"/>
              <a:t>синквейн</a:t>
            </a:r>
            <a:r>
              <a:rPr lang="ru-RU" dirty="0" smtClean="0"/>
              <a:t> </a:t>
            </a:r>
          </a:p>
          <a:p>
            <a:pPr lvl="0"/>
            <a:r>
              <a:rPr lang="ru-RU" i="1" dirty="0" smtClean="0"/>
              <a:t>Зеркальный </a:t>
            </a:r>
            <a:r>
              <a:rPr lang="ru-RU" i="1" dirty="0" err="1" smtClean="0"/>
              <a:t>синквейн</a:t>
            </a:r>
            <a:endParaRPr lang="ru-RU" dirty="0" smtClean="0"/>
          </a:p>
          <a:p>
            <a:pPr lvl="0"/>
            <a:r>
              <a:rPr lang="ru-RU" i="1" dirty="0" err="1" smtClean="0"/>
              <a:t>Синквейн-бабочка</a:t>
            </a:r>
            <a:r>
              <a:rPr lang="ru-RU" dirty="0" smtClean="0"/>
              <a:t> </a:t>
            </a:r>
          </a:p>
          <a:p>
            <a:pPr lvl="0"/>
            <a:r>
              <a:rPr lang="ru-RU" i="1" dirty="0" smtClean="0"/>
              <a:t>Корона </a:t>
            </a:r>
            <a:r>
              <a:rPr lang="ru-RU" i="1" dirty="0" err="1" smtClean="0"/>
              <a:t>синквейнов</a:t>
            </a:r>
            <a:endParaRPr lang="ru-RU" dirty="0" smtClean="0"/>
          </a:p>
          <a:p>
            <a:pPr lvl="0"/>
            <a:r>
              <a:rPr lang="ru-RU" i="1" dirty="0" smtClean="0"/>
              <a:t>Гирлянда </a:t>
            </a:r>
            <a:r>
              <a:rPr lang="ru-RU" i="1" dirty="0" err="1" smtClean="0"/>
              <a:t>синквейнов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556792"/>
            <a:ext cx="3744416" cy="468052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Дидактический </a:t>
            </a:r>
            <a:r>
              <a:rPr lang="ru-RU" sz="2400" dirty="0" err="1" smtClean="0">
                <a:solidFill>
                  <a:schemeClr val="tx1"/>
                </a:solidFill>
              </a:rPr>
              <a:t>синквейн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развился в практике американской школы в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В этом жанре текст основывается не на слоговой зависимости, а на содержательной и синтаксической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заданности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каждой строки.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4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endParaRPr lang="ru-RU" sz="4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6215106" cy="5357850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тема или предмет, обычно существительное отражающее главную идею.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два прилагательных, описывающие основную мысль.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три глагола, описывающие действия в рамках темы.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фраза из четырех слов, в которой отражается мнение к теме или предмету разговора..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«смысловой синоним» , вывод, итог, обычно существительное, отражающее сущность темы.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500958" y="2000240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215206" y="2500306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786710" y="2500306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00958" y="3000372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8072462" y="3000372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929454" y="3000372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358214" y="3500438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500958" y="4000504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643702" y="3500438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215206" y="3500438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786710" y="3500438"/>
            <a:ext cx="571504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980727"/>
          </a:xfrm>
        </p:spPr>
        <p:txBody>
          <a:bodyPr>
            <a:normAutofit fontScale="90000"/>
          </a:bodyPr>
          <a:lstStyle/>
          <a:p>
            <a:r>
              <a:rPr lang="ru-RU" sz="4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sz="4400" b="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4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истории</a:t>
            </a:r>
            <a:endParaRPr lang="ru-RU" sz="4400" b="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32040" y="1484784"/>
            <a:ext cx="4038600" cy="5040560"/>
          </a:xfrm>
          <a:solidFill>
            <a:srgbClr val="CC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Fron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Коллективизация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коллективизация;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несправедливая, насильственная;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раскулачивали, заставляли, принуждали;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крестьянских хозяйств в коллективные хозяйства;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колхоз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1484784"/>
            <a:ext cx="4572032" cy="5112568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Жанна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д’Арк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д’Арк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отважная, неординарная;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сожгли, реабилитировали, канонизировали;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главнокомандующая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французскими войсками в Столетней войне;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Орлеанская дева.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-171399"/>
            <a:ext cx="7704667" cy="1872208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b="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обществознанию</a:t>
            </a:r>
            <a:endParaRPr lang="ru-RU" b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1232" y="1700809"/>
            <a:ext cx="3739896" cy="4334865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мобильность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мобильность;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высокая, низкая;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изменение, перемещение, проникновение;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смены социального слоя;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лифт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00809"/>
            <a:ext cx="4281518" cy="4525963"/>
          </a:xfrm>
          <a:solidFill>
            <a:srgbClr val="CC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Потребность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биологическая, материальная;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появляется, возникает, проявляется;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побуждает человека к деятельности;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нужда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518</TotalTime>
  <Words>602</Words>
  <Application>Microsoft Office PowerPoint</Application>
  <PresentationFormat>Экран (4:3)</PresentationFormat>
  <Paragraphs>106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Corbel</vt:lpstr>
      <vt:lpstr>Times New Roman</vt:lpstr>
      <vt:lpstr>Параллакс</vt:lpstr>
      <vt:lpstr>Применение синквейна на уроках истории и обществознания</vt:lpstr>
      <vt:lpstr>Презентация PowerPoint</vt:lpstr>
      <vt:lpstr>Критическое мышление</vt:lpstr>
      <vt:lpstr>Развитие критического мышления приводит к следующим результатам:</vt:lpstr>
      <vt:lpstr>История возникновения</vt:lpstr>
      <vt:lpstr>Правила составления</vt:lpstr>
      <vt:lpstr>Структура синквейна</vt:lpstr>
      <vt:lpstr>Примеры синквейна по истории</vt:lpstr>
      <vt:lpstr>Примеры синквейна по обществознанию</vt:lpstr>
      <vt:lpstr>Синквейн с точки зрения педагогики </vt:lpstr>
      <vt:lpstr>Вариативность</vt:lpstr>
      <vt:lpstr>Презентация PowerPoint</vt:lpstr>
      <vt:lpstr>Синквейн учит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стинквейна на уроках истории и обществознания</dc:title>
  <dc:creator>1</dc:creator>
  <cp:lastModifiedBy>User</cp:lastModifiedBy>
  <cp:revision>58</cp:revision>
  <dcterms:modified xsi:type="dcterms:W3CDTF">2015-01-11T11:39:37Z</dcterms:modified>
</cp:coreProperties>
</file>