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3262C-7929-4CD8-B570-15997CB0FC5B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B1D35-B6A2-498B-B551-B84C7797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B1D35-B6A2-498B-B551-B84C7797344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5A78-2E9E-457C-8FE8-17F7EFC5928A}" type="datetimeFigureOut">
              <a:rPr lang="ru-RU" smtClean="0"/>
              <a:pPr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E35B-5519-429C-83FD-EF69F7039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CC"/>
                </a:solidFill>
              </a:rPr>
              <a:t>Презентация «Упражнение в расстановке коэффициентов в окислительно-восстановительных реакциях методом электронного баланса»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0033CC"/>
                </a:solidFill>
              </a:rPr>
              <a:t>Казанцева Евгения Андреевна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0033CC"/>
                </a:solidFill>
              </a:rPr>
              <a:t>учитель химии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0033CC"/>
                </a:solidFill>
              </a:rPr>
              <a:t>МОУ школа №12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0033CC"/>
                </a:solidFill>
              </a:rPr>
              <a:t> г. Жуковский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baseline="-25000" dirty="0" smtClean="0"/>
          </a:p>
          <a:p>
            <a:pPr>
              <a:buNone/>
            </a:pPr>
            <a:r>
              <a:rPr lang="ru-RU" b="1" baseline="-25000" dirty="0" smtClean="0"/>
              <a:t>      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1" name="AutoShape 1"/>
          <p:cNvSpPr>
            <a:spLocks noChangeShapeType="1"/>
          </p:cNvSpPr>
          <p:nvPr/>
        </p:nvSpPr>
        <p:spPr bwMode="auto">
          <a:xfrm>
            <a:off x="1063625" y="552450"/>
            <a:ext cx="276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28662" y="1625685"/>
            <a:ext cx="7072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8). KI + Cu(NO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→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CuI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+ I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+ KNO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2643182"/>
            <a:ext cx="1508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/>
              <a:t>Проверь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357562"/>
            <a:ext cx="807249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K⁺I⁻ + Cu⁺²(N⁺⁵O⁻²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→   </a:t>
            </a:r>
            <a:r>
              <a:rPr lang="en-US" sz="2400" b="1" dirty="0" err="1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Cu⁺I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⁻ + I⁰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+ K⁺N⁺⁵O⁻²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endParaRPr lang="en-US" sz="2400" b="1" dirty="0" smtClean="0">
              <a:latin typeface="Arial" pitchFamily="34" charset="0"/>
            </a:endParaRPr>
          </a:p>
          <a:p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1        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I⁻−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e→ I⁰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     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ок-ние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в-ль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  <a:r>
              <a:rPr lang="ru-RU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                                                    </a:t>
            </a:r>
            <a:endParaRPr lang="en-US" sz="2400" b="1" baseline="-300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  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          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Cu⁺²+ 1e→ Cu⁺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(</a:t>
            </a:r>
            <a:r>
              <a:rPr lang="ru-RU" sz="2400" b="1" dirty="0" err="1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в-ние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ок-ль</a:t>
            </a:r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 </a:t>
            </a:r>
            <a:endParaRPr lang="en-US" sz="2400" b="1" baseline="-300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endParaRPr lang="en-US" sz="2400" b="1" baseline="-30000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342900" lvl="1" indent="-342900"/>
            <a:r>
              <a:rPr lang="ru-RU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4K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⁺I⁻ + 2Cu⁺²(N⁺⁵O⁻²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→  2Cu⁺I⁻ + I⁰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+ 4K⁺N⁺⁵O⁻²</a:t>
            </a:r>
            <a:r>
              <a:rPr lang="en-US" sz="24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endParaRPr lang="en-US" sz="2400" b="1" dirty="0" smtClean="0">
              <a:latin typeface="Arial" pitchFamily="34" charset="0"/>
            </a:endParaRPr>
          </a:p>
          <a:p>
            <a:r>
              <a:rPr lang="ru-RU" sz="2400" b="1" dirty="0" smtClean="0"/>
              <a:t>     </a:t>
            </a:r>
            <a:r>
              <a:rPr lang="ru-RU" sz="2400" b="1" dirty="0" err="1" smtClean="0"/>
              <a:t>в-ль</a:t>
            </a:r>
            <a:r>
              <a:rPr lang="ru-RU" sz="2400" b="1" dirty="0" smtClean="0"/>
              <a:t>           </a:t>
            </a:r>
            <a:r>
              <a:rPr lang="ru-RU" sz="2400" b="1" dirty="0" err="1" smtClean="0"/>
              <a:t>ок-ль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9).  FeCl</a:t>
            </a:r>
            <a:r>
              <a:rPr lang="en-US" baseline="-25000" dirty="0" smtClean="0"/>
              <a:t>3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S→ FeCl</a:t>
            </a:r>
            <a:r>
              <a:rPr lang="en-US" baseline="-25000" dirty="0" smtClean="0"/>
              <a:t>2</a:t>
            </a:r>
            <a:r>
              <a:rPr lang="en-US" dirty="0" smtClean="0"/>
              <a:t> + S + </a:t>
            </a:r>
            <a:r>
              <a:rPr lang="en-US" dirty="0" err="1" smtClean="0"/>
              <a:t>HCl</a:t>
            </a:r>
            <a:endParaRPr lang="ru-RU" dirty="0" smtClean="0"/>
          </a:p>
          <a:p>
            <a:pPr lvl="1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97906" y="2571744"/>
            <a:ext cx="1699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/>
              <a:t>Проверь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429000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Fe⁺³Cl⁻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S⁻²→Fe⁺²Cl⁻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S⁰+ </a:t>
            </a:r>
            <a:r>
              <a:rPr lang="en-US" sz="2800" b="1" dirty="0" err="1" smtClean="0"/>
              <a:t>H⁺Cl</a:t>
            </a:r>
            <a:r>
              <a:rPr lang="en-US" sz="2800" b="1" dirty="0" smtClean="0"/>
              <a:t>⁻</a:t>
            </a:r>
            <a:endParaRPr lang="ru-RU" sz="2800" b="1" dirty="0" smtClean="0"/>
          </a:p>
          <a:p>
            <a:r>
              <a:rPr lang="ru-RU" sz="2800" b="1" dirty="0" smtClean="0"/>
              <a:t> 2       </a:t>
            </a:r>
            <a:r>
              <a:rPr lang="en-US" sz="2800" b="1" dirty="0" smtClean="0"/>
              <a:t>Fe⁺³+</a:t>
            </a:r>
            <a:r>
              <a:rPr lang="ru-RU" sz="2800" b="1" dirty="0" smtClean="0"/>
              <a:t>1</a:t>
            </a:r>
            <a:r>
              <a:rPr lang="en-US" sz="2800" b="1" dirty="0" smtClean="0"/>
              <a:t>e→Fe⁺² 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en-US" sz="2800" b="1" dirty="0" smtClean="0"/>
              <a:t>)</a:t>
            </a:r>
            <a:endParaRPr lang="ru-RU" sz="2800" b="1" dirty="0" smtClean="0"/>
          </a:p>
          <a:p>
            <a:r>
              <a:rPr lang="ru-RU" sz="2800" b="1" baseline="-25000" dirty="0" smtClean="0"/>
              <a:t> </a:t>
            </a:r>
            <a:r>
              <a:rPr lang="ru-RU" sz="2800" b="1" dirty="0" smtClean="0"/>
              <a:t>1</a:t>
            </a:r>
            <a:r>
              <a:rPr lang="ru-RU" sz="2800" b="1" baseline="-25000" dirty="0" smtClean="0"/>
              <a:t>          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S⁻²−</a:t>
            </a:r>
            <a:r>
              <a:rPr lang="ru-RU" sz="2800" b="1" dirty="0" smtClean="0"/>
              <a:t>2</a:t>
            </a:r>
            <a:r>
              <a:rPr lang="en-US" sz="2800" b="1" dirty="0" smtClean="0"/>
              <a:t>e→ S⁰ 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en-US" sz="2800" b="1" dirty="0" smtClean="0"/>
              <a:t>)</a:t>
            </a:r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2</a:t>
            </a:r>
            <a:r>
              <a:rPr lang="en-US" sz="2800" b="1" dirty="0" smtClean="0"/>
              <a:t>Fe⁺³Cl⁻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S⁻²→</a:t>
            </a:r>
            <a:r>
              <a:rPr lang="ru-RU" sz="2800" b="1" dirty="0" smtClean="0"/>
              <a:t>2</a:t>
            </a:r>
            <a:r>
              <a:rPr lang="en-US" sz="2800" b="1" dirty="0" smtClean="0"/>
              <a:t>Fe⁺²Cl⁻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S⁰+ </a:t>
            </a:r>
            <a:r>
              <a:rPr lang="ru-RU" sz="2800" b="1" dirty="0" smtClean="0"/>
              <a:t>2</a:t>
            </a:r>
            <a:r>
              <a:rPr lang="en-US" sz="2800" b="1" dirty="0" err="1" smtClean="0"/>
              <a:t>H⁺Cl</a:t>
            </a:r>
            <a:r>
              <a:rPr lang="en-US" sz="2800" b="1" dirty="0" smtClean="0"/>
              <a:t>⁻</a:t>
            </a:r>
            <a:endParaRPr lang="ru-RU" sz="2800" b="1" dirty="0" smtClean="0"/>
          </a:p>
          <a:p>
            <a:r>
              <a:rPr lang="ru-RU" sz="2800" b="1" dirty="0" err="1" smtClean="0"/>
              <a:t>ок-ль</a:t>
            </a:r>
            <a:r>
              <a:rPr lang="ru-RU" sz="2800" b="1" dirty="0" smtClean="0"/>
              <a:t>          </a:t>
            </a:r>
            <a:r>
              <a:rPr lang="ru-RU" sz="2800" b="1" dirty="0" err="1" smtClean="0"/>
              <a:t>в-ль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10).  NH</a:t>
            </a:r>
            <a:r>
              <a:rPr lang="en-US" baseline="-25000" dirty="0" smtClean="0"/>
              <a:t>3</a:t>
            </a:r>
            <a:r>
              <a:rPr lang="en-US" dirty="0" smtClean="0"/>
              <a:t> + </a:t>
            </a:r>
            <a:r>
              <a:rPr lang="en-US" dirty="0" err="1" smtClean="0"/>
              <a:t>CuO</a:t>
            </a:r>
            <a:r>
              <a:rPr lang="en-US" dirty="0" smtClean="0"/>
              <a:t>→ N</a:t>
            </a:r>
            <a:r>
              <a:rPr lang="en-US" baseline="-25000" dirty="0" smtClean="0"/>
              <a:t>2</a:t>
            </a:r>
            <a:r>
              <a:rPr lang="en-US" dirty="0" smtClean="0"/>
              <a:t> + Cu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500306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Проверь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7" y="3244334"/>
            <a:ext cx="69143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N⁻³H⁺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Cu⁺²O⁻²→ N⁰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Cu⁰ 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ru-RU" sz="2800" b="1" dirty="0" smtClean="0"/>
              <a:t>    1        2</a:t>
            </a:r>
            <a:r>
              <a:rPr lang="en-US" sz="2800" b="1" dirty="0" smtClean="0"/>
              <a:t>N⁻³</a:t>
            </a:r>
            <a:r>
              <a:rPr lang="ru-RU" sz="2800" b="1" dirty="0" smtClean="0"/>
              <a:t>−6</a:t>
            </a:r>
            <a:r>
              <a:rPr lang="en-US" sz="2800" b="1" dirty="0" smtClean="0"/>
              <a:t>e→ N⁰</a:t>
            </a:r>
            <a:r>
              <a:rPr lang="en-US" sz="2800" b="1" baseline="-25000" dirty="0" smtClean="0"/>
              <a:t>2 </a:t>
            </a:r>
            <a:r>
              <a:rPr lang="en-US" sz="2800" b="1" dirty="0" smtClean="0"/>
              <a:t>  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  <a:r>
              <a:rPr lang="en-US" sz="2800" b="1" dirty="0" smtClean="0"/>
              <a:t> </a:t>
            </a:r>
            <a:endParaRPr lang="ru-RU" sz="2800" b="1" dirty="0" smtClean="0"/>
          </a:p>
          <a:p>
            <a:r>
              <a:rPr lang="ru-RU" sz="2800" b="1" dirty="0" smtClean="0"/>
              <a:t>    3        </a:t>
            </a:r>
            <a:r>
              <a:rPr lang="en-US" sz="2800" b="1" dirty="0" smtClean="0"/>
              <a:t>Cu⁺²+</a:t>
            </a:r>
            <a:r>
              <a:rPr lang="ru-RU" sz="2800" b="1" dirty="0" smtClean="0"/>
              <a:t>2</a:t>
            </a:r>
            <a:r>
              <a:rPr lang="en-US" sz="2800" b="1" dirty="0" smtClean="0"/>
              <a:t>e→ Cu⁰  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2</a:t>
            </a:r>
            <a:r>
              <a:rPr lang="en-US" sz="2800" b="1" dirty="0" smtClean="0"/>
              <a:t>N⁻³H⁺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</a:t>
            </a:r>
            <a:r>
              <a:rPr lang="ru-RU" sz="2800" b="1" dirty="0" smtClean="0"/>
              <a:t>3</a:t>
            </a:r>
            <a:r>
              <a:rPr lang="en-US" sz="2800" b="1" dirty="0" smtClean="0"/>
              <a:t>Cu⁺²O⁻²→ N⁰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</a:t>
            </a:r>
            <a:r>
              <a:rPr lang="ru-RU" sz="2800" b="1" dirty="0" smtClean="0"/>
              <a:t>3</a:t>
            </a:r>
            <a:r>
              <a:rPr lang="en-US" sz="2800" b="1" dirty="0" smtClean="0"/>
              <a:t>Cu⁰ + </a:t>
            </a:r>
            <a:r>
              <a:rPr lang="ru-RU" sz="2800" b="1" dirty="0" smtClean="0"/>
              <a:t>3</a:t>
            </a:r>
            <a:r>
              <a:rPr lang="en-US" sz="2800" b="1" dirty="0" smtClean="0"/>
              <a:t>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ru-RU" sz="2800" b="1" dirty="0" err="1" smtClean="0"/>
              <a:t>в-ль</a:t>
            </a:r>
            <a:r>
              <a:rPr lang="ru-RU" sz="2800" b="1" dirty="0" smtClean="0"/>
              <a:t>          </a:t>
            </a:r>
            <a:r>
              <a:rPr lang="ru-RU" sz="2800" b="1" dirty="0" err="1" smtClean="0"/>
              <a:t>ок-ль</a:t>
            </a:r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11).  Ca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C + SiO</a:t>
            </a:r>
            <a:r>
              <a:rPr lang="en-US" baseline="-25000" dirty="0" smtClean="0"/>
              <a:t>2</a:t>
            </a:r>
            <a:r>
              <a:rPr lang="en-US" dirty="0" smtClean="0"/>
              <a:t>  → CaSiO</a:t>
            </a:r>
            <a:r>
              <a:rPr lang="en-US" baseline="-25000" dirty="0" smtClean="0"/>
              <a:t>3</a:t>
            </a:r>
            <a:r>
              <a:rPr lang="en-US" dirty="0" smtClean="0"/>
              <a:t> + CO + P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285992"/>
            <a:ext cx="1699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/>
              <a:t>Проверь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429000"/>
            <a:ext cx="8215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Ca⁺²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(P⁺⁵O⁻²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 C⁰ + Si⁺⁴O⁻²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→ Ca⁺²Si⁺⁴O⁻²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 C⁺²O⁻² + P⁰</a:t>
            </a:r>
            <a:endParaRPr lang="ru-RU" sz="2400" b="1" dirty="0" smtClean="0"/>
          </a:p>
          <a:p>
            <a:r>
              <a:rPr lang="en-US" sz="2400" b="1" dirty="0" smtClean="0"/>
              <a:t>2       P⁺⁵+</a:t>
            </a:r>
            <a:r>
              <a:rPr lang="ru-RU" sz="2400" b="1" dirty="0" smtClean="0"/>
              <a:t>5</a:t>
            </a:r>
            <a:r>
              <a:rPr lang="en-US" sz="2400" b="1" dirty="0" smtClean="0"/>
              <a:t>e→  P⁰ (</a:t>
            </a:r>
            <a:r>
              <a:rPr lang="ru-RU" sz="2400" b="1" dirty="0" err="1" smtClean="0"/>
              <a:t>в-ние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ок-ль</a:t>
            </a:r>
            <a:r>
              <a:rPr lang="ru-RU" sz="2400" b="1" dirty="0" smtClean="0"/>
              <a:t>)</a:t>
            </a:r>
            <a:endParaRPr lang="en-US" sz="2400" b="1" dirty="0" smtClean="0"/>
          </a:p>
          <a:p>
            <a:r>
              <a:rPr lang="en-US" sz="2400" b="1" dirty="0" smtClean="0"/>
              <a:t>5       C⁰−2e→ C⁺²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ок-ние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в-ль</a:t>
            </a:r>
            <a:r>
              <a:rPr lang="ru-RU" sz="2400" b="1" dirty="0" smtClean="0"/>
              <a:t>)</a:t>
            </a:r>
          </a:p>
          <a:p>
            <a:endParaRPr lang="ru-RU" sz="2400" b="1" dirty="0" smtClean="0"/>
          </a:p>
          <a:p>
            <a:r>
              <a:rPr lang="en-US" sz="2400" b="1" dirty="0" smtClean="0"/>
              <a:t>Ca⁺²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(P⁺⁵O⁻²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</a:t>
            </a:r>
            <a:r>
              <a:rPr lang="ru-RU" sz="2400" b="1" dirty="0" smtClean="0"/>
              <a:t>5</a:t>
            </a:r>
            <a:r>
              <a:rPr lang="en-US" sz="2400" b="1" dirty="0" smtClean="0"/>
              <a:t>C⁰ + </a:t>
            </a:r>
            <a:r>
              <a:rPr lang="ru-RU" sz="2400" b="1" dirty="0" smtClean="0"/>
              <a:t>3</a:t>
            </a:r>
            <a:r>
              <a:rPr lang="en-US" sz="2400" b="1" dirty="0" smtClean="0"/>
              <a:t>Si⁺⁴O⁻²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→</a:t>
            </a:r>
            <a:r>
              <a:rPr lang="ru-RU" sz="2400" b="1" dirty="0" smtClean="0"/>
              <a:t>3</a:t>
            </a:r>
            <a:r>
              <a:rPr lang="en-US" sz="2400" b="1" dirty="0" smtClean="0"/>
              <a:t>Ca⁺²Si⁺⁴O⁻²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</a:t>
            </a:r>
            <a:r>
              <a:rPr lang="ru-RU" sz="2400" b="1" dirty="0" smtClean="0"/>
              <a:t>5</a:t>
            </a:r>
            <a:r>
              <a:rPr lang="en-US" sz="2400" b="1" dirty="0" smtClean="0"/>
              <a:t>C⁺²O⁻² + </a:t>
            </a:r>
            <a:r>
              <a:rPr lang="ru-RU" sz="2400" b="1" dirty="0" smtClean="0"/>
              <a:t>2</a:t>
            </a:r>
            <a:r>
              <a:rPr lang="en-US" sz="2400" b="1" dirty="0" smtClean="0"/>
              <a:t>P⁰</a:t>
            </a:r>
            <a:endParaRPr lang="ru-RU" sz="2400" b="1" dirty="0" smtClean="0"/>
          </a:p>
          <a:p>
            <a:r>
              <a:rPr lang="ru-RU" sz="2400" b="1" dirty="0" smtClean="0"/>
              <a:t>     </a:t>
            </a:r>
            <a:r>
              <a:rPr lang="ru-RU" sz="2400" b="1" dirty="0" err="1" smtClean="0"/>
              <a:t>о-ль</a:t>
            </a:r>
            <a:r>
              <a:rPr lang="ru-RU" sz="2400" b="1" dirty="0" smtClean="0"/>
              <a:t>               </a:t>
            </a:r>
            <a:r>
              <a:rPr lang="ru-RU" sz="2400" b="1" dirty="0" err="1" smtClean="0"/>
              <a:t>в-ль</a:t>
            </a:r>
            <a:endParaRPr lang="ru-RU" sz="2400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642943"/>
          </a:xfrm>
        </p:spPr>
        <p:txBody>
          <a:bodyPr>
            <a:normAutofit fontScale="32500" lnSpcReduction="20000"/>
          </a:bodyPr>
          <a:lstStyle/>
          <a:p>
            <a:endParaRPr lang="en-US" sz="2400" b="1" dirty="0" smtClean="0"/>
          </a:p>
          <a:p>
            <a:pPr>
              <a:buNone/>
            </a:pPr>
            <a:r>
              <a:rPr lang="en-US" sz="8000" b="1" dirty="0" smtClean="0"/>
              <a:t>12).  </a:t>
            </a:r>
            <a:r>
              <a:rPr lang="en-US" sz="8000" b="1" dirty="0" err="1" smtClean="0"/>
              <a:t>HCl</a:t>
            </a:r>
            <a:r>
              <a:rPr lang="en-US" sz="8000" b="1" dirty="0" smtClean="0"/>
              <a:t> + HNO</a:t>
            </a:r>
            <a:r>
              <a:rPr lang="en-US" sz="8000" b="1" baseline="-25000" dirty="0" smtClean="0"/>
              <a:t>3 </a:t>
            </a:r>
            <a:r>
              <a:rPr lang="en-US" sz="8000" b="1" dirty="0" smtClean="0"/>
              <a:t> → Cl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 + NO + H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O</a:t>
            </a:r>
            <a:endParaRPr lang="ru-RU" sz="8000" b="1" dirty="0" smtClean="0"/>
          </a:p>
          <a:p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357430"/>
            <a:ext cx="17171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Проверь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357562"/>
            <a:ext cx="7452681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/>
              <a:t>H⁺Cl</a:t>
            </a:r>
            <a:r>
              <a:rPr lang="en-US" sz="2800" b="1" dirty="0" smtClean="0"/>
              <a:t>⁻ + H⁺N⁺⁵O⁻²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 → Cl⁰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N⁺²O⁻² 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3        2</a:t>
            </a:r>
            <a:r>
              <a:rPr lang="en-US" sz="2800" b="1" dirty="0" err="1" smtClean="0"/>
              <a:t>Cl</a:t>
            </a:r>
            <a:r>
              <a:rPr lang="en-US" sz="2800" b="1" dirty="0" smtClean="0"/>
              <a:t>⁻ −</a:t>
            </a:r>
            <a:r>
              <a:rPr lang="ru-RU" sz="2800" b="1" dirty="0" smtClean="0"/>
              <a:t>2</a:t>
            </a:r>
            <a:r>
              <a:rPr lang="en-US" sz="2800" b="1" dirty="0" smtClean="0"/>
              <a:t>e</a:t>
            </a:r>
            <a:r>
              <a:rPr lang="ru-RU" sz="2800" b="1" dirty="0" smtClean="0"/>
              <a:t>→</a:t>
            </a:r>
            <a:r>
              <a:rPr lang="en-US" sz="2800" b="1" dirty="0" smtClean="0"/>
              <a:t> Cl⁰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</a:p>
          <a:p>
            <a:pPr marL="514350" indent="-514350">
              <a:buAutoNum type="arabicPlain" startAt="2"/>
            </a:pPr>
            <a:r>
              <a:rPr lang="en-US" sz="2800" b="1" dirty="0" smtClean="0"/>
              <a:t>N⁺⁵</a:t>
            </a:r>
            <a:r>
              <a:rPr lang="ru-RU" sz="2800" b="1" dirty="0" smtClean="0"/>
              <a:t>+3</a:t>
            </a:r>
            <a:r>
              <a:rPr lang="en-US" sz="2800" b="1" dirty="0" smtClean="0"/>
              <a:t>e</a:t>
            </a:r>
            <a:r>
              <a:rPr lang="ru-RU" sz="2800" b="1" dirty="0" smtClean="0"/>
              <a:t>→</a:t>
            </a:r>
            <a:r>
              <a:rPr lang="en-US" sz="2800" b="1" dirty="0" smtClean="0"/>
              <a:t>N⁺²</a:t>
            </a:r>
            <a:r>
              <a:rPr lang="ru-RU" sz="2800" b="1" dirty="0" smtClean="0"/>
              <a:t>  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</a:p>
          <a:p>
            <a:pPr marL="514350" indent="-514350">
              <a:buAutoNum type="arabicPlain" startAt="2"/>
            </a:pPr>
            <a:endParaRPr lang="ru-RU" sz="2800" b="1" dirty="0" smtClean="0"/>
          </a:p>
          <a:p>
            <a:pPr marL="514350" indent="-514350">
              <a:buAutoNum type="arabicPlain" startAt="2"/>
            </a:pPr>
            <a:endParaRPr lang="ru-RU" sz="2800" b="1" dirty="0" smtClean="0"/>
          </a:p>
          <a:p>
            <a:pPr marL="514350" indent="-514350"/>
            <a:r>
              <a:rPr lang="ru-RU" sz="2800" b="1" dirty="0" smtClean="0"/>
              <a:t>6</a:t>
            </a:r>
            <a:r>
              <a:rPr lang="en-US" sz="2800" b="1" dirty="0" err="1" smtClean="0"/>
              <a:t>H⁺Cl</a:t>
            </a:r>
            <a:r>
              <a:rPr lang="en-US" sz="2800" b="1" dirty="0" smtClean="0"/>
              <a:t>⁻ + </a:t>
            </a:r>
            <a:r>
              <a:rPr lang="ru-RU" sz="2800" b="1" dirty="0" smtClean="0"/>
              <a:t>2</a:t>
            </a:r>
            <a:r>
              <a:rPr lang="en-US" sz="2800" b="1" dirty="0" smtClean="0"/>
              <a:t>H⁺N⁺⁵O⁻²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 → </a:t>
            </a:r>
            <a:r>
              <a:rPr lang="ru-RU" sz="2800" b="1" dirty="0" smtClean="0"/>
              <a:t>3</a:t>
            </a:r>
            <a:r>
              <a:rPr lang="en-US" sz="2800" b="1" dirty="0" smtClean="0"/>
              <a:t>Cl⁰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</a:t>
            </a:r>
            <a:r>
              <a:rPr lang="ru-RU" sz="2800" b="1" dirty="0" smtClean="0"/>
              <a:t>2</a:t>
            </a:r>
            <a:r>
              <a:rPr lang="en-US" sz="2800" b="1" dirty="0" smtClean="0"/>
              <a:t>N⁺²O⁻² + </a:t>
            </a:r>
            <a:r>
              <a:rPr lang="ru-RU" sz="2800" b="1" dirty="0" smtClean="0"/>
              <a:t>4</a:t>
            </a:r>
            <a:r>
              <a:rPr lang="en-US" sz="2800" b="1" dirty="0" smtClean="0"/>
              <a:t>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r>
              <a:rPr lang="ru-RU" sz="2800" b="1" dirty="0" smtClean="0"/>
              <a:t> </a:t>
            </a:r>
          </a:p>
          <a:p>
            <a:pPr marL="514350" indent="-514350"/>
            <a:r>
              <a:rPr lang="ru-RU" sz="2800" b="1" dirty="0" err="1" smtClean="0"/>
              <a:t>в-ль</a:t>
            </a:r>
            <a:r>
              <a:rPr lang="ru-RU" sz="2800" b="1" dirty="0" smtClean="0"/>
              <a:t>        </a:t>
            </a:r>
            <a:r>
              <a:rPr lang="ru-RU" sz="2800" b="1" dirty="0" err="1" smtClean="0"/>
              <a:t>ок-ль</a:t>
            </a:r>
            <a:endParaRPr lang="ru-RU" sz="2800" b="1" dirty="0" smtClean="0"/>
          </a:p>
          <a:p>
            <a:pPr marL="514350" indent="-514350">
              <a:buAutoNum type="arabicPlain" startAt="2"/>
            </a:pPr>
            <a:endParaRPr lang="ru-RU" sz="2800" b="1" dirty="0" smtClean="0"/>
          </a:p>
          <a:p>
            <a:r>
              <a:rPr lang="ru-RU" sz="2800" b="1" dirty="0" smtClean="0"/>
              <a:t> </a:t>
            </a:r>
          </a:p>
          <a:p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235743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13). CrO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→Cr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+ S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285992"/>
            <a:ext cx="1717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Проверь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214686"/>
            <a:ext cx="87868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Cr⁺⁶O⁻²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 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S⁻² + 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S⁺⁶O⁻²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 →Cr⁺³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(S⁺⁶O⁻²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 S⁰ + 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O⁻² </a:t>
            </a:r>
            <a:endParaRPr lang="ru-RU" sz="2400" b="1" dirty="0" smtClean="0"/>
          </a:p>
          <a:p>
            <a:r>
              <a:rPr lang="ru-RU" sz="2400" b="1" dirty="0" smtClean="0"/>
              <a:t>    </a:t>
            </a:r>
            <a:r>
              <a:rPr lang="ru-RU" sz="2400" b="1" dirty="0" smtClean="0"/>
              <a:t>2      </a:t>
            </a:r>
            <a:r>
              <a:rPr lang="en-US" sz="2400" b="1" dirty="0" smtClean="0"/>
              <a:t>Cr⁺⁶+</a:t>
            </a:r>
            <a:r>
              <a:rPr lang="ru-RU" sz="2400" b="1" dirty="0" smtClean="0"/>
              <a:t>3</a:t>
            </a:r>
            <a:r>
              <a:rPr lang="en-US" sz="2400" b="1" dirty="0" smtClean="0"/>
              <a:t>e→Cr⁺³</a:t>
            </a:r>
            <a:r>
              <a:rPr lang="ru-RU" sz="2400" b="1" dirty="0" smtClean="0"/>
              <a:t> ( </a:t>
            </a:r>
            <a:r>
              <a:rPr lang="ru-RU" sz="2400" b="1" dirty="0" err="1" smtClean="0"/>
              <a:t>в-ние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ок-ль</a:t>
            </a:r>
            <a:r>
              <a:rPr lang="ru-RU" sz="2400" b="1" dirty="0" smtClean="0"/>
              <a:t>)</a:t>
            </a:r>
            <a:r>
              <a:rPr lang="en-US" sz="2400" b="1" baseline="-25000" dirty="0" smtClean="0"/>
              <a:t> </a:t>
            </a:r>
            <a:endParaRPr lang="ru-RU" sz="2400" b="1" baseline="-25000" dirty="0" smtClean="0"/>
          </a:p>
          <a:p>
            <a:r>
              <a:rPr lang="ru-RU" sz="2400" b="1" baseline="-25000" dirty="0" smtClean="0"/>
              <a:t> </a:t>
            </a:r>
            <a:r>
              <a:rPr lang="ru-RU" sz="2400" b="1" dirty="0" smtClean="0"/>
              <a:t>  </a:t>
            </a:r>
            <a:r>
              <a:rPr lang="ru-RU" sz="2400" b="1" dirty="0" smtClean="0"/>
              <a:t> 3       </a:t>
            </a:r>
            <a:r>
              <a:rPr lang="en-US" sz="2400" b="1" dirty="0" smtClean="0"/>
              <a:t>S⁻²−</a:t>
            </a:r>
            <a:r>
              <a:rPr lang="ru-RU" sz="2400" b="1" dirty="0" smtClean="0"/>
              <a:t>2</a:t>
            </a:r>
            <a:r>
              <a:rPr lang="en-US" sz="2400" b="1" dirty="0" smtClean="0"/>
              <a:t>e</a:t>
            </a:r>
            <a:r>
              <a:rPr lang="ru-RU" sz="2400" b="1" dirty="0" smtClean="0"/>
              <a:t>→</a:t>
            </a:r>
            <a:r>
              <a:rPr lang="en-US" sz="2400" b="1" dirty="0" smtClean="0"/>
              <a:t> S⁰</a:t>
            </a:r>
            <a:r>
              <a:rPr lang="ru-RU" sz="2400" b="1" dirty="0" smtClean="0"/>
              <a:t>  ( </a:t>
            </a:r>
            <a:r>
              <a:rPr lang="ru-RU" sz="2400" b="1" dirty="0" err="1" smtClean="0"/>
              <a:t>ок-ние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в-ль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2</a:t>
            </a:r>
            <a:r>
              <a:rPr lang="en-US" sz="2400" b="1" dirty="0" smtClean="0"/>
              <a:t>Cr⁺⁶O⁻²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 </a:t>
            </a:r>
            <a:r>
              <a:rPr lang="ru-RU" sz="2400" b="1" dirty="0" smtClean="0"/>
              <a:t>3</a:t>
            </a:r>
            <a:r>
              <a:rPr lang="en-US" sz="2400" b="1" dirty="0" smtClean="0"/>
              <a:t>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S⁻² + </a:t>
            </a:r>
            <a:r>
              <a:rPr lang="ru-RU" sz="2400" b="1" dirty="0" smtClean="0"/>
              <a:t>3</a:t>
            </a:r>
            <a:r>
              <a:rPr lang="en-US" sz="2400" b="1" dirty="0" smtClean="0"/>
              <a:t>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S⁺⁶O⁻²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 →Cr⁺³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(S⁺⁶O⁻²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 </a:t>
            </a:r>
            <a:r>
              <a:rPr lang="ru-RU" sz="2400" b="1" dirty="0" smtClean="0"/>
              <a:t>3</a:t>
            </a:r>
            <a:r>
              <a:rPr lang="en-US" sz="2400" b="1" dirty="0" smtClean="0"/>
              <a:t>S⁰ + </a:t>
            </a:r>
            <a:r>
              <a:rPr lang="ru-RU" sz="2400" b="1" dirty="0" smtClean="0"/>
              <a:t>6</a:t>
            </a:r>
            <a:r>
              <a:rPr lang="en-US" sz="2400" b="1" dirty="0" smtClean="0"/>
              <a:t>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O⁻</a:t>
            </a:r>
            <a:r>
              <a:rPr lang="en-US" sz="2400" b="1" dirty="0" smtClean="0"/>
              <a:t>²</a:t>
            </a:r>
            <a:endParaRPr lang="ru-RU" sz="2400" b="1" dirty="0" smtClean="0"/>
          </a:p>
          <a:p>
            <a:r>
              <a:rPr lang="ru-RU" sz="2400" b="1" dirty="0" err="1" smtClean="0"/>
              <a:t>ок-ль</a:t>
            </a:r>
            <a:r>
              <a:rPr lang="en-US" sz="2400" b="1" dirty="0" smtClean="0"/>
              <a:t> </a:t>
            </a:r>
            <a:r>
              <a:rPr lang="ru-RU" sz="2400" b="1" dirty="0" smtClean="0"/>
              <a:t>             </a:t>
            </a:r>
            <a:r>
              <a:rPr lang="ru-RU" sz="2400" b="1" dirty="0" err="1" smtClean="0"/>
              <a:t>в-ль</a:t>
            </a: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14).  CrCl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HCl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→ CrCl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285992"/>
            <a:ext cx="1717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Проверь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500438"/>
            <a:ext cx="7429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800" b="1" dirty="0" smtClean="0"/>
              <a:t>Cr⁺²Cl⁻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</a:t>
            </a:r>
            <a:r>
              <a:rPr lang="en-US" sz="2800" b="1" dirty="0" err="1" smtClean="0"/>
              <a:t>H⁺Cl</a:t>
            </a:r>
            <a:r>
              <a:rPr lang="en-US" sz="2800" b="1" dirty="0" smtClean="0"/>
              <a:t>⁻ + O⁰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→ Cr⁺³Cl⁻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ru-RU" sz="2800" b="1" dirty="0" smtClean="0"/>
              <a:t>4        </a:t>
            </a:r>
            <a:r>
              <a:rPr lang="en-US" sz="2800" b="1" dirty="0" smtClean="0"/>
              <a:t>Cr⁺²−</a:t>
            </a:r>
            <a:r>
              <a:rPr lang="ru-RU" sz="2800" b="1" dirty="0" smtClean="0"/>
              <a:t>1</a:t>
            </a:r>
            <a:r>
              <a:rPr lang="en-US" sz="2800" b="1" dirty="0" smtClean="0"/>
              <a:t>e→Cr⁺³ 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en-US" sz="2800" b="1" dirty="0" smtClean="0"/>
              <a:t>)</a:t>
            </a:r>
            <a:endParaRPr lang="ru-RU" sz="2800" b="1" dirty="0" smtClean="0"/>
          </a:p>
          <a:p>
            <a:r>
              <a:rPr lang="ru-RU" sz="2800" b="1" dirty="0" smtClean="0"/>
              <a:t>1        </a:t>
            </a:r>
            <a:r>
              <a:rPr lang="en-US" sz="2800" b="1" dirty="0" smtClean="0"/>
              <a:t>O⁰</a:t>
            </a:r>
            <a:r>
              <a:rPr lang="en-US" sz="2800" b="1" baseline="-25000" dirty="0" smtClean="0"/>
              <a:t>2</a:t>
            </a:r>
            <a:r>
              <a:rPr lang="ru-RU" sz="2800" b="1" dirty="0" smtClean="0"/>
              <a:t> +4</a:t>
            </a:r>
            <a:r>
              <a:rPr lang="en-US" sz="2800" b="1" dirty="0" smtClean="0"/>
              <a:t>e</a:t>
            </a:r>
            <a:r>
              <a:rPr lang="ru-RU" sz="2800" b="1" dirty="0" smtClean="0"/>
              <a:t>→2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O⁻²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4</a:t>
            </a:r>
            <a:r>
              <a:rPr lang="en-US" sz="2800" b="1" dirty="0" smtClean="0"/>
              <a:t>Cr⁺²Cl⁻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</a:t>
            </a:r>
            <a:r>
              <a:rPr lang="ru-RU" sz="2800" b="1" dirty="0" smtClean="0"/>
              <a:t>4</a:t>
            </a:r>
            <a:r>
              <a:rPr lang="en-US" sz="2800" b="1" dirty="0" err="1" smtClean="0"/>
              <a:t>H⁺Cl</a:t>
            </a:r>
            <a:r>
              <a:rPr lang="en-US" sz="2800" b="1" dirty="0" smtClean="0"/>
              <a:t>⁻ + O⁰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→ </a:t>
            </a:r>
            <a:r>
              <a:rPr lang="ru-RU" sz="2800" b="1" dirty="0" smtClean="0"/>
              <a:t>4</a:t>
            </a:r>
            <a:r>
              <a:rPr lang="en-US" sz="2800" b="1" dirty="0" smtClean="0"/>
              <a:t>Cr⁺³Cl⁻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</a:t>
            </a:r>
            <a:r>
              <a:rPr lang="ru-RU" sz="2800" b="1" dirty="0" smtClean="0"/>
              <a:t>2</a:t>
            </a:r>
            <a:r>
              <a:rPr lang="en-US" sz="2800" b="1" dirty="0" smtClean="0"/>
              <a:t>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ru-RU" sz="2800" b="1" dirty="0" err="1" smtClean="0"/>
              <a:t>в-ль</a:t>
            </a:r>
            <a:r>
              <a:rPr lang="ru-RU" sz="2800" b="1" dirty="0" smtClean="0"/>
              <a:t>            </a:t>
            </a:r>
            <a:r>
              <a:rPr lang="ru-RU" sz="2800" b="1" dirty="0" err="1" smtClean="0"/>
              <a:t>ок-ль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15).</a:t>
            </a:r>
            <a:r>
              <a:rPr lang="en-US" dirty="0" smtClean="0"/>
              <a:t> P + HNO</a:t>
            </a:r>
            <a:r>
              <a:rPr lang="en-US" baseline="-25000" dirty="0" smtClean="0"/>
              <a:t>3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O→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+ NO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285992"/>
            <a:ext cx="1717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Проверь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857496"/>
            <a:ext cx="7572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P⁰ + H⁺N⁺⁵O⁻²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O⁻²→ H⁺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P⁺⁵O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⁻²+ N⁺²O⁻²</a:t>
            </a:r>
            <a:endParaRPr lang="ru-RU" sz="2800" b="1" dirty="0" smtClean="0"/>
          </a:p>
          <a:p>
            <a:pPr marL="514350" indent="-514350">
              <a:buAutoNum type="arabicPlain" startAt="3"/>
            </a:pPr>
            <a:r>
              <a:rPr lang="ru-RU" sz="2800" b="1" dirty="0" smtClean="0"/>
              <a:t>     </a:t>
            </a:r>
            <a:r>
              <a:rPr lang="en-US" sz="2800" b="1" dirty="0" smtClean="0"/>
              <a:t>P⁰−</a:t>
            </a:r>
            <a:r>
              <a:rPr lang="ru-RU" sz="2800" b="1" dirty="0" smtClean="0"/>
              <a:t>5</a:t>
            </a:r>
            <a:r>
              <a:rPr lang="en-US" sz="2800" b="1" dirty="0" smtClean="0"/>
              <a:t>e→</a:t>
            </a:r>
            <a:r>
              <a:rPr lang="en-US" sz="2800" b="1" baseline="-25000" dirty="0" smtClean="0"/>
              <a:t> </a:t>
            </a:r>
            <a:r>
              <a:rPr lang="en-US" sz="2800" b="1" dirty="0" smtClean="0"/>
              <a:t>P⁺⁵</a:t>
            </a:r>
            <a:r>
              <a:rPr lang="ru-RU" sz="2800" b="1" dirty="0" smtClean="0"/>
              <a:t> ( 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           </a:t>
            </a:r>
          </a:p>
          <a:p>
            <a:pPr marL="514350" indent="-514350">
              <a:buAutoNum type="arabicPlain" startAt="5"/>
            </a:pPr>
            <a:r>
              <a:rPr lang="ru-RU" sz="2800" b="1" dirty="0" smtClean="0"/>
              <a:t>     </a:t>
            </a:r>
            <a:r>
              <a:rPr lang="en-US" sz="2800" b="1" dirty="0" smtClean="0"/>
              <a:t>N⁺⁵+</a:t>
            </a:r>
            <a:r>
              <a:rPr lang="ru-RU" sz="2800" b="1" dirty="0" smtClean="0"/>
              <a:t>3</a:t>
            </a:r>
            <a:r>
              <a:rPr lang="en-US" sz="2800" b="1" dirty="0" smtClean="0"/>
              <a:t>e</a:t>
            </a:r>
            <a:r>
              <a:rPr lang="ru-RU" sz="2800" b="1" dirty="0" smtClean="0"/>
              <a:t>→</a:t>
            </a:r>
            <a:r>
              <a:rPr lang="en-US" sz="2800" b="1" dirty="0" smtClean="0"/>
              <a:t>N⁺²</a:t>
            </a:r>
            <a:r>
              <a:rPr lang="ru-RU" sz="2800" b="1" dirty="0" smtClean="0"/>
              <a:t> ( 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</a:p>
          <a:p>
            <a:pPr marL="514350" indent="-514350"/>
            <a:endParaRPr lang="ru-RU" sz="2800" b="1" dirty="0" smtClean="0"/>
          </a:p>
          <a:p>
            <a:pPr marL="514350" indent="-514350">
              <a:buAutoNum type="arabicPlain" startAt="5"/>
            </a:pPr>
            <a:endParaRPr lang="ru-RU" sz="2800" b="1" dirty="0" smtClean="0"/>
          </a:p>
          <a:p>
            <a:pPr marL="514350" indent="-514350">
              <a:buNone/>
            </a:pPr>
            <a:r>
              <a:rPr lang="ru-RU" sz="2800" b="1" dirty="0" smtClean="0"/>
              <a:t>3</a:t>
            </a:r>
            <a:r>
              <a:rPr lang="en-US" sz="2800" b="1" dirty="0" smtClean="0"/>
              <a:t>P⁰+</a:t>
            </a:r>
            <a:r>
              <a:rPr lang="ru-RU" sz="2800" b="1" dirty="0" smtClean="0"/>
              <a:t>5</a:t>
            </a:r>
            <a:r>
              <a:rPr lang="en-US" sz="2800" b="1" dirty="0" smtClean="0"/>
              <a:t>H⁺N⁺⁵O⁻²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+</a:t>
            </a:r>
            <a:r>
              <a:rPr lang="ru-RU" sz="2800" b="1" dirty="0" smtClean="0"/>
              <a:t>2</a:t>
            </a:r>
            <a:r>
              <a:rPr lang="en-US" sz="2800" b="1" dirty="0" smtClean="0"/>
              <a:t>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O⁻²→</a:t>
            </a:r>
            <a:r>
              <a:rPr lang="ru-RU" sz="2800" b="1" dirty="0" smtClean="0"/>
              <a:t>3</a:t>
            </a:r>
            <a:r>
              <a:rPr lang="en-US" sz="2800" b="1" dirty="0" smtClean="0"/>
              <a:t>H⁺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P⁺⁵O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⁻²+ </a:t>
            </a:r>
            <a:r>
              <a:rPr lang="ru-RU" sz="2800" b="1" dirty="0" smtClean="0"/>
              <a:t>5</a:t>
            </a:r>
            <a:r>
              <a:rPr lang="en-US" sz="2800" b="1" dirty="0" smtClean="0"/>
              <a:t>N⁺²O⁻²</a:t>
            </a:r>
            <a:endParaRPr lang="ru-RU" sz="2800" b="1" dirty="0" smtClean="0"/>
          </a:p>
          <a:p>
            <a:pPr marL="514350" indent="-514350">
              <a:buNone/>
            </a:pPr>
            <a:r>
              <a:rPr lang="ru-RU" sz="2800" b="1" dirty="0" err="1" smtClean="0"/>
              <a:t>в-ль</a:t>
            </a:r>
            <a:r>
              <a:rPr lang="ru-RU" sz="2800" b="1" dirty="0" smtClean="0"/>
              <a:t>    </a:t>
            </a:r>
            <a:r>
              <a:rPr lang="ru-RU" sz="2800" b="1" dirty="0" err="1" smtClean="0"/>
              <a:t>ок-ль</a:t>
            </a:r>
            <a:endParaRPr lang="ru-RU" sz="2800" b="1" dirty="0" smtClean="0"/>
          </a:p>
          <a:p>
            <a:pPr marL="514350" indent="-514350">
              <a:buNone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685792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ru-RU" dirty="0" smtClean="0"/>
              <a:t>16).</a:t>
            </a:r>
            <a:r>
              <a:rPr lang="en-US" dirty="0" smtClean="0"/>
              <a:t> KMnO</a:t>
            </a:r>
            <a:r>
              <a:rPr lang="en-US" baseline="-25000" dirty="0" smtClean="0"/>
              <a:t>4</a:t>
            </a:r>
            <a:r>
              <a:rPr lang="en-US" dirty="0" smtClean="0"/>
              <a:t> + </a:t>
            </a:r>
            <a:r>
              <a:rPr lang="en-US" dirty="0" err="1" smtClean="0"/>
              <a:t>HCl</a:t>
            </a:r>
            <a:r>
              <a:rPr lang="en-US" dirty="0" smtClean="0"/>
              <a:t>  → Cl</a:t>
            </a:r>
            <a:r>
              <a:rPr lang="en-US" baseline="-25000" dirty="0" smtClean="0"/>
              <a:t>2</a:t>
            </a:r>
            <a:r>
              <a:rPr lang="en-US" dirty="0" smtClean="0"/>
              <a:t> + MnO</a:t>
            </a:r>
            <a:r>
              <a:rPr lang="en-US" baseline="-25000" dirty="0" smtClean="0"/>
              <a:t>2</a:t>
            </a:r>
            <a:r>
              <a:rPr lang="en-US" dirty="0" smtClean="0"/>
              <a:t> + KOH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428868"/>
            <a:ext cx="1717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Проверь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286124"/>
            <a:ext cx="857252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K⁺Mn</a:t>
            </a:r>
            <a:r>
              <a:rPr lang="en-US" sz="2800" b="1" dirty="0" smtClean="0"/>
              <a:t>⁺⁷O⁻²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 + </a:t>
            </a:r>
            <a:r>
              <a:rPr lang="en-US" sz="2800" b="1" dirty="0" err="1" smtClean="0"/>
              <a:t>H⁺Cl</a:t>
            </a:r>
            <a:r>
              <a:rPr lang="en-US" sz="2800" b="1" dirty="0" smtClean="0"/>
              <a:t>⁻ →Cl⁰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</a:t>
            </a:r>
            <a:r>
              <a:rPr lang="en-US" sz="2800" b="1" dirty="0" err="1" smtClean="0"/>
              <a:t>Mn</a:t>
            </a:r>
            <a:r>
              <a:rPr lang="en-US" sz="2800" b="1" dirty="0" smtClean="0"/>
              <a:t>⁺</a:t>
            </a:r>
            <a:r>
              <a:rPr lang="ru-RU" sz="2800" b="1" dirty="0" smtClean="0"/>
              <a:t>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Cl</a:t>
            </a:r>
            <a:r>
              <a:rPr lang="en-US" sz="2800" b="1" dirty="0" smtClean="0"/>
              <a:t> ⁻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K⁺ </a:t>
            </a:r>
            <a:r>
              <a:rPr lang="en-US" sz="2800" b="1" dirty="0" err="1" smtClean="0"/>
              <a:t>Cl</a:t>
            </a:r>
            <a:r>
              <a:rPr lang="en-US" sz="2800" b="1" dirty="0" smtClean="0"/>
              <a:t>⁻+H⁺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ru-RU" sz="2800" b="1" dirty="0" smtClean="0"/>
              <a:t>  2          </a:t>
            </a:r>
            <a:r>
              <a:rPr lang="en-US" sz="2800" b="1" dirty="0" err="1" smtClean="0"/>
              <a:t>Mn</a:t>
            </a:r>
            <a:r>
              <a:rPr lang="en-US" sz="2800" b="1" dirty="0" smtClean="0"/>
              <a:t>⁺⁷+</a:t>
            </a:r>
            <a:r>
              <a:rPr lang="ru-RU" sz="2800" b="1" dirty="0" smtClean="0"/>
              <a:t>5</a:t>
            </a:r>
            <a:r>
              <a:rPr lang="en-US" sz="2800" b="1" dirty="0" smtClean="0"/>
              <a:t>e </a:t>
            </a:r>
            <a:r>
              <a:rPr lang="zh-CN" altLang="en-US" sz="2800" b="1" dirty="0" smtClean="0"/>
              <a:t>→</a:t>
            </a:r>
            <a:r>
              <a:rPr lang="en-US" sz="2800" b="1" dirty="0" smtClean="0"/>
              <a:t> Mn⁺²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</a:p>
          <a:p>
            <a:r>
              <a:rPr lang="ru-RU" sz="2800" b="1" dirty="0" smtClean="0"/>
              <a:t>  5           2</a:t>
            </a:r>
            <a:r>
              <a:rPr lang="en-US" sz="2800" b="1" dirty="0" err="1" smtClean="0"/>
              <a:t>Cl</a:t>
            </a:r>
            <a:r>
              <a:rPr lang="en-US" sz="2800" b="1" dirty="0" smtClean="0"/>
              <a:t>⁻ −</a:t>
            </a:r>
            <a:r>
              <a:rPr lang="ru-RU" sz="2800" b="1" dirty="0" smtClean="0"/>
              <a:t>2</a:t>
            </a:r>
            <a:r>
              <a:rPr lang="en-US" sz="2800" b="1" dirty="0" smtClean="0"/>
              <a:t>e</a:t>
            </a:r>
            <a:r>
              <a:rPr lang="ru-RU" sz="2800" b="1" dirty="0" smtClean="0"/>
              <a:t>→</a:t>
            </a:r>
            <a:r>
              <a:rPr lang="en-US" sz="2800" b="1" dirty="0" smtClean="0"/>
              <a:t> Cl⁰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</a:p>
          <a:p>
            <a:endParaRPr lang="ru-RU" sz="2800" b="1" dirty="0" smtClean="0"/>
          </a:p>
          <a:p>
            <a:r>
              <a:rPr lang="ru-RU" sz="2400" b="1" dirty="0" smtClean="0"/>
              <a:t>2</a:t>
            </a:r>
            <a:r>
              <a:rPr lang="en-US" sz="2400" b="1" dirty="0" err="1" smtClean="0"/>
              <a:t>K⁺Mn</a:t>
            </a:r>
            <a:r>
              <a:rPr lang="en-US" sz="2400" b="1" dirty="0" smtClean="0"/>
              <a:t>⁺⁷O⁻²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+</a:t>
            </a:r>
            <a:r>
              <a:rPr lang="ru-RU" sz="2400" b="1" dirty="0" smtClean="0"/>
              <a:t>16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H⁺Cl</a:t>
            </a:r>
            <a:r>
              <a:rPr lang="en-US" sz="2400" b="1" dirty="0" smtClean="0"/>
              <a:t>⁻→</a:t>
            </a:r>
            <a:r>
              <a:rPr lang="ru-RU" sz="2400" b="1" dirty="0" smtClean="0"/>
              <a:t>5</a:t>
            </a:r>
            <a:r>
              <a:rPr lang="en-US" sz="2400" b="1" dirty="0" smtClean="0"/>
              <a:t>Cl⁰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</a:t>
            </a:r>
            <a:r>
              <a:rPr lang="ru-RU" sz="2400" b="1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Mn</a:t>
            </a:r>
            <a:r>
              <a:rPr lang="en-US" sz="2400" b="1" dirty="0" smtClean="0"/>
              <a:t>⁺</a:t>
            </a:r>
            <a:r>
              <a:rPr lang="ru-RU" sz="2400" b="1" dirty="0" smtClean="0"/>
              <a:t>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Cl</a:t>
            </a:r>
            <a:r>
              <a:rPr lang="en-US" sz="2400" b="1" dirty="0" smtClean="0"/>
              <a:t> ⁻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+ </a:t>
            </a:r>
            <a:r>
              <a:rPr lang="ru-RU" sz="2400" b="1" dirty="0" smtClean="0"/>
              <a:t>2</a:t>
            </a:r>
            <a:r>
              <a:rPr lang="en-US" sz="2400" b="1" dirty="0" smtClean="0"/>
              <a:t>K⁺ </a:t>
            </a:r>
            <a:r>
              <a:rPr lang="en-US" sz="2400" b="1" dirty="0" err="1" smtClean="0"/>
              <a:t>Cl</a:t>
            </a:r>
            <a:r>
              <a:rPr lang="en-US" sz="2400" b="1" dirty="0" smtClean="0"/>
              <a:t>⁻+</a:t>
            </a:r>
            <a:r>
              <a:rPr lang="ru-RU" sz="2400" b="1" dirty="0" smtClean="0"/>
              <a:t>8</a:t>
            </a:r>
            <a:r>
              <a:rPr lang="en-US" sz="2400" b="1" dirty="0" smtClean="0"/>
              <a:t>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O⁻²</a:t>
            </a:r>
            <a:endParaRPr lang="ru-RU" sz="2400" b="1" dirty="0" smtClean="0"/>
          </a:p>
          <a:p>
            <a:r>
              <a:rPr lang="ru-RU" sz="2400" b="1" dirty="0" err="1" smtClean="0"/>
              <a:t>ок-ль</a:t>
            </a:r>
            <a:r>
              <a:rPr lang="ru-RU" sz="2400" b="1" dirty="0" smtClean="0"/>
              <a:t>                  </a:t>
            </a:r>
            <a:r>
              <a:rPr lang="ru-RU" sz="2400" b="1" dirty="0" err="1" smtClean="0"/>
              <a:t>в-ль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</a:t>
            </a:r>
            <a:r>
              <a:rPr lang="ru-RU" b="1" i="1" dirty="0" smtClean="0"/>
              <a:t>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143248"/>
            <a:ext cx="822960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K⁺Mn</a:t>
            </a:r>
            <a:r>
              <a:rPr lang="en-US" sz="2400" b="1" dirty="0" smtClean="0"/>
              <a:t>⁺⁷O⁻²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+ N⁻³H⁺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 →K⁺N⁺⁵O⁻²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 </a:t>
            </a:r>
            <a:r>
              <a:rPr lang="en-US" sz="2400" b="1" dirty="0" err="1" smtClean="0"/>
              <a:t>Mn</a:t>
            </a:r>
            <a:r>
              <a:rPr lang="en-US" sz="2400" b="1" dirty="0" smtClean="0"/>
              <a:t>⁺⁴O⁻²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 K⁺O⁻²H⁺ + 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O⁻²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 8          </a:t>
            </a:r>
            <a:r>
              <a:rPr lang="en-US" sz="2400" b="1" dirty="0" err="1" smtClean="0"/>
              <a:t>Mn</a:t>
            </a:r>
            <a:r>
              <a:rPr lang="en-US" sz="2400" b="1" dirty="0" smtClean="0"/>
              <a:t>⁺⁷+</a:t>
            </a:r>
            <a:r>
              <a:rPr lang="ru-RU" sz="2400" b="1" dirty="0" smtClean="0"/>
              <a:t>3</a:t>
            </a:r>
            <a:r>
              <a:rPr lang="en-US" sz="2400" b="1" dirty="0" smtClean="0"/>
              <a:t>e→ </a:t>
            </a:r>
            <a:r>
              <a:rPr lang="en-US" sz="2400" b="1" dirty="0" err="1" smtClean="0"/>
              <a:t>Mn</a:t>
            </a:r>
            <a:r>
              <a:rPr lang="en-US" sz="2400" b="1" dirty="0" smtClean="0"/>
              <a:t>⁺⁴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в-ние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ок-ль</a:t>
            </a:r>
            <a:r>
              <a:rPr lang="ru-RU" sz="2400" b="1" dirty="0" smtClean="0"/>
              <a:t>)</a:t>
            </a:r>
          </a:p>
          <a:p>
            <a:pPr>
              <a:buNone/>
            </a:pPr>
            <a:r>
              <a:rPr lang="ru-RU" sz="2400" b="1" dirty="0" smtClean="0"/>
              <a:t>   3             </a:t>
            </a:r>
            <a:r>
              <a:rPr lang="en-US" sz="2400" b="1" dirty="0" smtClean="0"/>
              <a:t>N⁻³−</a:t>
            </a:r>
            <a:r>
              <a:rPr lang="ru-RU" sz="2400" b="1" dirty="0" smtClean="0"/>
              <a:t>8</a:t>
            </a:r>
            <a:r>
              <a:rPr lang="en-US" sz="2400" b="1" dirty="0" smtClean="0"/>
              <a:t>e</a:t>
            </a:r>
            <a:r>
              <a:rPr lang="ru-RU" sz="2400" b="1" dirty="0" smtClean="0"/>
              <a:t>→</a:t>
            </a:r>
            <a:r>
              <a:rPr lang="en-US" sz="2400" b="1" dirty="0" smtClean="0"/>
              <a:t> N⁺⁵</a:t>
            </a:r>
            <a:r>
              <a:rPr lang="ru-RU" sz="2400" b="1" dirty="0" smtClean="0"/>
              <a:t>  (</a:t>
            </a:r>
            <a:r>
              <a:rPr lang="ru-RU" sz="2400" b="1" dirty="0" err="1" smtClean="0"/>
              <a:t>ок-ние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в-ль</a:t>
            </a:r>
            <a:r>
              <a:rPr lang="ru-RU" sz="2400" b="1" dirty="0" smtClean="0"/>
              <a:t>)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ru-RU" sz="2400" b="1" dirty="0" smtClean="0"/>
              <a:t>8</a:t>
            </a:r>
            <a:r>
              <a:rPr lang="en-US" sz="2400" b="1" dirty="0" err="1" smtClean="0"/>
              <a:t>K⁺Mn</a:t>
            </a:r>
            <a:r>
              <a:rPr lang="en-US" sz="2400" b="1" dirty="0" smtClean="0"/>
              <a:t>⁺⁷O⁻²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+ </a:t>
            </a:r>
            <a:r>
              <a:rPr lang="ru-RU" sz="2400" b="1" dirty="0" smtClean="0"/>
              <a:t>3</a:t>
            </a:r>
            <a:r>
              <a:rPr lang="en-US" sz="2400" b="1" dirty="0" smtClean="0"/>
              <a:t>N⁻³H⁺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→</a:t>
            </a:r>
            <a:r>
              <a:rPr lang="ru-RU" sz="2400" b="1" dirty="0" smtClean="0"/>
              <a:t>3</a:t>
            </a:r>
            <a:r>
              <a:rPr lang="en-US" sz="2400" b="1" dirty="0" smtClean="0"/>
              <a:t>K⁺N⁺⁵O⁻²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+ </a:t>
            </a:r>
            <a:r>
              <a:rPr lang="ru-RU" sz="2400" b="1" dirty="0" smtClean="0"/>
              <a:t>8</a:t>
            </a:r>
            <a:r>
              <a:rPr lang="en-US" sz="2400" b="1" dirty="0" err="1" smtClean="0"/>
              <a:t>Mn</a:t>
            </a:r>
            <a:r>
              <a:rPr lang="en-US" sz="2400" b="1" dirty="0" smtClean="0"/>
              <a:t>⁺⁴O⁻²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 </a:t>
            </a:r>
            <a:r>
              <a:rPr lang="ru-RU" sz="2400" b="1" dirty="0" smtClean="0"/>
              <a:t>5</a:t>
            </a:r>
            <a:r>
              <a:rPr lang="en-US" sz="2400" b="1" dirty="0" smtClean="0"/>
              <a:t>K⁺O⁻²H⁺ 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dirty="0" err="1" smtClean="0"/>
              <a:t>ок-ль</a:t>
            </a:r>
            <a:r>
              <a:rPr lang="ru-RU" sz="2400" b="1" dirty="0" smtClean="0"/>
              <a:t>             </a:t>
            </a:r>
            <a:r>
              <a:rPr lang="ru-RU" sz="2400" b="1" dirty="0" err="1" smtClean="0"/>
              <a:t>в-ль</a:t>
            </a:r>
            <a:r>
              <a:rPr lang="ru-RU" sz="2400" b="1" dirty="0" smtClean="0"/>
              <a:t>                                                                  </a:t>
            </a:r>
            <a:r>
              <a:rPr lang="en-US" sz="2400" b="1" dirty="0" smtClean="0"/>
              <a:t>+</a:t>
            </a:r>
            <a:r>
              <a:rPr lang="ru-RU" sz="2400" b="1" dirty="0" smtClean="0"/>
              <a:t>2</a:t>
            </a:r>
            <a:r>
              <a:rPr lang="en-US" sz="2400" b="1" dirty="0" smtClean="0"/>
              <a:t> 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O⁻</a:t>
            </a:r>
            <a:endParaRPr lang="ru-RU" sz="24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428868"/>
            <a:ext cx="1717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Проверь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785926"/>
            <a:ext cx="7567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17). </a:t>
            </a:r>
            <a:r>
              <a:rPr lang="en-US" sz="2800" dirty="0" smtClean="0"/>
              <a:t>KMnO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+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→  KNO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+ MnO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KOH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Алгоритм расстановки коэффициентов в ОВР методом электронного баланса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Запишите схему реакции:</a:t>
            </a:r>
          </a:p>
          <a:p>
            <a:r>
              <a:rPr lang="en-US" sz="8000" b="1" dirty="0" smtClean="0"/>
              <a:t>C </a:t>
            </a:r>
            <a:r>
              <a:rPr lang="en-US" sz="8000" b="1" dirty="0"/>
              <a:t>+ HNO</a:t>
            </a:r>
            <a:r>
              <a:rPr lang="en-US" sz="8000" b="1" baseline="-25000" dirty="0"/>
              <a:t>3</a:t>
            </a:r>
            <a:r>
              <a:rPr lang="en-US" sz="8000" b="1" dirty="0"/>
              <a:t> </a:t>
            </a:r>
            <a:r>
              <a:rPr lang="en-US" sz="8000" b="1" dirty="0" smtClean="0"/>
              <a:t>→ CO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 </a:t>
            </a:r>
            <a:r>
              <a:rPr lang="en-US" sz="8000" b="1" dirty="0"/>
              <a:t>+ NO + </a:t>
            </a:r>
            <a:r>
              <a:rPr lang="en-US" sz="8000" b="1" dirty="0" smtClean="0"/>
              <a:t>H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O</a:t>
            </a:r>
            <a:endParaRPr lang="ru-RU" sz="8000" b="1" dirty="0" smtClean="0"/>
          </a:p>
          <a:p>
            <a:r>
              <a:rPr lang="ru-RU" sz="8000" b="1" dirty="0" smtClean="0"/>
              <a:t>1).Определите степень окисления каждого химического элемента</a:t>
            </a:r>
          </a:p>
          <a:p>
            <a:r>
              <a:rPr lang="en-US" sz="8000" b="1" dirty="0" smtClean="0"/>
              <a:t>C</a:t>
            </a:r>
            <a:r>
              <a:rPr lang="en-US" sz="8000" b="1" dirty="0" smtClean="0">
                <a:solidFill>
                  <a:srgbClr val="00B050"/>
                </a:solidFill>
              </a:rPr>
              <a:t>⁰ </a:t>
            </a:r>
            <a:r>
              <a:rPr lang="en-US" sz="8000" b="1" dirty="0" smtClean="0"/>
              <a:t>+ H</a:t>
            </a:r>
            <a:r>
              <a:rPr lang="en-US" sz="8000" b="1" dirty="0" smtClean="0">
                <a:solidFill>
                  <a:srgbClr val="00B050"/>
                </a:solidFill>
              </a:rPr>
              <a:t>⁺</a:t>
            </a:r>
            <a:r>
              <a:rPr lang="en-US" sz="8000" b="1" dirty="0" smtClean="0"/>
              <a:t>N</a:t>
            </a:r>
            <a:r>
              <a:rPr lang="en-US" sz="8000" b="1" dirty="0" smtClean="0">
                <a:solidFill>
                  <a:srgbClr val="00B050"/>
                </a:solidFill>
              </a:rPr>
              <a:t>⁺⁵</a:t>
            </a:r>
            <a:r>
              <a:rPr lang="en-US" sz="8000" b="1" dirty="0" smtClean="0"/>
              <a:t>O</a:t>
            </a:r>
            <a:r>
              <a:rPr lang="en-US" sz="8000" b="1" dirty="0" smtClean="0">
                <a:solidFill>
                  <a:srgbClr val="00B050"/>
                </a:solidFill>
              </a:rPr>
              <a:t>⁻²</a:t>
            </a:r>
            <a:r>
              <a:rPr lang="en-US" sz="8000" b="1" baseline="-25000" dirty="0" smtClean="0"/>
              <a:t>3</a:t>
            </a:r>
            <a:r>
              <a:rPr lang="en-US" sz="8000" b="1" dirty="0" smtClean="0"/>
              <a:t> → C</a:t>
            </a:r>
            <a:r>
              <a:rPr lang="en-US" sz="8000" b="1" dirty="0" smtClean="0">
                <a:solidFill>
                  <a:srgbClr val="00B050"/>
                </a:solidFill>
              </a:rPr>
              <a:t>⁺⁴</a:t>
            </a:r>
            <a:r>
              <a:rPr lang="en-US" sz="8000" b="1" dirty="0" smtClean="0"/>
              <a:t>O</a:t>
            </a:r>
            <a:r>
              <a:rPr lang="en-US" sz="8000" b="1" dirty="0" smtClean="0">
                <a:solidFill>
                  <a:srgbClr val="00B050"/>
                </a:solidFill>
              </a:rPr>
              <a:t>⁻²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 + N</a:t>
            </a:r>
            <a:r>
              <a:rPr lang="en-US" sz="8000" b="1" dirty="0" smtClean="0">
                <a:solidFill>
                  <a:srgbClr val="00B050"/>
                </a:solidFill>
              </a:rPr>
              <a:t>⁺²</a:t>
            </a:r>
            <a:r>
              <a:rPr lang="en-US" sz="8000" b="1" dirty="0" smtClean="0"/>
              <a:t>O</a:t>
            </a:r>
            <a:r>
              <a:rPr lang="en-US" sz="8000" b="1" dirty="0" smtClean="0">
                <a:solidFill>
                  <a:srgbClr val="00B050"/>
                </a:solidFill>
              </a:rPr>
              <a:t>⁻²</a:t>
            </a:r>
            <a:r>
              <a:rPr lang="en-US" sz="8000" b="1" dirty="0" smtClean="0"/>
              <a:t> + H</a:t>
            </a:r>
            <a:r>
              <a:rPr lang="en-US" sz="8000" b="1" dirty="0" smtClean="0">
                <a:solidFill>
                  <a:srgbClr val="00B050"/>
                </a:solidFill>
              </a:rPr>
              <a:t>⁺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O</a:t>
            </a:r>
            <a:r>
              <a:rPr lang="en-US" sz="8000" b="1" dirty="0" smtClean="0">
                <a:solidFill>
                  <a:srgbClr val="00B050"/>
                </a:solidFill>
              </a:rPr>
              <a:t>⁻²</a:t>
            </a:r>
            <a:endParaRPr lang="ru-RU" sz="8000" b="1" dirty="0" smtClean="0">
              <a:solidFill>
                <a:srgbClr val="00B050"/>
              </a:solidFill>
            </a:endParaRPr>
          </a:p>
          <a:p>
            <a:r>
              <a:rPr lang="ru-RU" sz="8000" b="1" dirty="0" smtClean="0"/>
              <a:t>2).Найдите элементы, у которых изменилась степень окисления, </a:t>
            </a:r>
            <a:r>
              <a:rPr lang="ru-RU" sz="8000" b="1" i="1" dirty="0" smtClean="0"/>
              <a:t>подчеркните их</a:t>
            </a:r>
          </a:p>
          <a:p>
            <a:r>
              <a:rPr lang="en-US" sz="8000" b="1" i="1" u="sng" dirty="0" smtClean="0">
                <a:solidFill>
                  <a:srgbClr val="FF0000"/>
                </a:solidFill>
              </a:rPr>
              <a:t>C⁰</a:t>
            </a:r>
            <a:r>
              <a:rPr lang="en-US" sz="8000" b="1" i="1" dirty="0" smtClean="0">
                <a:solidFill>
                  <a:srgbClr val="FF0000"/>
                </a:solidFill>
              </a:rPr>
              <a:t> </a:t>
            </a:r>
            <a:r>
              <a:rPr lang="en-US" sz="8000" b="1" i="1" dirty="0" smtClean="0"/>
              <a:t>+ H⁺</a:t>
            </a:r>
            <a:r>
              <a:rPr lang="en-US" sz="8000" b="1" i="1" u="sng" dirty="0" smtClean="0">
                <a:solidFill>
                  <a:srgbClr val="3333CC"/>
                </a:solidFill>
              </a:rPr>
              <a:t>N⁺⁵</a:t>
            </a:r>
            <a:r>
              <a:rPr lang="en-US" sz="8000" b="1" i="1" dirty="0" smtClean="0"/>
              <a:t>O</a:t>
            </a:r>
            <a:r>
              <a:rPr lang="en-US" sz="8000" b="1" dirty="0" smtClean="0"/>
              <a:t>⁻²</a:t>
            </a:r>
            <a:r>
              <a:rPr lang="en-US" sz="8000" b="1" baseline="-25000" dirty="0" smtClean="0"/>
              <a:t>3</a:t>
            </a:r>
            <a:r>
              <a:rPr lang="en-US" sz="8000" b="1" dirty="0" smtClean="0"/>
              <a:t> → </a:t>
            </a:r>
            <a:r>
              <a:rPr lang="en-US" sz="8000" b="1" u="sng" dirty="0" smtClean="0">
                <a:solidFill>
                  <a:srgbClr val="FF0000"/>
                </a:solidFill>
              </a:rPr>
              <a:t>C⁺⁴</a:t>
            </a:r>
            <a:r>
              <a:rPr lang="en-US" sz="8000" b="1" dirty="0" smtClean="0"/>
              <a:t>O⁻²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 + </a:t>
            </a:r>
            <a:r>
              <a:rPr lang="en-US" sz="8000" b="1" u="sng" dirty="0" smtClean="0">
                <a:solidFill>
                  <a:srgbClr val="3333CC"/>
                </a:solidFill>
              </a:rPr>
              <a:t>N⁺²</a:t>
            </a:r>
            <a:r>
              <a:rPr lang="en-US" sz="8000" b="1" dirty="0" smtClean="0"/>
              <a:t>O⁻² + H⁺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O⁻²</a:t>
            </a:r>
            <a:endParaRPr lang="ru-RU" sz="8000" b="1" dirty="0" smtClean="0"/>
          </a:p>
          <a:p>
            <a:r>
              <a:rPr lang="ru-RU" sz="8000" b="1" dirty="0" smtClean="0"/>
              <a:t>3).Напишите схемы процессов окисления и восстановления</a:t>
            </a:r>
            <a:r>
              <a:rPr lang="en-US" sz="8000" b="1" dirty="0" smtClean="0"/>
              <a:t> </a:t>
            </a:r>
            <a:endParaRPr lang="ru-RU" sz="8000" b="1" dirty="0" smtClean="0"/>
          </a:p>
          <a:p>
            <a:r>
              <a:rPr lang="en-US" sz="8000" b="1" dirty="0" smtClean="0">
                <a:solidFill>
                  <a:srgbClr val="FF0000"/>
                </a:solidFill>
              </a:rPr>
              <a:t>   </a:t>
            </a:r>
            <a:r>
              <a:rPr lang="ru-RU" sz="8000" b="1" dirty="0" smtClean="0">
                <a:solidFill>
                  <a:srgbClr val="FF0000"/>
                </a:solidFill>
              </a:rPr>
              <a:t>  </a:t>
            </a:r>
            <a:r>
              <a:rPr lang="en-US" sz="8000" b="1" dirty="0" smtClean="0">
                <a:solidFill>
                  <a:srgbClr val="FF0000"/>
                </a:solidFill>
              </a:rPr>
              <a:t> C⁰−4e → C⁺⁴</a:t>
            </a:r>
            <a:r>
              <a:rPr lang="ru-RU" sz="8000" b="1" dirty="0" smtClean="0">
                <a:solidFill>
                  <a:srgbClr val="FF0000"/>
                </a:solidFill>
              </a:rPr>
              <a:t> (</a:t>
            </a:r>
            <a:r>
              <a:rPr lang="ru-RU" sz="8000" b="1" dirty="0" err="1" smtClean="0">
                <a:solidFill>
                  <a:srgbClr val="FF0000"/>
                </a:solidFill>
              </a:rPr>
              <a:t>ок-ние</a:t>
            </a:r>
            <a:r>
              <a:rPr lang="ru-RU" sz="8000" b="1" dirty="0" smtClean="0">
                <a:solidFill>
                  <a:srgbClr val="FF0000"/>
                </a:solidFill>
              </a:rPr>
              <a:t>, </a:t>
            </a:r>
            <a:r>
              <a:rPr lang="ru-RU" sz="8000" b="1" dirty="0" err="1" smtClean="0">
                <a:solidFill>
                  <a:srgbClr val="FF0000"/>
                </a:solidFill>
              </a:rPr>
              <a:t>в-ль</a:t>
            </a:r>
            <a:r>
              <a:rPr lang="ru-RU" sz="8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8000" b="1" dirty="0">
                <a:solidFill>
                  <a:srgbClr val="3333CC"/>
                </a:solidFill>
              </a:rPr>
              <a:t> </a:t>
            </a:r>
            <a:r>
              <a:rPr lang="ru-RU" sz="8000" b="1" dirty="0" smtClean="0">
                <a:solidFill>
                  <a:srgbClr val="3333CC"/>
                </a:solidFill>
              </a:rPr>
              <a:t>    </a:t>
            </a:r>
            <a:r>
              <a:rPr lang="en-US" sz="8000" b="1" dirty="0" smtClean="0">
                <a:solidFill>
                  <a:srgbClr val="3333CC"/>
                </a:solidFill>
              </a:rPr>
              <a:t> N⁺⁵</a:t>
            </a:r>
            <a:r>
              <a:rPr lang="ru-RU" sz="8000" b="1" dirty="0" smtClean="0">
                <a:solidFill>
                  <a:srgbClr val="3333CC"/>
                </a:solidFill>
              </a:rPr>
              <a:t>+3</a:t>
            </a:r>
            <a:r>
              <a:rPr lang="en-US" sz="8000" b="1" dirty="0" smtClean="0">
                <a:solidFill>
                  <a:srgbClr val="3333CC"/>
                </a:solidFill>
              </a:rPr>
              <a:t>e</a:t>
            </a:r>
            <a:r>
              <a:rPr lang="ru-RU" sz="8000" b="1" dirty="0" smtClean="0">
                <a:solidFill>
                  <a:srgbClr val="3333CC"/>
                </a:solidFill>
              </a:rPr>
              <a:t>→</a:t>
            </a:r>
            <a:r>
              <a:rPr lang="en-US" sz="8000" b="1" dirty="0" smtClean="0">
                <a:solidFill>
                  <a:srgbClr val="3333CC"/>
                </a:solidFill>
              </a:rPr>
              <a:t>N⁺²</a:t>
            </a:r>
            <a:r>
              <a:rPr lang="ru-RU" sz="8000" b="1" dirty="0" smtClean="0">
                <a:solidFill>
                  <a:srgbClr val="3333CC"/>
                </a:solidFill>
              </a:rPr>
              <a:t>  (</a:t>
            </a:r>
            <a:r>
              <a:rPr lang="ru-RU" sz="8000" b="1" dirty="0" err="1" smtClean="0">
                <a:solidFill>
                  <a:srgbClr val="3333CC"/>
                </a:solidFill>
              </a:rPr>
              <a:t>в-ние</a:t>
            </a:r>
            <a:r>
              <a:rPr lang="ru-RU" sz="8000" b="1" dirty="0" smtClean="0">
                <a:solidFill>
                  <a:srgbClr val="3333CC"/>
                </a:solidFill>
              </a:rPr>
              <a:t>, </a:t>
            </a:r>
            <a:r>
              <a:rPr lang="ru-RU" sz="8000" b="1" dirty="0" err="1" smtClean="0">
                <a:solidFill>
                  <a:srgbClr val="3333CC"/>
                </a:solidFill>
              </a:rPr>
              <a:t>ок-ль</a:t>
            </a:r>
            <a:r>
              <a:rPr lang="ru-RU" sz="8000" b="1" dirty="0" smtClean="0">
                <a:solidFill>
                  <a:srgbClr val="3333CC"/>
                </a:solidFill>
              </a:rPr>
              <a:t>)</a:t>
            </a:r>
          </a:p>
          <a:p>
            <a:r>
              <a:rPr lang="ru-RU" sz="8000" b="1" dirty="0" smtClean="0"/>
              <a:t>4).Найдите коэффициенты</a:t>
            </a:r>
          </a:p>
          <a:p>
            <a:r>
              <a:rPr lang="ru-RU" sz="8000" b="1" dirty="0" smtClean="0">
                <a:solidFill>
                  <a:srgbClr val="FF0000"/>
                </a:solidFill>
              </a:rPr>
              <a:t>3</a:t>
            </a:r>
            <a:r>
              <a:rPr lang="ru-RU" sz="8000" b="1" dirty="0" smtClean="0"/>
              <a:t>     </a:t>
            </a:r>
            <a:r>
              <a:rPr lang="en-US" sz="8000" b="1" dirty="0" smtClean="0"/>
              <a:t> </a:t>
            </a:r>
            <a:r>
              <a:rPr lang="ru-RU" sz="8000" b="1" dirty="0" smtClean="0"/>
              <a:t>   </a:t>
            </a:r>
            <a:r>
              <a:rPr lang="en-US" sz="8000" b="1" dirty="0" smtClean="0"/>
              <a:t>C⁰−4e → C⁺⁴</a:t>
            </a:r>
            <a:r>
              <a:rPr lang="ru-RU" sz="8000" b="1" dirty="0" smtClean="0"/>
              <a:t> (</a:t>
            </a:r>
            <a:r>
              <a:rPr lang="ru-RU" sz="8000" b="1" dirty="0" err="1" smtClean="0"/>
              <a:t>ок-ние</a:t>
            </a:r>
            <a:r>
              <a:rPr lang="ru-RU" sz="8000" b="1" dirty="0" smtClean="0"/>
              <a:t>, </a:t>
            </a:r>
            <a:r>
              <a:rPr lang="ru-RU" sz="8000" b="1" dirty="0" err="1" smtClean="0"/>
              <a:t>в-ль</a:t>
            </a:r>
            <a:r>
              <a:rPr lang="ru-RU" sz="8000" b="1" dirty="0" smtClean="0"/>
              <a:t>)</a:t>
            </a:r>
          </a:p>
          <a:p>
            <a:r>
              <a:rPr lang="ru-RU" sz="8000" b="1" dirty="0" smtClean="0">
                <a:solidFill>
                  <a:srgbClr val="3333CC"/>
                </a:solidFill>
              </a:rPr>
              <a:t>4   </a:t>
            </a:r>
            <a:r>
              <a:rPr lang="ru-RU" sz="8000" b="1" dirty="0" smtClean="0"/>
              <a:t>    </a:t>
            </a:r>
            <a:r>
              <a:rPr lang="en-US" sz="8000" b="1" dirty="0" smtClean="0"/>
              <a:t> N⁺⁵</a:t>
            </a:r>
            <a:r>
              <a:rPr lang="ru-RU" sz="8000" b="1" dirty="0" smtClean="0"/>
              <a:t>+3</a:t>
            </a:r>
            <a:r>
              <a:rPr lang="en-US" sz="8000" b="1" dirty="0" smtClean="0"/>
              <a:t>e</a:t>
            </a:r>
            <a:r>
              <a:rPr lang="ru-RU" sz="8000" b="1" dirty="0" smtClean="0"/>
              <a:t>→</a:t>
            </a:r>
            <a:r>
              <a:rPr lang="en-US" sz="8000" b="1" dirty="0" smtClean="0"/>
              <a:t>N⁺²</a:t>
            </a:r>
            <a:r>
              <a:rPr lang="ru-RU" sz="8000" b="1" dirty="0" smtClean="0"/>
              <a:t>  (</a:t>
            </a:r>
            <a:r>
              <a:rPr lang="ru-RU" sz="8000" b="1" dirty="0" err="1" smtClean="0"/>
              <a:t>в-ние</a:t>
            </a:r>
            <a:r>
              <a:rPr lang="ru-RU" sz="8000" b="1" dirty="0" smtClean="0"/>
              <a:t>, </a:t>
            </a:r>
            <a:r>
              <a:rPr lang="ru-RU" sz="8000" b="1" dirty="0" err="1" smtClean="0"/>
              <a:t>ок-ль</a:t>
            </a:r>
            <a:r>
              <a:rPr lang="ru-RU" sz="8000" b="1" dirty="0" smtClean="0"/>
              <a:t>) </a:t>
            </a:r>
          </a:p>
          <a:p>
            <a:r>
              <a:rPr lang="ru-RU" sz="8000" b="1" dirty="0" smtClean="0"/>
              <a:t>5). </a:t>
            </a:r>
            <a:r>
              <a:rPr lang="ru-RU" sz="8000" b="1" dirty="0" smtClean="0"/>
              <a:t>Проставьте найденные коэффициенты в схему реакции </a:t>
            </a:r>
          </a:p>
          <a:p>
            <a:r>
              <a:rPr lang="ru-RU" sz="8000" b="1" u="sng" dirty="0"/>
              <a:t> </a:t>
            </a:r>
            <a:r>
              <a:rPr lang="ru-RU" sz="8000" b="1" u="sng" dirty="0" smtClean="0"/>
              <a:t>     </a:t>
            </a:r>
            <a:r>
              <a:rPr lang="ru-RU" sz="8000" b="1" u="sng" dirty="0" smtClean="0">
                <a:solidFill>
                  <a:srgbClr val="FF0000"/>
                </a:solidFill>
              </a:rPr>
              <a:t>3</a:t>
            </a:r>
            <a:r>
              <a:rPr lang="en-US" sz="8000" b="1" u="sng" dirty="0" smtClean="0"/>
              <a:t>C⁰ </a:t>
            </a:r>
            <a:r>
              <a:rPr lang="en-US" sz="8000" b="1" dirty="0" smtClean="0"/>
              <a:t>+ </a:t>
            </a:r>
            <a:r>
              <a:rPr lang="ru-RU" sz="8000" b="1" dirty="0" smtClean="0">
                <a:solidFill>
                  <a:srgbClr val="3333CC"/>
                </a:solidFill>
              </a:rPr>
              <a:t>4</a:t>
            </a:r>
            <a:r>
              <a:rPr lang="en-US" sz="8000" b="1" dirty="0" smtClean="0"/>
              <a:t>H⁺</a:t>
            </a:r>
            <a:r>
              <a:rPr lang="en-US" sz="8000" b="1" u="sng" dirty="0" smtClean="0"/>
              <a:t>N⁺⁵</a:t>
            </a:r>
            <a:r>
              <a:rPr lang="en-US" sz="8000" b="1" dirty="0" smtClean="0"/>
              <a:t>O⁻²</a:t>
            </a:r>
            <a:r>
              <a:rPr lang="en-US" sz="8000" b="1" baseline="-25000" dirty="0" smtClean="0"/>
              <a:t>3</a:t>
            </a:r>
            <a:r>
              <a:rPr lang="en-US" sz="8000" b="1" dirty="0" smtClean="0"/>
              <a:t> →</a:t>
            </a:r>
            <a:r>
              <a:rPr lang="ru-RU" sz="8000" b="1" dirty="0" smtClean="0">
                <a:solidFill>
                  <a:srgbClr val="FF0000"/>
                </a:solidFill>
              </a:rPr>
              <a:t>3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u="sng" dirty="0" smtClean="0"/>
              <a:t>C⁺⁴</a:t>
            </a:r>
            <a:r>
              <a:rPr lang="en-US" sz="8000" b="1" dirty="0" smtClean="0"/>
              <a:t>O⁻²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 + </a:t>
            </a:r>
            <a:r>
              <a:rPr lang="ru-RU" sz="8000" b="1" dirty="0" smtClean="0">
                <a:solidFill>
                  <a:srgbClr val="3333CC"/>
                </a:solidFill>
              </a:rPr>
              <a:t>4</a:t>
            </a:r>
            <a:r>
              <a:rPr lang="en-US" sz="8000" b="1" u="sng" dirty="0" smtClean="0"/>
              <a:t>N⁺²</a:t>
            </a:r>
            <a:r>
              <a:rPr lang="en-US" sz="8000" b="1" dirty="0" smtClean="0"/>
              <a:t>O⁻² + </a:t>
            </a:r>
            <a:r>
              <a:rPr lang="ru-RU" sz="8000" b="1" dirty="0" smtClean="0"/>
              <a:t>2</a:t>
            </a:r>
            <a:r>
              <a:rPr lang="en-US" sz="8000" b="1" dirty="0" smtClean="0"/>
              <a:t>H⁺</a:t>
            </a:r>
            <a:r>
              <a:rPr lang="en-US" sz="8000" b="1" baseline="-25000" dirty="0" smtClean="0"/>
              <a:t>2</a:t>
            </a:r>
            <a:r>
              <a:rPr lang="en-US" sz="8000" b="1" dirty="0" smtClean="0"/>
              <a:t>O⁻²</a:t>
            </a:r>
            <a:endParaRPr lang="ru-RU" sz="8000" b="1" dirty="0" smtClean="0"/>
          </a:p>
          <a:p>
            <a:r>
              <a:rPr lang="ru-RU" sz="8000" b="1" dirty="0" smtClean="0"/>
              <a:t>6).Убедитесь в правильности проставленных коэффициентов, сделав проверку по кислороду</a:t>
            </a:r>
          </a:p>
          <a:p>
            <a:r>
              <a:rPr lang="ru-RU" sz="8000" b="1" dirty="0" smtClean="0">
                <a:solidFill>
                  <a:srgbClr val="00B050"/>
                </a:solidFill>
              </a:rPr>
              <a:t>12 атомов «О»=12 атомов «О»</a:t>
            </a:r>
            <a:endParaRPr lang="ru-RU" sz="8000" b="1" dirty="0" smtClean="0">
              <a:solidFill>
                <a:srgbClr val="00B050"/>
              </a:solidFill>
            </a:endParaRP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18).  </a:t>
            </a:r>
            <a:r>
              <a:rPr lang="en-US" dirty="0" smtClean="0"/>
              <a:t>Zn + HNO</a:t>
            </a:r>
            <a:r>
              <a:rPr lang="en-US" baseline="-25000" dirty="0" smtClean="0"/>
              <a:t>3</a:t>
            </a:r>
            <a:r>
              <a:rPr lang="en-US" dirty="0" smtClean="0"/>
              <a:t> → Zn(NO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NH</a:t>
            </a:r>
            <a:r>
              <a:rPr lang="en-US" baseline="-25000" dirty="0" smtClean="0"/>
              <a:t>4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2285992"/>
            <a:ext cx="1717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Проверь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357562"/>
            <a:ext cx="93583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/>
              <a:t>Zn⁰+ H⁺N⁺⁵O⁻²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→Zn⁺²(N⁺⁵O⁻²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)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+N⁻³H⁺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N⁺⁵O⁻²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r>
              <a:rPr lang="ru-RU" sz="2800" b="1" dirty="0" smtClean="0"/>
              <a:t>     </a:t>
            </a:r>
            <a:r>
              <a:rPr lang="en-US" sz="2800" b="1" dirty="0" smtClean="0"/>
              <a:t>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4        </a:t>
            </a:r>
            <a:r>
              <a:rPr lang="en-US" sz="2800" b="1" dirty="0" smtClean="0"/>
              <a:t>Zn⁰−</a:t>
            </a:r>
            <a:r>
              <a:rPr lang="ru-RU" sz="2800" b="1" dirty="0" smtClean="0"/>
              <a:t>2</a:t>
            </a:r>
            <a:r>
              <a:rPr lang="en-US" sz="2800" b="1" dirty="0" smtClean="0"/>
              <a:t>e →Zn⁺² (</a:t>
            </a:r>
            <a:r>
              <a:rPr lang="ru-RU" sz="2800" b="1" dirty="0" err="1" smtClean="0"/>
              <a:t>ок-ние,в-ль</a:t>
            </a:r>
            <a:r>
              <a:rPr lang="ru-RU" sz="2800" b="1" dirty="0" smtClean="0"/>
              <a:t>)</a:t>
            </a:r>
          </a:p>
          <a:p>
            <a:pPr>
              <a:buNone/>
            </a:pPr>
            <a:r>
              <a:rPr lang="ru-RU" sz="2800" b="1" dirty="0" smtClean="0"/>
              <a:t>  1        </a:t>
            </a:r>
            <a:r>
              <a:rPr lang="en-US" sz="2800" b="1" dirty="0" smtClean="0"/>
              <a:t>N⁺⁵+</a:t>
            </a:r>
            <a:r>
              <a:rPr lang="ru-RU" sz="2800" b="1" dirty="0" smtClean="0"/>
              <a:t>8</a:t>
            </a:r>
            <a:r>
              <a:rPr lang="en-US" sz="2800" b="1" dirty="0" smtClean="0"/>
              <a:t>e→N⁻³ (</a:t>
            </a:r>
            <a:r>
              <a:rPr lang="ru-RU" sz="2800" b="1" dirty="0" err="1" smtClean="0"/>
              <a:t>в-ние,ок-ль</a:t>
            </a:r>
            <a:r>
              <a:rPr lang="ru-RU" sz="2800" b="1" dirty="0" smtClean="0"/>
              <a:t>)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4</a:t>
            </a:r>
            <a:r>
              <a:rPr lang="en-US" sz="2800" b="1" dirty="0" smtClean="0"/>
              <a:t>Zn⁰+ </a:t>
            </a:r>
            <a:r>
              <a:rPr lang="ru-RU" sz="2800" b="1" dirty="0" smtClean="0"/>
              <a:t>10 </a:t>
            </a:r>
            <a:r>
              <a:rPr lang="en-US" sz="2800" b="1" dirty="0" smtClean="0"/>
              <a:t>H⁺N⁺⁵O⁻²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→</a:t>
            </a:r>
            <a:r>
              <a:rPr lang="ru-RU" sz="2800" b="1" dirty="0" smtClean="0"/>
              <a:t>4</a:t>
            </a:r>
            <a:r>
              <a:rPr lang="en-US" sz="2800" b="1" dirty="0" smtClean="0"/>
              <a:t>Zn⁺²(N⁺⁵O⁻²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)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+</a:t>
            </a:r>
            <a:r>
              <a:rPr lang="ru-RU" sz="2800" b="1" dirty="0" smtClean="0"/>
              <a:t> </a:t>
            </a:r>
            <a:r>
              <a:rPr lang="en-US" sz="2800" b="1" dirty="0" smtClean="0"/>
              <a:t>N⁻³H⁺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N⁺⁵O⁻²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</a:t>
            </a:r>
            <a:r>
              <a:rPr lang="ru-RU" sz="2800" b="1" dirty="0" smtClean="0"/>
              <a:t>3</a:t>
            </a:r>
            <a:r>
              <a:rPr lang="en-US" sz="2800" b="1" dirty="0" smtClean="0"/>
              <a:t>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</a:t>
            </a:r>
            <a:r>
              <a:rPr lang="en-US" sz="2800" b="1" dirty="0" smtClean="0"/>
              <a:t>²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err="1" smtClean="0"/>
              <a:t>в</a:t>
            </a:r>
            <a:r>
              <a:rPr lang="ru-RU" sz="2800" b="1" dirty="0" err="1" smtClean="0"/>
              <a:t>-ль</a:t>
            </a:r>
            <a:r>
              <a:rPr lang="ru-RU" sz="2800" b="1" dirty="0" smtClean="0"/>
              <a:t>     </a:t>
            </a:r>
            <a:r>
              <a:rPr lang="en-US" sz="2800" b="1" dirty="0" smtClean="0"/>
              <a:t> </a:t>
            </a:r>
            <a:r>
              <a:rPr lang="ru-RU" sz="2800" b="1" dirty="0" err="1" smtClean="0"/>
              <a:t>ок-ль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9972716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Расставьте коэффициенты методом электронного баланса</a:t>
            </a:r>
            <a:endParaRPr lang="ru-RU" sz="4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572296" cy="642942"/>
          </a:xfrm>
        </p:spPr>
        <p:txBody>
          <a:bodyPr>
            <a:normAutofit/>
          </a:bodyPr>
          <a:lstStyle/>
          <a:p>
            <a:r>
              <a:rPr lang="en-US" b="1" dirty="0" smtClean="0"/>
              <a:t>1).  NH</a:t>
            </a:r>
            <a:r>
              <a:rPr lang="en-US" b="1" baseline="-25000" dirty="0" smtClean="0"/>
              <a:t>3</a:t>
            </a:r>
            <a:r>
              <a:rPr lang="en-US" b="1" dirty="0" smtClean="0"/>
              <a:t> + O</a:t>
            </a:r>
            <a:r>
              <a:rPr lang="en-US" b="1" baseline="-25000" dirty="0" smtClean="0"/>
              <a:t>2</a:t>
            </a:r>
            <a:r>
              <a:rPr lang="ru-RU" b="1" dirty="0" smtClean="0"/>
              <a:t>  →</a:t>
            </a:r>
            <a:r>
              <a:rPr lang="en-US" b="1" dirty="0" smtClean="0"/>
              <a:t>	NO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ru-RU" b="1" dirty="0" smtClean="0"/>
          </a:p>
          <a:p>
            <a:pPr lvl="0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749457"/>
            <a:ext cx="70723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N⁻³H⁺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O⁰</a:t>
            </a:r>
            <a:r>
              <a:rPr lang="en-US" sz="2800" b="1" baseline="-25000" dirty="0" smtClean="0"/>
              <a:t>2</a:t>
            </a:r>
            <a:r>
              <a:rPr lang="ru-RU" sz="2800" b="1" dirty="0" smtClean="0"/>
              <a:t>  →</a:t>
            </a:r>
            <a:r>
              <a:rPr lang="en-US" sz="2800" b="1" dirty="0" smtClean="0"/>
              <a:t>N⁺²O⁻ ²+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en-US" sz="2800" b="1" dirty="0" smtClean="0"/>
              <a:t>         4      N⁻³−</a:t>
            </a:r>
            <a:r>
              <a:rPr lang="ru-RU" sz="2800" b="1" dirty="0" smtClean="0"/>
              <a:t>5</a:t>
            </a:r>
            <a:r>
              <a:rPr lang="en-US" sz="2800" b="1" dirty="0" smtClean="0"/>
              <a:t>e→N⁺²</a:t>
            </a:r>
            <a:r>
              <a:rPr lang="ru-RU" sz="2800" b="1" dirty="0" smtClean="0"/>
              <a:t>   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  <a:endParaRPr lang="en-US" sz="2800" b="1" dirty="0" smtClean="0"/>
          </a:p>
          <a:p>
            <a:r>
              <a:rPr lang="en-US" sz="2800" b="1" dirty="0" smtClean="0"/>
              <a:t>         5     O⁰</a:t>
            </a:r>
            <a:r>
              <a:rPr lang="en-US" sz="2800" b="1" baseline="-25000" dirty="0" smtClean="0"/>
              <a:t>2</a:t>
            </a:r>
            <a:r>
              <a:rPr lang="ru-RU" sz="2800" b="1" dirty="0" smtClean="0"/>
              <a:t> +</a:t>
            </a:r>
            <a:r>
              <a:rPr lang="en-US" sz="2800" b="1" dirty="0" smtClean="0"/>
              <a:t>4e→2O⁻²</a:t>
            </a:r>
            <a:r>
              <a:rPr lang="ru-RU" sz="2800" b="1" dirty="0" smtClean="0"/>
              <a:t> </a:t>
            </a:r>
            <a:r>
              <a:rPr lang="en-US" sz="2800" b="1" baseline="-25000" dirty="0" smtClean="0"/>
              <a:t> </a:t>
            </a:r>
            <a:r>
              <a:rPr lang="ru-RU" sz="2800" b="1" baseline="-25000" dirty="0" smtClean="0"/>
              <a:t> </a:t>
            </a:r>
            <a:r>
              <a:rPr lang="en-US" sz="2800" b="1" dirty="0" smtClean="0"/>
              <a:t>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4 N⁻³H⁺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+ 5O⁰</a:t>
            </a:r>
            <a:r>
              <a:rPr lang="en-US" sz="2800" b="1" baseline="-25000" dirty="0" smtClean="0"/>
              <a:t>2</a:t>
            </a:r>
            <a:r>
              <a:rPr lang="ru-RU" sz="2800" b="1" dirty="0" smtClean="0"/>
              <a:t>  →</a:t>
            </a:r>
            <a:r>
              <a:rPr lang="en-US" sz="2800" b="1" dirty="0" smtClean="0"/>
              <a:t>4N⁺²O⁻ ²+ 6H⁺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 </a:t>
            </a:r>
            <a:endParaRPr lang="ru-RU" sz="2800" b="1" dirty="0" smtClean="0"/>
          </a:p>
          <a:p>
            <a:r>
              <a:rPr lang="ru-RU" sz="2800" b="1" dirty="0" smtClean="0"/>
              <a:t>  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          </a:t>
            </a:r>
            <a:r>
              <a:rPr lang="ru-RU" sz="2800" b="1" dirty="0" err="1" smtClean="0"/>
              <a:t>ок-ль</a:t>
            </a:r>
            <a:endParaRPr lang="ru-RU" sz="2800" b="1" dirty="0" smtClean="0"/>
          </a:p>
          <a:p>
            <a:r>
              <a:rPr lang="en-US" sz="2800" b="1" dirty="0" smtClean="0"/>
              <a:t>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857496"/>
            <a:ext cx="5857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/>
              <a:t>Проверь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2). NH</a:t>
            </a:r>
            <a:r>
              <a:rPr lang="en-US" baseline="-25000" dirty="0" smtClean="0"/>
              <a:t>3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  →      N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571744"/>
            <a:ext cx="3071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Проверь</a:t>
            </a:r>
            <a:endParaRPr lang="ru-RU" sz="32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643314"/>
            <a:ext cx="6143668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N⁻³H⁺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O⁰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→N⁰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en-US" sz="2800" b="1" dirty="0" smtClean="0"/>
              <a:t>     2       </a:t>
            </a:r>
            <a:r>
              <a:rPr lang="ru-RU" sz="2800" b="1" dirty="0" smtClean="0"/>
              <a:t>2</a:t>
            </a:r>
            <a:r>
              <a:rPr lang="en-US" sz="2800" b="1" dirty="0" smtClean="0"/>
              <a:t>N⁻³−</a:t>
            </a:r>
            <a:r>
              <a:rPr lang="ru-RU" sz="2800" b="1" dirty="0" smtClean="0"/>
              <a:t>6</a:t>
            </a:r>
            <a:r>
              <a:rPr lang="en-US" sz="2800" b="1" dirty="0" smtClean="0"/>
              <a:t>e→ N⁰</a:t>
            </a:r>
            <a:r>
              <a:rPr lang="en-US" sz="2800" b="1" baseline="-25000" dirty="0" smtClean="0"/>
              <a:t>2 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  <a:endParaRPr lang="en-US" sz="2800" b="1" baseline="-25000" dirty="0" smtClean="0"/>
          </a:p>
          <a:p>
            <a:r>
              <a:rPr lang="en-US" sz="2800" b="1" baseline="-25000" dirty="0" smtClean="0"/>
              <a:t>      </a:t>
            </a:r>
            <a:r>
              <a:rPr lang="en-US" sz="2800" b="1" dirty="0" smtClean="0"/>
              <a:t> 3 </a:t>
            </a:r>
            <a:r>
              <a:rPr lang="en-US" sz="2800" b="1" baseline="-25000" dirty="0" smtClean="0"/>
              <a:t>     </a:t>
            </a:r>
            <a:r>
              <a:rPr lang="en-US" sz="2800" b="1" dirty="0" smtClean="0"/>
              <a:t>O⁰</a:t>
            </a:r>
            <a:r>
              <a:rPr lang="en-US" sz="2800" b="1" baseline="-25000" dirty="0" smtClean="0"/>
              <a:t>2</a:t>
            </a:r>
            <a:r>
              <a:rPr lang="ru-RU" sz="2800" b="1" dirty="0" smtClean="0"/>
              <a:t> +</a:t>
            </a:r>
            <a:r>
              <a:rPr lang="en-US" sz="2800" b="1" dirty="0" smtClean="0"/>
              <a:t>4e→2O⁻²</a:t>
            </a:r>
            <a:r>
              <a:rPr lang="en-US" sz="2800" b="1" baseline="-25000" dirty="0" smtClean="0"/>
              <a:t> </a:t>
            </a:r>
            <a:r>
              <a:rPr lang="ru-RU" sz="2800" b="1" baseline="-25000" dirty="0" smtClean="0"/>
              <a:t>   </a:t>
            </a:r>
            <a:r>
              <a:rPr lang="en-US" sz="2800" b="1" dirty="0" smtClean="0"/>
              <a:t>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  <a:endParaRPr lang="en-US" sz="2800" b="1" baseline="-25000" dirty="0" smtClean="0"/>
          </a:p>
          <a:p>
            <a:endParaRPr lang="en-US" sz="2800" b="1" baseline="-25000" dirty="0" smtClean="0"/>
          </a:p>
          <a:p>
            <a:r>
              <a:rPr lang="en-US" sz="2800" b="1" dirty="0" smtClean="0"/>
              <a:t>4N⁻³H⁺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+ 3 O⁰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→2N⁰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+ 6H⁺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ru-RU" sz="2800" b="1" dirty="0" err="1" smtClean="0"/>
              <a:t>в-ль</a:t>
            </a:r>
            <a:r>
              <a:rPr lang="ru-RU" sz="2800" b="1" dirty="0" smtClean="0"/>
              <a:t>          </a:t>
            </a:r>
            <a:r>
              <a:rPr lang="ru-RU" sz="2800" b="1" dirty="0" err="1" smtClean="0"/>
              <a:t>ок-ль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3).  C + 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r>
              <a:rPr lang="en-US" b="1" dirty="0" smtClean="0"/>
              <a:t>	 →   CO</a:t>
            </a:r>
            <a:r>
              <a:rPr lang="en-US" b="1" baseline="-25000" dirty="0" smtClean="0"/>
              <a:t>2</a:t>
            </a:r>
            <a:r>
              <a:rPr lang="en-US" b="1" dirty="0" smtClean="0"/>
              <a:t> + SO</a:t>
            </a:r>
            <a:r>
              <a:rPr lang="en-US" b="1" baseline="-25000" dirty="0" smtClean="0"/>
              <a:t>2</a:t>
            </a:r>
            <a:r>
              <a:rPr lang="en-US" b="1" dirty="0" smtClean="0"/>
              <a:t>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2428868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Проверь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93156" y="3244334"/>
            <a:ext cx="6265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357562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C⁰ 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S⁺⁶O⁻²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 →   C⁺⁴O⁻²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S⁺⁴O⁻²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en-US" sz="2800" b="1" dirty="0" smtClean="0"/>
              <a:t>  1   </a:t>
            </a:r>
            <a:r>
              <a:rPr lang="ru-RU" sz="2800" b="1" dirty="0" smtClean="0"/>
              <a:t>  </a:t>
            </a:r>
            <a:r>
              <a:rPr lang="en-US" sz="2800" b="1" dirty="0" smtClean="0"/>
              <a:t> C⁰−4e → C⁺⁴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  <a:endParaRPr lang="en-US" sz="2800" b="1" dirty="0" smtClean="0"/>
          </a:p>
          <a:p>
            <a:r>
              <a:rPr lang="en-US" sz="2800" b="1" dirty="0" smtClean="0"/>
              <a:t> </a:t>
            </a:r>
            <a:r>
              <a:rPr lang="ru-RU" sz="2800" b="1" dirty="0" smtClean="0"/>
              <a:t> </a:t>
            </a:r>
            <a:r>
              <a:rPr lang="en-US" sz="2800" b="1" dirty="0" smtClean="0"/>
              <a:t>2     </a:t>
            </a:r>
            <a:r>
              <a:rPr lang="ru-RU" sz="2800" b="1" dirty="0" smtClean="0"/>
              <a:t> </a:t>
            </a:r>
            <a:r>
              <a:rPr lang="en-US" sz="2800" b="1" dirty="0" smtClean="0"/>
              <a:t> S⁺⁶+2e→ S⁺⁴ 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</a:p>
          <a:p>
            <a:endParaRPr lang="ru-RU" sz="2800" b="1" dirty="0" smtClean="0"/>
          </a:p>
          <a:p>
            <a:r>
              <a:rPr lang="en-US" sz="2800" b="1" dirty="0" smtClean="0"/>
              <a:t>C⁰ +2 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S⁺⁶O⁻²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 →   C⁺⁴O⁻²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+ 2S⁺⁴O⁻²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+ 2H⁺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endParaRPr lang="ru-RU" sz="2800" b="1" dirty="0" smtClean="0"/>
          </a:p>
          <a:p>
            <a:r>
              <a:rPr lang="ru-RU" sz="2800" b="1" dirty="0" err="1" smtClean="0"/>
              <a:t>в-ль</a:t>
            </a:r>
            <a:r>
              <a:rPr lang="ru-RU" sz="2800" b="1" dirty="0" smtClean="0"/>
              <a:t>    </a:t>
            </a:r>
            <a:r>
              <a:rPr lang="ru-RU" sz="2800" b="1" dirty="0" err="1" smtClean="0"/>
              <a:t>ок-ль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4). Al + 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  →  Al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 </a:t>
            </a:r>
            <a:r>
              <a:rPr lang="en-US" sz="2800" dirty="0" smtClean="0"/>
              <a:t>+ V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40782" y="2428868"/>
            <a:ext cx="1699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/>
              <a:t>Проверь</a:t>
            </a:r>
            <a:endParaRPr lang="ru-RU" sz="32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429000"/>
            <a:ext cx="58578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800" b="1" dirty="0" smtClean="0"/>
              <a:t>Al ⁰+ V⁺⁵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r>
              <a:rPr lang="en-US" sz="2800" b="1" baseline="-25000" dirty="0" smtClean="0"/>
              <a:t>5</a:t>
            </a:r>
            <a:r>
              <a:rPr lang="en-US" sz="2800" b="1" dirty="0" smtClean="0"/>
              <a:t>  → Al⁺³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+ V⁰</a:t>
            </a:r>
            <a:endParaRPr lang="ru-RU" sz="2800" b="1" dirty="0" smtClean="0"/>
          </a:p>
          <a:p>
            <a:r>
              <a:rPr lang="en-US" sz="2800" b="1" dirty="0" smtClean="0"/>
              <a:t> 5      Al ⁰−3e → Al⁺³ 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  <a:endParaRPr lang="en-US" sz="2800" b="1" dirty="0" smtClean="0"/>
          </a:p>
          <a:p>
            <a:r>
              <a:rPr lang="en-US" sz="2800" b="1" dirty="0" smtClean="0"/>
              <a:t> 3      V⁺⁵+5e→ V⁰</a:t>
            </a:r>
            <a:r>
              <a:rPr lang="ru-RU" sz="2800" b="1" dirty="0" smtClean="0"/>
              <a:t>    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10Al ⁰+3V⁺⁵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r>
              <a:rPr lang="en-US" sz="2800" b="1" baseline="-25000" dirty="0" smtClean="0"/>
              <a:t>5</a:t>
            </a:r>
            <a:r>
              <a:rPr lang="en-US" sz="2800" b="1" dirty="0" smtClean="0"/>
              <a:t>  → 5Al⁺³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O⁻²</a:t>
            </a:r>
            <a:r>
              <a:rPr lang="en-US" sz="2800" b="1" baseline="-25000" dirty="0" smtClean="0"/>
              <a:t>3 </a:t>
            </a:r>
            <a:r>
              <a:rPr lang="en-US" sz="2800" b="1" dirty="0" smtClean="0"/>
              <a:t>+ 6V⁰</a:t>
            </a:r>
            <a:endParaRPr lang="ru-RU" sz="2800" b="1" dirty="0" smtClean="0"/>
          </a:p>
          <a:p>
            <a:r>
              <a:rPr lang="ru-RU" sz="2800" b="1" dirty="0" err="1" smtClean="0"/>
              <a:t>в-ль</a:t>
            </a:r>
            <a:r>
              <a:rPr lang="ru-RU" sz="2800" b="1" dirty="0" smtClean="0"/>
              <a:t>     </a:t>
            </a:r>
            <a:r>
              <a:rPr lang="ru-RU" sz="2800" b="1" dirty="0" err="1" smtClean="0"/>
              <a:t>ок-ль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158162" cy="642942"/>
          </a:xfrm>
        </p:spPr>
        <p:txBody>
          <a:bodyPr/>
          <a:lstStyle/>
          <a:p>
            <a:pPr algn="ctr"/>
            <a:r>
              <a:rPr lang="ru-RU" b="1" i="1" dirty="0" smtClean="0"/>
              <a:t>Проверь</a:t>
            </a:r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892175" y="541338"/>
            <a:ext cx="209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42976" y="1928802"/>
            <a:ext cx="59293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5).  NH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+  SO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→  N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+ S + H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O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643314"/>
            <a:ext cx="70723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</a:pP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N⁻³H⁺</a:t>
            </a:r>
            <a:r>
              <a:rPr lang="en-US" sz="28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+  S⁺⁴O⁻²</a:t>
            </a:r>
            <a:r>
              <a:rPr lang="en-US" sz="28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→  N⁰</a:t>
            </a:r>
            <a:r>
              <a:rPr lang="en-US" sz="28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+ S⁰ + H⁺</a:t>
            </a:r>
            <a:r>
              <a:rPr lang="en-US" sz="28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O⁻²</a:t>
            </a:r>
            <a:endParaRPr lang="ru-RU" sz="2800" b="1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</a:pPr>
            <a:r>
              <a:rPr lang="en-US" sz="2800" b="1" dirty="0" smtClean="0"/>
              <a:t>    </a:t>
            </a:r>
            <a:r>
              <a:rPr lang="ru-RU" sz="2800" b="1" dirty="0" smtClean="0"/>
              <a:t>2  </a:t>
            </a:r>
            <a:r>
              <a:rPr lang="en-US" sz="2800" b="1" dirty="0" smtClean="0"/>
              <a:t>  </a:t>
            </a:r>
            <a:r>
              <a:rPr lang="ru-RU" sz="2800" b="1" dirty="0" smtClean="0"/>
              <a:t>  2</a:t>
            </a:r>
            <a:r>
              <a:rPr lang="en-US" sz="2800" b="1" dirty="0" smtClean="0"/>
              <a:t>N⁻³−</a:t>
            </a:r>
            <a:r>
              <a:rPr lang="ru-RU" sz="2800" b="1" dirty="0" smtClean="0"/>
              <a:t>6</a:t>
            </a:r>
            <a:r>
              <a:rPr lang="en-US" sz="2800" b="1" dirty="0" smtClean="0"/>
              <a:t>e→ N⁰</a:t>
            </a:r>
            <a:r>
              <a:rPr lang="en-US" sz="2800" b="1" baseline="-25000" dirty="0" smtClean="0"/>
              <a:t>2 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  <a:endParaRPr lang="ru-RU" sz="2800" b="1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</a:pP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3       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S⁺⁴</a:t>
            </a: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+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e → S⁰  (</a:t>
            </a:r>
            <a:r>
              <a:rPr lang="ru-RU" sz="2800" b="1" dirty="0" err="1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в-ние</a:t>
            </a: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ок-ль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)</a:t>
            </a:r>
            <a:endParaRPr lang="ru-RU" sz="2800" b="1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</a:pPr>
            <a:endParaRPr lang="ru-RU" sz="2800" b="1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</a:pP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N⁻³H⁺</a:t>
            </a:r>
            <a:r>
              <a:rPr lang="en-US" sz="28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+ </a:t>
            </a: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S⁺⁴O⁻²</a:t>
            </a:r>
            <a:r>
              <a:rPr lang="en-US" sz="28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→  </a:t>
            </a: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N⁰</a:t>
            </a:r>
            <a:r>
              <a:rPr lang="en-US" sz="28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 + </a:t>
            </a: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S⁰ + </a:t>
            </a:r>
            <a:r>
              <a:rPr lang="ru-RU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H⁺</a:t>
            </a:r>
            <a:r>
              <a:rPr lang="en-US" sz="2800" b="1" baseline="-30000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  <a:cs typeface="Times New Roman" pitchFamily="18" charset="0"/>
              </a:rPr>
              <a:t>O⁻²</a:t>
            </a:r>
            <a:endParaRPr lang="ru-RU" sz="2800" b="1" dirty="0" smtClean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</a:pPr>
            <a:r>
              <a:rPr lang="ru-RU" sz="2800" b="1" dirty="0" err="1" smtClean="0">
                <a:latin typeface="Arial" pitchFamily="34" charset="0"/>
              </a:rPr>
              <a:t>в-ль</a:t>
            </a:r>
            <a:r>
              <a:rPr lang="ru-RU" sz="2800" b="1" dirty="0" smtClean="0">
                <a:latin typeface="Arial" pitchFamily="34" charset="0"/>
              </a:rPr>
              <a:t>        </a:t>
            </a:r>
            <a:r>
              <a:rPr lang="ru-RU" sz="2800" b="1" dirty="0" err="1" smtClean="0">
                <a:latin typeface="Arial" pitchFamily="34" charset="0"/>
              </a:rPr>
              <a:t>ок-ль</a:t>
            </a:r>
            <a:endParaRPr lang="en-US" sz="28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4354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1009650" algn="l"/>
              </a:tabLst>
            </a:pPr>
            <a:r>
              <a:rPr lang="en-US" sz="2800" dirty="0" smtClean="0"/>
              <a:t>6). </a:t>
            </a:r>
            <a:r>
              <a:rPr lang="en-US" sz="2800" dirty="0" err="1" smtClean="0"/>
              <a:t>MnS</a:t>
            </a:r>
            <a:r>
              <a:rPr lang="en-US" sz="2800" dirty="0" smtClean="0"/>
              <a:t> + HNO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 → MnSO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+ 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1009650" algn="l"/>
              </a:tabLst>
            </a:pPr>
            <a:endParaRPr lang="en-US" sz="2800" b="1" dirty="0" smtClean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40848" y="2428868"/>
            <a:ext cx="1699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/>
              <a:t>Проверь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3357562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Mn⁺²S⁻² + H⁺N⁺⁵O⁻²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  → Mn⁺²S⁺⁶O⁻²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+ N⁺⁴O⁻²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 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O⁻²</a:t>
            </a:r>
            <a:endParaRPr lang="ru-RU" sz="2400" b="1" dirty="0" smtClean="0"/>
          </a:p>
          <a:p>
            <a:r>
              <a:rPr lang="en-US" sz="2400" b="1" dirty="0" smtClean="0"/>
              <a:t>   1       S⁻²</a:t>
            </a:r>
            <a:r>
              <a:rPr lang="ru-RU" sz="2400" b="1" dirty="0" smtClean="0"/>
              <a:t> −8</a:t>
            </a:r>
            <a:r>
              <a:rPr lang="en-US" sz="2400" b="1" dirty="0" smtClean="0"/>
              <a:t>e→ S⁺⁶ (</a:t>
            </a:r>
            <a:r>
              <a:rPr lang="ru-RU" sz="2400" b="1" dirty="0" err="1" smtClean="0"/>
              <a:t>ок-ние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в-ль</a:t>
            </a:r>
            <a:r>
              <a:rPr lang="ru-RU" sz="2400" b="1" dirty="0" smtClean="0"/>
              <a:t>)</a:t>
            </a:r>
            <a:endParaRPr lang="en-US" sz="2400" b="1" dirty="0" smtClean="0"/>
          </a:p>
          <a:p>
            <a:r>
              <a:rPr lang="en-US" sz="2400" b="1" dirty="0" smtClean="0"/>
              <a:t>   8       N⁺⁵ +1e → N⁺⁴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в-ние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ок-ль</a:t>
            </a:r>
            <a:r>
              <a:rPr lang="ru-RU" sz="2400" b="1" dirty="0" smtClean="0"/>
              <a:t>)</a:t>
            </a:r>
          </a:p>
          <a:p>
            <a:endParaRPr lang="ru-RU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Mn⁺²S⁻² + </a:t>
            </a:r>
            <a:r>
              <a:rPr lang="ru-RU" sz="2400" b="1" dirty="0" smtClean="0"/>
              <a:t>8</a:t>
            </a:r>
            <a:r>
              <a:rPr lang="en-US" sz="2400" b="1" dirty="0" smtClean="0"/>
              <a:t>H⁺N⁺⁵O⁻²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   → Mn⁺²S⁺⁶O⁻²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+</a:t>
            </a:r>
            <a:r>
              <a:rPr lang="ru-RU" sz="2400" b="1" dirty="0" smtClean="0"/>
              <a:t> 8</a:t>
            </a:r>
            <a:r>
              <a:rPr lang="en-US" sz="2400" b="1" dirty="0" smtClean="0"/>
              <a:t>N⁺⁴O⁻²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 </a:t>
            </a:r>
            <a:r>
              <a:rPr lang="ru-RU" sz="2400" b="1" dirty="0" smtClean="0"/>
              <a:t>4</a:t>
            </a:r>
            <a:r>
              <a:rPr lang="en-US" sz="2400" b="1" dirty="0" smtClean="0"/>
              <a:t>H⁺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O⁻²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400" b="1" dirty="0" err="1" smtClean="0"/>
              <a:t>в-ль</a:t>
            </a:r>
            <a:r>
              <a:rPr lang="ru-RU" sz="2400" b="1" dirty="0" smtClean="0"/>
              <a:t>            </a:t>
            </a:r>
            <a:r>
              <a:rPr lang="ru-RU" sz="2400" b="1" dirty="0" err="1" smtClean="0"/>
              <a:t>ок-ль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Расставьте коэффициенты методом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7).</a:t>
            </a:r>
            <a:r>
              <a:rPr lang="ru-RU" sz="2800" b="1" dirty="0" smtClean="0"/>
              <a:t>  </a:t>
            </a:r>
            <a:r>
              <a:rPr lang="en-US" sz="2800" b="1" dirty="0" err="1" smtClean="0"/>
              <a:t>ZnS</a:t>
            </a:r>
            <a:r>
              <a:rPr lang="en-US" sz="2800" b="1" dirty="0" smtClean="0"/>
              <a:t> + 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 →  </a:t>
            </a:r>
            <a:r>
              <a:rPr lang="en-US" sz="2800" b="1" dirty="0" err="1" smtClean="0"/>
              <a:t>ZnO</a:t>
            </a:r>
            <a:r>
              <a:rPr lang="en-US" sz="2800" b="1" dirty="0" smtClean="0"/>
              <a:t> + SO</a:t>
            </a:r>
            <a:r>
              <a:rPr lang="en-US" sz="2800" b="1" baseline="-25000" dirty="0" smtClean="0"/>
              <a:t>2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0782" y="2357430"/>
            <a:ext cx="1699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/>
              <a:t>Проверь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500438"/>
            <a:ext cx="7429552" cy="3149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Zn⁺²S⁻² + O⁰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 →  Zn⁺²O⁻² + S⁺⁴O⁻²</a:t>
            </a:r>
            <a:r>
              <a:rPr lang="en-US" sz="2800" b="1" baseline="-25000" dirty="0" smtClean="0"/>
              <a:t>2</a:t>
            </a:r>
            <a:endParaRPr lang="ru-RU" sz="2800" b="1" dirty="0" smtClean="0"/>
          </a:p>
          <a:p>
            <a:r>
              <a:rPr lang="en-US" sz="2800" b="1" dirty="0" smtClean="0"/>
              <a:t> 2      S⁻²</a:t>
            </a:r>
            <a:r>
              <a:rPr lang="ru-RU" sz="2800" b="1" dirty="0" smtClean="0"/>
              <a:t>− 6</a:t>
            </a:r>
            <a:r>
              <a:rPr lang="en-US" sz="2800" b="1" dirty="0" smtClean="0"/>
              <a:t>e</a:t>
            </a:r>
            <a:r>
              <a:rPr lang="en-US" sz="2800" dirty="0" smtClean="0"/>
              <a:t>→</a:t>
            </a:r>
            <a:r>
              <a:rPr lang="en-US" sz="2800" b="1" dirty="0" smtClean="0"/>
              <a:t> S⁺⁴ (</a:t>
            </a:r>
            <a:r>
              <a:rPr lang="ru-RU" sz="2800" b="1" dirty="0" err="1" smtClean="0"/>
              <a:t>ок-ние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в-ль</a:t>
            </a:r>
            <a:r>
              <a:rPr lang="ru-RU" sz="2800" b="1" dirty="0" smtClean="0"/>
              <a:t>)</a:t>
            </a:r>
            <a:endParaRPr lang="en-US" sz="2800" b="1" dirty="0" smtClean="0"/>
          </a:p>
          <a:p>
            <a:r>
              <a:rPr lang="en-US" sz="2800" b="1" dirty="0" smtClean="0"/>
              <a:t> 3      O⁰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+ 4e →2 O⁻²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в-ние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ок-ль</a:t>
            </a:r>
            <a:r>
              <a:rPr lang="ru-RU" sz="2800" b="1" dirty="0" smtClean="0"/>
              <a:t>)</a:t>
            </a:r>
          </a:p>
          <a:p>
            <a:endParaRPr lang="en-US" sz="2800" b="1" dirty="0" smtClean="0"/>
          </a:p>
          <a:p>
            <a:r>
              <a:rPr lang="ru-RU" sz="2800" b="1" dirty="0" smtClean="0"/>
              <a:t>2 </a:t>
            </a:r>
            <a:r>
              <a:rPr lang="en-US" sz="2800" b="1" dirty="0" smtClean="0"/>
              <a:t>Zn⁺²S⁻² + </a:t>
            </a:r>
            <a:r>
              <a:rPr lang="ru-RU" sz="2800" b="1" dirty="0" smtClean="0"/>
              <a:t>3</a:t>
            </a:r>
            <a:r>
              <a:rPr lang="en-US" sz="2800" b="1" dirty="0" smtClean="0"/>
              <a:t>O⁰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 →  </a:t>
            </a:r>
            <a:r>
              <a:rPr lang="ru-RU" sz="2800" b="1" dirty="0" smtClean="0"/>
              <a:t>2</a:t>
            </a:r>
            <a:r>
              <a:rPr lang="en-US" sz="2800" b="1" dirty="0" smtClean="0"/>
              <a:t>Zn⁺²O⁻² + </a:t>
            </a:r>
            <a:r>
              <a:rPr lang="ru-RU" sz="2800" b="1" dirty="0" smtClean="0"/>
              <a:t>2</a:t>
            </a:r>
            <a:r>
              <a:rPr lang="en-US" sz="2800" b="1" dirty="0" smtClean="0"/>
              <a:t>S⁺⁴O⁻²</a:t>
            </a:r>
            <a:r>
              <a:rPr lang="en-US" sz="2800" b="1" baseline="-25000" dirty="0" smtClean="0"/>
              <a:t>2</a:t>
            </a:r>
            <a:endParaRPr lang="ru-RU" sz="2800" b="1" baseline="-25000" dirty="0" smtClean="0"/>
          </a:p>
          <a:p>
            <a:r>
              <a:rPr lang="ru-RU" sz="3200" b="1" baseline="-25000" dirty="0" err="1" smtClean="0"/>
              <a:t>в-ль</a:t>
            </a:r>
            <a:r>
              <a:rPr lang="ru-RU" sz="3200" b="1" baseline="-25000" dirty="0" smtClean="0"/>
              <a:t>                  </a:t>
            </a:r>
            <a:r>
              <a:rPr lang="ru-RU" sz="3200" b="1" baseline="-25000" dirty="0" err="1" smtClean="0"/>
              <a:t>ок-ль</a:t>
            </a:r>
            <a:endParaRPr lang="ru-RU" sz="3200" b="1" baseline="-25000" dirty="0" smtClean="0"/>
          </a:p>
          <a:p>
            <a:endParaRPr lang="ru-RU" sz="2800" b="1" baseline="-25000" dirty="0" smtClean="0"/>
          </a:p>
          <a:p>
            <a:pPr>
              <a:buNone/>
            </a:pPr>
            <a:r>
              <a:rPr lang="ru-RU" sz="2800" b="1" baseline="-25000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583</TotalTime>
  <Words>2224</Words>
  <Application>Microsoft Office PowerPoint</Application>
  <PresentationFormat>Экран (4:3)</PresentationFormat>
  <Paragraphs>212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«Упражнение в расстановке коэффициентов в окислительно-восстановительных реакциях методом электронного баланса»</vt:lpstr>
      <vt:lpstr>Алгоритм расстановки коэффициентов в ОВР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Расставьте коэффициенты методом электронного баланса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Расставьте коэффициенты методом электронного баланса</dc:title>
  <dc:creator>Алексей и Артем</dc:creator>
  <cp:lastModifiedBy>Вася Пупкин</cp:lastModifiedBy>
  <cp:revision>88</cp:revision>
  <dcterms:created xsi:type="dcterms:W3CDTF">2010-11-15T16:38:48Z</dcterms:created>
  <dcterms:modified xsi:type="dcterms:W3CDTF">2011-10-03T12:51:50Z</dcterms:modified>
</cp:coreProperties>
</file>