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33"/>
  </p:notesMasterIdLst>
  <p:sldIdLst>
    <p:sldId id="326" r:id="rId2"/>
    <p:sldId id="303" r:id="rId3"/>
    <p:sldId id="287" r:id="rId4"/>
    <p:sldId id="289" r:id="rId5"/>
    <p:sldId id="296" r:id="rId6"/>
    <p:sldId id="297" r:id="rId7"/>
    <p:sldId id="304" r:id="rId8"/>
    <p:sldId id="323" r:id="rId9"/>
    <p:sldId id="306" r:id="rId10"/>
    <p:sldId id="324" r:id="rId11"/>
    <p:sldId id="305" r:id="rId12"/>
    <p:sldId id="307" r:id="rId13"/>
    <p:sldId id="309" r:id="rId14"/>
    <p:sldId id="316" r:id="rId15"/>
    <p:sldId id="318" r:id="rId16"/>
    <p:sldId id="321" r:id="rId17"/>
    <p:sldId id="278" r:id="rId18"/>
    <p:sldId id="322" r:id="rId19"/>
    <p:sldId id="295" r:id="rId20"/>
    <p:sldId id="312" r:id="rId21"/>
    <p:sldId id="298" r:id="rId22"/>
    <p:sldId id="310" r:id="rId23"/>
    <p:sldId id="276" r:id="rId24"/>
    <p:sldId id="299" r:id="rId25"/>
    <p:sldId id="314" r:id="rId26"/>
    <p:sldId id="266" r:id="rId27"/>
    <p:sldId id="325" r:id="rId28"/>
    <p:sldId id="265" r:id="rId29"/>
    <p:sldId id="271" r:id="rId30"/>
    <p:sldId id="311" r:id="rId31"/>
    <p:sldId id="32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  <a:srgbClr val="CCFF66"/>
    <a:srgbClr val="FF3300"/>
    <a:srgbClr val="FF6699"/>
    <a:srgbClr val="FF99CC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 autoAdjust="0"/>
    <p:restoredTop sz="94411" autoAdjust="0"/>
  </p:normalViewPr>
  <p:slideViewPr>
    <p:cSldViewPr>
      <p:cViewPr varScale="1">
        <p:scale>
          <a:sx n="104" d="100"/>
          <a:sy n="104" d="100"/>
        </p:scale>
        <p:origin x="-2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30DDF8-B47C-4DF6-BA5D-118866E6D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DAD72-1090-4B12-86EC-18D356EF976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FBEC1-A19A-4BF5-B3FA-1D4EC5E7055A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5A4BD-B6C3-4F3D-AACE-AAA29A6BC3E9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6947-B9B3-4FFE-9BDA-3B9A8AC8E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73FB-6D3B-46F8-AAAB-215FB944E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3E21-8260-4025-BBF7-C08017428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07C5-88A8-4740-B065-E72D4F41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CF62-7BA5-4A42-BDD0-7FD332308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A328-CD62-4481-A287-2CB8323DC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B6FA-07A3-420C-9218-EFCD9D90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94B2-A9E4-4420-9733-84D6EFF1E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DF19-487B-4B74-8A57-B60246BDE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BC63-04C4-4ADE-AA46-E85C8B65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300A-F747-469A-9DDE-24987FE4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2EA7-A867-471B-8E6B-EEC3A4BB3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73D00-9BA9-4A81-B8CD-C11CDE945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1812panorama.ru/painting/battle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a/af/Russia-Moscow-Cathedral_of_Christ_the_Saviour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terlife.ru/travel/petersburgbooks/photos/Kazan%20Cathedral.jpg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www.temples.ru/private/f000051/Dsc02471b.jpg" TargetMode="External"/><Relationship Id="rId9" Type="http://schemas.openxmlformats.org/officeDocument/2006/relationships/hyperlink" Target="http://www.museum.ru/1812/Memorial/Arka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?uinfo=sw-1067-sh-853-ww-1053-wh-746-pd-1.2000000476837158-wp-5x4_1280x1024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09.radikal.ru/0908/b5/29010b6d092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1812panorama.ru/painting/battle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7F7C-FA9C-4318-8976-848E2143E35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8572592" cy="24929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памятники, изображенные на следующем слайде</a:t>
            </a:r>
          </a:p>
          <a:p>
            <a:pPr algn="ctr">
              <a:defRPr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4483" y="142852"/>
            <a:ext cx="59503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45988" y="5214950"/>
            <a:ext cx="50520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их объединяет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3763" y="3643314"/>
            <a:ext cx="93647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A: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Место соединения русских армий постоянно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 менялось, до тех пор, пока они не встретились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  в   к. июля под Смоленском.</a:t>
            </a:r>
          </a:p>
        </p:txBody>
      </p:sp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3276600" y="2133600"/>
            <a:ext cx="381000" cy="3124200"/>
            <a:chOff x="2064" y="1344"/>
            <a:chExt cx="240" cy="1968"/>
          </a:xfrm>
        </p:grpSpPr>
        <p:sp>
          <p:nvSpPr>
            <p:cNvPr id="12301" name="Rectangle 1028"/>
            <p:cNvSpPr>
              <a:spLocks noChangeArrowheads="1"/>
            </p:cNvSpPr>
            <p:nvPr/>
          </p:nvSpPr>
          <p:spPr bwMode="auto">
            <a:xfrm>
              <a:off x="2064" y="13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1</a:t>
              </a:r>
            </a:p>
          </p:txBody>
        </p:sp>
        <p:sp>
          <p:nvSpPr>
            <p:cNvPr id="12302" name="Rectangle 1029"/>
            <p:cNvSpPr>
              <a:spLocks noChangeArrowheads="1"/>
            </p:cNvSpPr>
            <p:nvPr/>
          </p:nvSpPr>
          <p:spPr bwMode="auto">
            <a:xfrm>
              <a:off x="2160" y="2736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2</a:t>
              </a:r>
            </a:p>
          </p:txBody>
        </p:sp>
      </p:grpSp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28194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3581400" y="2590800"/>
            <a:ext cx="1066800" cy="2362200"/>
            <a:chOff x="2256" y="1632"/>
            <a:chExt cx="672" cy="1488"/>
          </a:xfrm>
        </p:grpSpPr>
        <p:sp>
          <p:nvSpPr>
            <p:cNvPr id="12299" name="AutoShape 1039"/>
            <p:cNvSpPr>
              <a:spLocks noChangeArrowheads="1"/>
            </p:cNvSpPr>
            <p:nvPr/>
          </p:nvSpPr>
          <p:spPr bwMode="auto">
            <a:xfrm rot="609625">
              <a:off x="2256" y="163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AutoShape 1040"/>
            <p:cNvSpPr>
              <a:spLocks noChangeArrowheads="1"/>
            </p:cNvSpPr>
            <p:nvPr/>
          </p:nvSpPr>
          <p:spPr bwMode="auto">
            <a:xfrm rot="-616686">
              <a:off x="2352" y="292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4419600" y="3124200"/>
            <a:ext cx="1066800" cy="1371600"/>
            <a:chOff x="2784" y="1968"/>
            <a:chExt cx="672" cy="864"/>
          </a:xfrm>
        </p:grpSpPr>
        <p:sp>
          <p:nvSpPr>
            <p:cNvPr id="12297" name="AutoShape 1042"/>
            <p:cNvSpPr>
              <a:spLocks noChangeArrowheads="1"/>
            </p:cNvSpPr>
            <p:nvPr/>
          </p:nvSpPr>
          <p:spPr bwMode="auto">
            <a:xfrm rot="-2598918">
              <a:off x="2880" y="2640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AutoShape 1041"/>
            <p:cNvSpPr>
              <a:spLocks noChangeArrowheads="1"/>
            </p:cNvSpPr>
            <p:nvPr/>
          </p:nvSpPr>
          <p:spPr bwMode="auto">
            <a:xfrm rot="2565010">
              <a:off x="2784" y="196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90" name="Rectangle 1046"/>
          <p:cNvSpPr>
            <a:spLocks noChangeArrowheads="1"/>
          </p:cNvSpPr>
          <p:nvPr/>
        </p:nvSpPr>
        <p:spPr bwMode="auto">
          <a:xfrm>
            <a:off x="5562600" y="2971800"/>
            <a:ext cx="304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endParaRPr lang="ru-RU"/>
          </a:p>
          <a:p>
            <a:pPr algn="ctr"/>
            <a:r>
              <a:rPr lang="ru-RU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4" grpId="0" animBg="1" autoUpdateAnimBg="0"/>
      <p:bldP spid="3279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5252-8A35-41D6-B338-F10E27EAFF4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3188" y="428625"/>
            <a:ext cx="32369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Смоленское сражение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786438"/>
            <a:ext cx="41433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Французы потеряли 20 000 солдат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7" name="Picture 2" descr="mhtml:file://E:\МОИ%20ДОКУМЕНТЫ\ИСТОРИЯ%20док\ОТКРЫТЫЙ%20УРОК\«Музей–панорама%20«Бородинская%20битва»%20%20Батальные%20сцены%20%20Сражение%20за%20Смоленск.mht!http://www.1812panorama.ru/i/battle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928813"/>
            <a:ext cx="5715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4500563" y="1214438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Аверьянов А.Ю. Сражение за Смоленск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6E302-D096-4881-84C4-2EE94A1E2F2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Picture 6" descr="D:\WINDOWS\Рабочий стол\CONV\кутузов-главк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571500"/>
            <a:ext cx="38481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357438" y="55006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Кутузов принимает</a:t>
            </a:r>
          </a:p>
          <a:p>
            <a:pPr algn="ctr"/>
            <a:r>
              <a:rPr lang="ru-RU"/>
              <a:t>парад под</a:t>
            </a:r>
          </a:p>
          <a:p>
            <a:pPr algn="ctr"/>
            <a:r>
              <a:rPr lang="ru-RU"/>
              <a:t>Царево-Займищем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F1692-695D-4B35-B5CD-CAE2787CF72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3" name="Picture 5" descr="brdn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00063"/>
            <a:ext cx="72009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4375" y="5795963"/>
            <a:ext cx="77771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26 августа 1812 года состоялось Бородинское сражение.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Эта битва, названная французами «битвой на Москве», началась в 6 часов утра и продолжалась до наступления ночи без перерыва.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643188" y="5572125"/>
            <a:ext cx="5500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Шепелюк А.  М.И.Кутузов на командном пункте в день Бородинского сражения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500" y="0"/>
            <a:ext cx="76200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>
                <a:latin typeface="+mj-lt"/>
                <a:ea typeface="+mj-ea"/>
                <a:cs typeface="+mj-cs"/>
              </a:rPr>
              <a:t>2.Бородинская битва.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9"/>
          <p:cNvGrpSpPr>
            <a:grpSpLocks/>
          </p:cNvGrpSpPr>
          <p:nvPr/>
        </p:nvGrpSpPr>
        <p:grpSpPr bwMode="auto">
          <a:xfrm>
            <a:off x="785813" y="428625"/>
            <a:ext cx="7620000" cy="6126163"/>
            <a:chOff x="816" y="336"/>
            <a:chExt cx="4800" cy="3859"/>
          </a:xfrm>
        </p:grpSpPr>
        <p:grpSp>
          <p:nvGrpSpPr>
            <p:cNvPr id="16411" name="Group 10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31775" name="Picture 5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415" name="Text Box 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Шевардино</a:t>
                </a:r>
              </a:p>
            </p:txBody>
          </p:sp>
        </p:grp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Бородино</a:t>
              </a:r>
            </a:p>
          </p:txBody>
        </p:sp>
        <p:sp>
          <p:nvSpPr>
            <p:cNvPr id="16413" name="Text Box 12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Татариново</a:t>
              </a:r>
            </a:p>
          </p:txBody>
        </p:sp>
      </p:grpSp>
      <p:sp>
        <p:nvSpPr>
          <p:cNvPr id="112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3500438" y="500063"/>
            <a:ext cx="4786312" cy="500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Рано утром 26 августа полководцы выдвинули войска на исходные позиции.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7" name="Picture 23" descr="D:\WINDOWS\Рабочий стол\CONV\cnv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 rot="-5973051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16409" name="AutoShape 2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Text Box 2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Батарея </a:t>
              </a:r>
            </a:p>
            <a:p>
              <a:pPr algn="ctr"/>
              <a:r>
                <a:rPr lang="ru-RU" sz="2000"/>
                <a:t>Раевского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16407" name="AutoShape 3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Text Box 33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Багратионовы</a:t>
              </a:r>
            </a:p>
            <a:p>
              <a:pPr algn="ctr"/>
              <a:r>
                <a:rPr lang="ru-RU" sz="2000"/>
                <a:t>флеши</a:t>
              </a:r>
            </a:p>
          </p:txBody>
        </p: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Уваров</a:t>
            </a:r>
          </a:p>
          <a:p>
            <a:r>
              <a:rPr lang="ru-RU"/>
              <a:t>Платов</a:t>
            </a:r>
          </a:p>
        </p:txBody>
      </p:sp>
      <p:pic>
        <p:nvPicPr>
          <p:cNvPr id="11302" name="Picture 38" descr="D:\WINDOWS\Рабочий стол\CONV\cnvt1.jp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71" grpId="0" animBg="1"/>
      <p:bldP spid="11272" grpId="0" animBg="1"/>
      <p:bldP spid="11278" grpId="0" animBg="1"/>
      <p:bldP spid="11279" grpId="0" animBg="1"/>
      <p:bldP spid="11280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9" grpId="0" animBg="1" autoUpdateAnimBg="0"/>
      <p:bldP spid="11290" grpId="0" animBg="1" autoUpdateAnimBg="0"/>
      <p:bldP spid="11298" grpId="0" animBg="1"/>
      <p:bldP spid="11299" grpId="0" animBg="1"/>
      <p:bldP spid="113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26"/>
          <p:cNvGrpSpPr>
            <a:grpSpLocks/>
          </p:cNvGrpSpPr>
          <p:nvPr/>
        </p:nvGrpSpPr>
        <p:grpSpPr bwMode="auto">
          <a:xfrm>
            <a:off x="785813" y="571500"/>
            <a:ext cx="7620000" cy="6126163"/>
            <a:chOff x="816" y="336"/>
            <a:chExt cx="4800" cy="3859"/>
          </a:xfrm>
        </p:grpSpPr>
        <p:grpSp>
          <p:nvGrpSpPr>
            <p:cNvPr id="17441" name="Group 1027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17444" name="Picture 1028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</p:pic>
          <p:sp>
            <p:nvSpPr>
              <p:cNvPr id="17445" name="Text Box 102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Шевардино</a:t>
                </a:r>
              </a:p>
            </p:txBody>
          </p:sp>
        </p:grpSp>
        <p:sp>
          <p:nvSpPr>
            <p:cNvPr id="17442" name="Text Box 1030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Бородино</a:t>
              </a:r>
            </a:p>
          </p:txBody>
        </p:sp>
        <p:sp>
          <p:nvSpPr>
            <p:cNvPr id="17443" name="Text Box 1031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Татариново</a:t>
              </a:r>
            </a:p>
          </p:txBody>
        </p:sp>
      </p:grpSp>
      <p:sp>
        <p:nvSpPr>
          <p:cNvPr id="17411" name="Rectangle 1034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1035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1036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1037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1038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1039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1040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41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042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043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1" name="Picture 1044" descr="D:\WINDOWS\Рабочий стол\CONV\cnv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22" name="Text Box 104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17423" name="Text Box 104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17424" name="Group 1047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17439" name="AutoShape 104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0" name="Text Box 104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Батарея </a:t>
              </a:r>
            </a:p>
            <a:p>
              <a:pPr algn="ctr"/>
              <a:r>
                <a:rPr lang="ru-RU" sz="2000"/>
                <a:t>Раевского</a:t>
              </a:r>
            </a:p>
          </p:txBody>
        </p:sp>
      </p:grpSp>
      <p:grpSp>
        <p:nvGrpSpPr>
          <p:cNvPr id="17425" name="Group 1050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17437" name="AutoShape 1051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8" name="Text Box 1052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Багратионовы</a:t>
              </a:r>
            </a:p>
            <a:p>
              <a:pPr algn="ctr"/>
              <a:r>
                <a:rPr lang="ru-RU" sz="2000"/>
                <a:t>флеши</a:t>
              </a:r>
            </a:p>
          </p:txBody>
        </p:sp>
      </p:grpSp>
      <p:sp>
        <p:nvSpPr>
          <p:cNvPr id="17426" name="Rectangle 1053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Rectangle 1054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Text Box 1055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Уваров</a:t>
            </a:r>
          </a:p>
          <a:p>
            <a:r>
              <a:rPr lang="ru-RU"/>
              <a:t>Платов</a:t>
            </a:r>
          </a:p>
        </p:txBody>
      </p:sp>
      <p:pic>
        <p:nvPicPr>
          <p:cNvPr id="17429" name="Picture 1056" descr="D:\WINDOWS\Рабочий стол\CONV\cnvt1.jp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17435" name="AutoShape 1058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6" name="AutoShape 1059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9" name="Rectangle 1061" descr="Фиолетовый узор"/>
          <p:cNvSpPr>
            <a:spLocks noChangeArrowheads="1"/>
          </p:cNvSpPr>
          <p:nvPr/>
        </p:nvSpPr>
        <p:spPr bwMode="auto">
          <a:xfrm>
            <a:off x="3786188" y="857250"/>
            <a:ext cx="5105400" cy="466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ходе сражения был смертельно ранен командующий 2-й армии П.Багратион</a:t>
            </a:r>
          </a:p>
        </p:txBody>
      </p:sp>
      <p:pic>
        <p:nvPicPr>
          <p:cNvPr id="38950" name="Picture 1062" descr="D:\WINDOWS\Рабочий стол\CONV\cnvt0.jpg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785813" y="1428750"/>
            <a:ext cx="7620000" cy="48577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8951" name="Rectangle 1063" descr="Фиолетовый узор"/>
          <p:cNvSpPr>
            <a:spLocks noChangeArrowheads="1"/>
          </p:cNvSpPr>
          <p:nvPr/>
        </p:nvSpPr>
        <p:spPr bwMode="auto">
          <a:xfrm>
            <a:off x="3786188" y="928688"/>
            <a:ext cx="5105400" cy="466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командном посту его сменил генерал Н.Тучков.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86188" y="0"/>
            <a:ext cx="5143500" cy="830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/>
              <a:t>Наполеон направил основной удар на левый фланг, где находились </a:t>
            </a:r>
            <a:r>
              <a:rPr lang="ru-RU" sz="1200" b="1" dirty="0" err="1"/>
              <a:t>Багратионовы</a:t>
            </a:r>
            <a:r>
              <a:rPr lang="ru-RU" sz="1200" b="1" dirty="0"/>
              <a:t> флеши. Бой за них продолжался весь день. Флеши переходили из рук в руки 7 раз, но французам так и не удалось прорвать оборону и выйти в тыл 1-й армии. </a:t>
            </a:r>
            <a:endParaRPr lang="ru-RU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 autoUpdateAnimBg="0"/>
      <p:bldP spid="38951" grpId="0" animBg="1" autoUpdateAnimBg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D:\WINDOWS\Рабочий стол\CONV\cnvt3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714500" y="214313"/>
            <a:ext cx="571500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928688" y="5500688"/>
            <a:ext cx="7072312" cy="119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Не менее ожесточенное сражение разыгралось на Курганной высоте,     где находилась батарея Раевского. Французы несколько раз захватывали ее, но русские солдаты в штыковых атаках возвращали позиции обратно. 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428875" y="4572000"/>
            <a:ext cx="4000500" cy="58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Генерал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А.П.Ермолов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отбивает батарею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Н.Раевского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45D73-F762-43DC-9626-EAE547B5FAD7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9459" name="Picture 4" descr="v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42486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30213" y="5214938"/>
            <a:ext cx="8713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Наполеон предпринимал отчаянные попытки сломить сопротивление русских.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85750" y="5643563"/>
            <a:ext cx="8715375" cy="10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«Я участвовал не в одной кампании, но никогда еще не участвовал в таком кровопролитном деле и с такими выносливыми солдатами, как русские.»                                                            Французский офицер Франсуа.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000625" y="4929188"/>
            <a:ext cx="3786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Верещагин В.В. Наполеон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на Бородинских высотах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785813" y="642938"/>
            <a:ext cx="7620000" cy="6126162"/>
            <a:chOff x="816" y="336"/>
            <a:chExt cx="4800" cy="3859"/>
          </a:xfrm>
        </p:grpSpPr>
        <p:grpSp>
          <p:nvGrpSpPr>
            <p:cNvPr id="20523" name="Group 3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20526" name="Picture 4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</p:pic>
          <p:sp>
            <p:nvSpPr>
              <p:cNvPr id="20527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Шевардино</a:t>
                </a:r>
              </a:p>
            </p:txBody>
          </p:sp>
        </p:grpSp>
        <p:sp>
          <p:nvSpPr>
            <p:cNvPr id="20524" name="Text Box 6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Бородино</a:t>
              </a:r>
            </a:p>
          </p:txBody>
        </p:sp>
        <p:sp>
          <p:nvSpPr>
            <p:cNvPr id="20525" name="Text Box 7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Татариново</a:t>
              </a:r>
            </a:p>
          </p:txBody>
        </p:sp>
      </p:grpSp>
      <p:sp>
        <p:nvSpPr>
          <p:cNvPr id="20483" name="Rectangle 9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3" name="Picture 19" descr="D:\WINDOWS\Рабочий стол\CONV\cnv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94" name="Text Box 20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20496" name="Group 22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20521" name="AutoShape 23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2" name="Text Box 24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Батарея </a:t>
              </a:r>
            </a:p>
            <a:p>
              <a:pPr algn="ctr"/>
              <a:r>
                <a:rPr lang="ru-RU" sz="2000"/>
                <a:t>Раевского</a:t>
              </a:r>
            </a:p>
          </p:txBody>
        </p:sp>
      </p:grpSp>
      <p:grpSp>
        <p:nvGrpSpPr>
          <p:cNvPr id="20497" name="Group 25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20519" name="AutoShape 26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0" name="Text Box 27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Багратионовы</a:t>
              </a:r>
            </a:p>
            <a:p>
              <a:pPr algn="ctr"/>
              <a:r>
                <a:rPr lang="ru-RU" sz="2000"/>
                <a:t>флеши</a:t>
              </a:r>
            </a:p>
          </p:txBody>
        </p:sp>
      </p:grpSp>
      <p:sp>
        <p:nvSpPr>
          <p:cNvPr id="20498" name="Rectangle 28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Rectangle 29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Text Box 30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Уваров</a:t>
            </a:r>
          </a:p>
          <a:p>
            <a:r>
              <a:rPr lang="ru-RU"/>
              <a:t>Платов</a:t>
            </a:r>
          </a:p>
        </p:txBody>
      </p:sp>
      <p:pic>
        <p:nvPicPr>
          <p:cNvPr id="20501" name="Picture 31" descr="D:\WINDOWS\Рабочий стол\CONV\cnvt1.jp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0502" name="Group 32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20517" name="AutoShape 33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8" name="AutoShape 34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71" name="Rectangle 35" descr="Фиолетовый узор"/>
          <p:cNvSpPr>
            <a:spLocks noChangeArrowheads="1"/>
          </p:cNvSpPr>
          <p:nvPr/>
        </p:nvSpPr>
        <p:spPr bwMode="auto">
          <a:xfrm>
            <a:off x="2928938" y="571500"/>
            <a:ext cx="5410200" cy="9286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Кутузов.чтобы снять напряжение в центре послал в обход французов казаков атамана Платова и драгун генерала Уварова.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505200" y="3048000"/>
            <a:ext cx="1524000" cy="1143000"/>
            <a:chOff x="2208" y="1920"/>
            <a:chExt cx="960" cy="720"/>
          </a:xfrm>
        </p:grpSpPr>
        <p:sp>
          <p:nvSpPr>
            <p:cNvPr id="20515" name="AutoShape 39"/>
            <p:cNvSpPr>
              <a:spLocks noChangeArrowheads="1"/>
            </p:cNvSpPr>
            <p:nvPr/>
          </p:nvSpPr>
          <p:spPr bwMode="auto">
            <a:xfrm>
              <a:off x="2592" y="1920"/>
              <a:ext cx="57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6" name="AutoShape 40"/>
            <p:cNvSpPr>
              <a:spLocks noChangeArrowheads="1"/>
            </p:cNvSpPr>
            <p:nvPr/>
          </p:nvSpPr>
          <p:spPr bwMode="auto">
            <a:xfrm>
              <a:off x="2208" y="2352"/>
              <a:ext cx="960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334000" y="3352800"/>
            <a:ext cx="685800" cy="1828800"/>
            <a:chOff x="3360" y="2112"/>
            <a:chExt cx="432" cy="1152"/>
          </a:xfrm>
        </p:grpSpPr>
        <p:sp>
          <p:nvSpPr>
            <p:cNvPr id="20513" name="AutoShape 42"/>
            <p:cNvSpPr>
              <a:spLocks noChangeArrowheads="1"/>
            </p:cNvSpPr>
            <p:nvPr/>
          </p:nvSpPr>
          <p:spPr bwMode="auto">
            <a:xfrm flipH="1">
              <a:off x="3360" y="2112"/>
              <a:ext cx="38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4" name="AutoShape 43"/>
            <p:cNvSpPr>
              <a:spLocks noChangeArrowheads="1"/>
            </p:cNvSpPr>
            <p:nvPr/>
          </p:nvSpPr>
          <p:spPr bwMode="auto">
            <a:xfrm flipH="1">
              <a:off x="3408" y="3120"/>
              <a:ext cx="38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81" name="AutoShape 45"/>
          <p:cNvSpPr>
            <a:spLocks noChangeArrowheads="1"/>
          </p:cNvSpPr>
          <p:nvPr/>
        </p:nvSpPr>
        <p:spPr bwMode="auto">
          <a:xfrm flipH="1">
            <a:off x="2133600" y="1066800"/>
            <a:ext cx="5334000" cy="914400"/>
          </a:xfrm>
          <a:prstGeom prst="curvedDownArrow">
            <a:avLst>
              <a:gd name="adj1" fmla="val 49124"/>
              <a:gd name="adj2" fmla="val 165791"/>
              <a:gd name="adj3" fmla="val 33333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2" name="Rectangle 46" descr="Фиолетовый узор"/>
          <p:cNvSpPr>
            <a:spLocks noChangeArrowheads="1"/>
          </p:cNvSpPr>
          <p:nvPr/>
        </p:nvSpPr>
        <p:spPr bwMode="auto">
          <a:xfrm>
            <a:off x="2928938" y="571500"/>
            <a:ext cx="5410200" cy="10001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Французы отбили рейд русских кавалеристов и в этот момент Наполеон двинул в бой свою Старую гвардию.</a:t>
            </a:r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-705065">
            <a:off x="2819400" y="19812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3124200" y="18288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1828800" y="43434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6" name="Rectangle 50" descr="Фиолетовый узор"/>
          <p:cNvSpPr>
            <a:spLocks noChangeArrowheads="1"/>
          </p:cNvSpPr>
          <p:nvPr/>
        </p:nvSpPr>
        <p:spPr bwMode="auto">
          <a:xfrm>
            <a:off x="2857500" y="571500"/>
            <a:ext cx="5481638" cy="9286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 неожиданно Наполеон отдал приказ возвратить Гвардию назад. К вечеру битва стала затихать. </a:t>
            </a:r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 flipH="1">
            <a:off x="1676400" y="3810000"/>
            <a:ext cx="2133600" cy="533400"/>
          </a:xfrm>
          <a:prstGeom prst="curvedDownArrow">
            <a:avLst>
              <a:gd name="adj1" fmla="val 39944"/>
              <a:gd name="adj2" fmla="val 119944"/>
              <a:gd name="adj3" fmla="val 33333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 animBg="1" autoUpdateAnimBg="0"/>
      <p:bldP spid="39981" grpId="0" animBg="1"/>
      <p:bldP spid="39982" grpId="0" animBg="1" autoUpdateAnimBg="0"/>
      <p:bldP spid="39983" grpId="0" animBg="1"/>
      <p:bldP spid="39984" grpId="0" animBg="1"/>
      <p:bldP spid="39985" grpId="0" animBg="1"/>
      <p:bldP spid="39986" grpId="0" animBg="1" autoUpdateAnimBg="0"/>
      <p:bldP spid="399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A4EBB-D89B-418C-896D-F29949878EE2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21507" name="Picture 3" descr="b_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835342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6858000" y="5786438"/>
            <a:ext cx="150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ru-RU"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Ф.А.Рубо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75" y="214313"/>
            <a:ext cx="4929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Бородинская битва.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FA76-EFBF-4F10-A538-E53DE4382BD7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4099" name="Picture 22" descr="Файл:Russia-Moscow-Cathedral of Christ the Saviour-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57188"/>
            <a:ext cx="21209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4" descr="Картинка 5 из 5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8625"/>
            <a:ext cx="2760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8" descr="Картинка 1 из 446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3714750"/>
            <a:ext cx="3154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0" descr="mhtml:file://E:\МОИ%20ДОКУМЕНТЫ\ИСТОРИЯ%20док\ОТКРЫТЫЙ%20УРОК\Яндекс_Картинки%20памятник%20на%20бородинском%20поле.mht!http://www.c2n.ru/borodino/003_gif/002_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3714750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32" descr="Нажмите на изображение, чтобы его закры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AutoShape 34" descr="Нажмите на изображение, чтобы его закры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AutoShape 36" descr="Нажмите на изображение, чтобы его закры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6" name="Picture 38" descr="Триумфальная арка на Кутузовском проспекте г. Москвы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25" y="357188"/>
            <a:ext cx="23574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8625" y="2786063"/>
            <a:ext cx="2771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Богоявленский собор Тульского кремля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00438" y="2786063"/>
            <a:ext cx="2427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Храм Христа Спасителя в Москве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86500" y="2714625"/>
            <a:ext cx="2116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Триумфальная арка в Москве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43000" y="6072188"/>
            <a:ext cx="2178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Бородино. Памятник Кутузову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72125" y="6072188"/>
            <a:ext cx="2187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Казанский собор в Петербурге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20094-4F86-4C5B-A8B4-B0A4C682FA6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29000" y="2214563"/>
            <a:ext cx="2214563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нское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сражение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4160838" y="1911350"/>
            <a:ext cx="571500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5426075" y="1931988"/>
            <a:ext cx="238125" cy="66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354638" y="3074988"/>
            <a:ext cx="452437" cy="7318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4"/>
          </p:cNvCxnSpPr>
          <p:nvPr/>
        </p:nvCxnSpPr>
        <p:spPr>
          <a:xfrm rot="5400000">
            <a:off x="4160838" y="3625850"/>
            <a:ext cx="642937" cy="106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 rot="5400000">
            <a:off x="3257550" y="3148013"/>
            <a:ext cx="452438" cy="5381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357313" y="3500438"/>
            <a:ext cx="2071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Потери России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44</a:t>
            </a:r>
            <a:r>
              <a:rPr lang="ru-RU" b="1" dirty="0"/>
              <a:t> </a:t>
            </a:r>
            <a:r>
              <a:rPr lang="ru-RU" dirty="0"/>
              <a:t>тыс. чел.</a:t>
            </a:r>
          </a:p>
        </p:txBody>
      </p:sp>
      <p:sp>
        <p:nvSpPr>
          <p:cNvPr id="31" name="Овал 30"/>
          <p:cNvSpPr/>
          <p:nvPr/>
        </p:nvSpPr>
        <p:spPr>
          <a:xfrm>
            <a:off x="5715000" y="3643313"/>
            <a:ext cx="2071688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Потери Франции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58,5</a:t>
            </a:r>
            <a:r>
              <a:rPr lang="ru-RU" dirty="0"/>
              <a:t> тыс.чел.</a:t>
            </a:r>
          </a:p>
        </p:txBody>
      </p:sp>
      <p:sp>
        <p:nvSpPr>
          <p:cNvPr id="32" name="Овал 31"/>
          <p:cNvSpPr/>
          <p:nvPr/>
        </p:nvSpPr>
        <p:spPr>
          <a:xfrm>
            <a:off x="6000750" y="1571625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/>
              <a:t>Франция</a:t>
            </a:r>
          </a:p>
          <a:p>
            <a:pPr algn="ctr">
              <a:defRPr/>
            </a:pPr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135</a:t>
            </a:r>
            <a:r>
              <a:rPr lang="ru-RU" dirty="0"/>
              <a:t> тыс. чел.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587</a:t>
            </a:r>
            <a:r>
              <a:rPr lang="ru-RU" dirty="0"/>
              <a:t> орудий</a:t>
            </a:r>
          </a:p>
        </p:txBody>
      </p:sp>
      <p:sp>
        <p:nvSpPr>
          <p:cNvPr id="33" name="Овал 32"/>
          <p:cNvSpPr/>
          <p:nvPr/>
        </p:nvSpPr>
        <p:spPr>
          <a:xfrm>
            <a:off x="3714750" y="714375"/>
            <a:ext cx="1643063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26 августа 1812 г.</a:t>
            </a:r>
          </a:p>
        </p:txBody>
      </p:sp>
      <p:sp>
        <p:nvSpPr>
          <p:cNvPr id="34" name="Овал 33"/>
          <p:cNvSpPr/>
          <p:nvPr/>
        </p:nvSpPr>
        <p:spPr>
          <a:xfrm>
            <a:off x="3714750" y="4143375"/>
            <a:ext cx="1571625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110 км от Москвы</a:t>
            </a:r>
          </a:p>
        </p:txBody>
      </p:sp>
      <p:sp>
        <p:nvSpPr>
          <p:cNvPr id="35" name="Овал 34"/>
          <p:cNvSpPr/>
          <p:nvPr/>
        </p:nvSpPr>
        <p:spPr>
          <a:xfrm>
            <a:off x="1214438" y="1357313"/>
            <a:ext cx="22145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/>
              <a:t>Россия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132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тыс. чел.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640</a:t>
            </a:r>
            <a:r>
              <a:rPr lang="ru-RU" dirty="0"/>
              <a:t> орудий</a:t>
            </a:r>
          </a:p>
        </p:txBody>
      </p:sp>
      <p:cxnSp>
        <p:nvCxnSpPr>
          <p:cNvPr id="39" name="Прямая со стрелкой 38"/>
          <p:cNvCxnSpPr>
            <a:stCxn id="3" idx="1"/>
          </p:cNvCxnSpPr>
          <p:nvPr/>
        </p:nvCxnSpPr>
        <p:spPr>
          <a:xfrm rot="16200000" flipV="1">
            <a:off x="3364707" y="1993106"/>
            <a:ext cx="309562" cy="466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9"/>
          <p:cNvSpPr txBox="1">
            <a:spLocks noChangeArrowheads="1"/>
          </p:cNvSpPr>
          <p:nvPr/>
        </p:nvSpPr>
        <p:spPr bwMode="auto">
          <a:xfrm>
            <a:off x="357188" y="21431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2.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86063" y="5929313"/>
            <a:ext cx="371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Кто в этой битве одержал победу?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78739-B3B6-439C-82BA-766FE22EFEC4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23555" name="Picture 4" descr="o_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82105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313" y="5214938"/>
            <a:ext cx="5000625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Военный совет в Филях </a:t>
            </a:r>
            <a:b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786563" y="5214938"/>
            <a:ext cx="146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А.Кившенко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42938" y="5715000"/>
            <a:ext cx="809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 военном совете в Филях Кутузов принимает решение оставить Москву.«Пока будет существовать армия …останется надежда с честью окончить войну, но при уничтожении армии не только Москва, но и вся Россия будет потеряна».</a:t>
            </a:r>
          </a:p>
          <a:p>
            <a:pPr algn="just" eaLnBrk="0" hangingPunct="0"/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214313"/>
            <a:ext cx="8429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3.Тарутинский маневр и изгнание Наполеона из России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BEC0A-DFBD-4B2B-9F2D-8FAD7643D78D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" name="Picture 4" descr="D:\WINDOWS\Рабочий стол\1\1812\на поклонной горе.jpg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571500" y="857250"/>
            <a:ext cx="3937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63" y="5643563"/>
            <a:ext cx="4214812" cy="276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В.Верещагин. Перед  Москвой в ожидании депутации бояр.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50"/>
            <a:ext cx="4357687" cy="1587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Французы подошли к городу 3 сентября. Наполеон, расположившись на Поклонной горе, любовался русской столицей. Но, вопреки ожиданиям, депутация московских бояр с ключами от города так и не появилась.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BF02E-849E-4075-A8BC-7E45280FE610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103430" name="Picture 6" descr="x1-093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3373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14375" y="5786438"/>
            <a:ext cx="8285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Наполеон въехал в Москву, удивляясь тому, что город пуст и никого нет. Французский император остановился в Кремле и оттуда увидел уже вовсю разбушевавшийся пожар. 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5286375" y="4929188"/>
            <a:ext cx="242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Мазуровский В. Пожар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4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759D-12CA-4B43-9506-B46439156438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26627" name="Picture 3" descr="k03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7991475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4929188" y="5572125"/>
            <a:ext cx="3530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Д.Н.Кардовский. Москва в сентябре 1812 года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643063" y="6072188"/>
            <a:ext cx="6122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В оставленной русскими Москве французы грабили, крушили, убивали случайных горожан и жгли столицу.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D:\WINDOWS\Рабочий стол\CONV\малоярославец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000250" y="642938"/>
            <a:ext cx="5410200" cy="327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728663" y="3886200"/>
            <a:ext cx="8415337" cy="297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     Русская армия расположилась в старинном русском селе Тарутино.</a:t>
            </a:r>
          </a:p>
          <a:p>
            <a:pPr eaLnBrk="1" hangingPunct="1">
              <a:buFont typeface="Arial" charset="0"/>
              <a:buNone/>
            </a:pPr>
            <a:endParaRPr lang="ru-RU" sz="2000" b="1" smtClean="0"/>
          </a:p>
          <a:p>
            <a:pPr algn="ctr" eaLnBrk="1" hangingPunct="1">
              <a:buFont typeface="Arial" charset="0"/>
              <a:buNone/>
            </a:pPr>
            <a:r>
              <a:rPr lang="ru-RU" sz="2000" b="1" smtClean="0"/>
              <a:t>Значение Тарутинского маневра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Перекрыты пути к Туле с ее оружейными заводами и Калуге, где находились склады продовольствия и оружия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 Это позволило дать армии отдых.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В Тарутинский лагерь постоянно прибывало подкрепление. 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1571625"/>
            <a:ext cx="2205038" cy="12636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П.Гесс</a:t>
            </a:r>
          </a:p>
          <a:p>
            <a:pPr algn="ctr" eaLnBrk="0" hangingPunct="0"/>
            <a:r>
              <a:rPr lang="ru-RU"/>
              <a:t>Сражение под</a:t>
            </a:r>
          </a:p>
          <a:p>
            <a:pPr algn="ctr" eaLnBrk="0" hangingPunct="0"/>
            <a:r>
              <a:rPr lang="ru-RU"/>
              <a:t>Тарутино.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1EF0F-6985-445A-BCB8-C8F89029A9B6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93188" name="Picture 4" descr="zzz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889375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572000" y="1643063"/>
            <a:ext cx="42116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В партизанской войне против врага покрыли себя неувядаемой славой: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     Денис Васильевич Давыдов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   Александр Самойлович Фигнер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     Александр Никитич Сеславин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            Василиса Кожина 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              Герасим Курин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                 Егор Стулов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000625" y="28575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«Война не по правилам». </a:t>
            </a:r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00125" y="5500688"/>
            <a:ext cx="28575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-63480" rIns="0" bIns="31740" anchor="ctr">
            <a:spAutoFit/>
          </a:bodyPr>
          <a:lstStyle/>
          <a:p>
            <a:pPr algn="ctr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Верещагин В.В.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Не замай. Дай подойти.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allAtOnce" autoUpdateAnimBg="0"/>
      <p:bldP spid="276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AE311-98BC-4C03-952C-661E4AA742E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29699" name="Picture 4" descr="https://upload.wikimedia.org/wikipedia/commons/thumb/b/ba/Denisdavydov.jpg/800px-Denisdavy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14313"/>
            <a:ext cx="2343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s://upload.wikimedia.org/wikipedia/commons/3/3a/Seslavin_Alexandr_Nikit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3"/>
            <a:ext cx="2008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857250" y="2928938"/>
            <a:ext cx="151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А. Сеславин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3714750" y="264318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Д. Давыдов</a:t>
            </a:r>
          </a:p>
        </p:txBody>
      </p:sp>
      <p:pic>
        <p:nvPicPr>
          <p:cNvPr id="29703" name="Picture 8" descr="https://upload.wikimedia.org/wikipedia/commons/8/8d/Figner_Alexandr_Samoilov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214313"/>
            <a:ext cx="21574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9"/>
          <p:cNvSpPr>
            <a:spLocks noChangeArrowheads="1"/>
          </p:cNvSpPr>
          <p:nvPr/>
        </p:nvSpPr>
        <p:spPr bwMode="auto">
          <a:xfrm>
            <a:off x="6572250" y="2928938"/>
            <a:ext cx="1239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А. Фигнер</a:t>
            </a:r>
          </a:p>
        </p:txBody>
      </p:sp>
      <p:pic>
        <p:nvPicPr>
          <p:cNvPr id="29705" name="Picture 10" descr="https://upload.wikimedia.org/wikipedia/commons/thumb/a/ad/%D0%9F%D0%BE%D1%80%D1%82%D1%80%D0%B5%D1%82_%D0%93%D0%B5%D1%80%D0%B0%D1%81%D0%B8%D0%BC%D0%B0_%D0%9A%D1%83%D1%80%D0%B8%D0%BD%D0%B0.jpg/640px-%D0%9F%D0%BE%D1%80%D1%82%D1%80%D0%B5%D1%82_%D0%93%D0%B5%D1%80%D0%B0%D1%81%D0%B8%D0%BC%D0%B0_%D0%9A%D1%83%D1%80%D0%B8%D0%BD%D0%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500438"/>
            <a:ext cx="2022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Прямоугольник 11"/>
          <p:cNvSpPr>
            <a:spLocks noChangeArrowheads="1"/>
          </p:cNvSpPr>
          <p:nvPr/>
        </p:nvSpPr>
        <p:spPr bwMode="auto">
          <a:xfrm>
            <a:off x="1214438" y="6357938"/>
            <a:ext cx="104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Г. Курин</a:t>
            </a:r>
          </a:p>
        </p:txBody>
      </p:sp>
      <p:pic>
        <p:nvPicPr>
          <p:cNvPr id="29707" name="Picture 12" descr="https://upload.wikimedia.org/wikipedia/commons/2/21/%D0%9F%D0%BE%D1%80%D1%82%D1%80%D0%B5%D1%82_%D0%92%D0%B0%D1%81%D0%B8%D0%BB%D0%B8%D1%81%D1%8B_%D0%9A%D0%BE%D0%B6%D0%B8%D0%BD%D0%BE%D0%B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5663" y="3500438"/>
            <a:ext cx="21050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Прямоугольник 13"/>
          <p:cNvSpPr>
            <a:spLocks noChangeArrowheads="1"/>
          </p:cNvSpPr>
          <p:nvPr/>
        </p:nvSpPr>
        <p:spPr bwMode="auto">
          <a:xfrm>
            <a:off x="3857625" y="6357938"/>
            <a:ext cx="1265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В. Кожина</a:t>
            </a:r>
          </a:p>
        </p:txBody>
      </p:sp>
      <p:pic>
        <p:nvPicPr>
          <p:cNvPr id="29709" name="Picture 14" descr="https://upload.wikimedia.org/wikipedia/commons/9/95/Partisan_Egor_Stulov_18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500438"/>
            <a:ext cx="21431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Прямоугольник 15"/>
          <p:cNvSpPr>
            <a:spLocks noChangeArrowheads="1"/>
          </p:cNvSpPr>
          <p:nvPr/>
        </p:nvSpPr>
        <p:spPr bwMode="auto">
          <a:xfrm>
            <a:off x="6643688" y="6357938"/>
            <a:ext cx="124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Е. Стулов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43217-B8F0-46C9-9EB0-6472BDD43B3A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30723" name="Picture 4" descr="x2-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78470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42938" y="5519738"/>
            <a:ext cx="828198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Разоренная войной дорога с ее сожженными деревнями и опустошенными амбарами не могла дать армии захватчиков ни пищи, ни ночлега.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середине октября началось сильное похолодание. Французская армия отступала, гонимая холодом и голодом.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572000" y="5072063"/>
            <a:ext cx="3929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Манисфельд. Отступление французской армии из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EEFE-A829-4DCD-98AE-D7B0A8A59BB7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57188" y="5357813"/>
            <a:ext cx="8569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районе реки Березины остатки армии Наполеона были окружены русскими войсками, но Наполеон сумел переправить большую часть армии на другой берег, понеся огромные потери (ок. 30 тыс.чел.)</a:t>
            </a:r>
          </a:p>
        </p:txBody>
      </p:sp>
      <p:pic>
        <p:nvPicPr>
          <p:cNvPr id="31748" name="Picture 5" descr="x1-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84248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357188" y="621188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25 декабря Александр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издал манифест об изгнании врага из России и окончании Отечественной войны.</a:t>
            </a:r>
            <a:endParaRPr lang="ru-RU"/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5357813" y="5000625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КившенкоА. Переход французов через Березину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1643063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649EA-181C-42DA-BA8C-79F67AB3D0B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24288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Отечественная война 1812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9D74D-03BD-43B3-BF76-6E950085111F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00188" y="428625"/>
            <a:ext cx="57864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Историческое значение Отечественной войны 1812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357313" y="3000375"/>
            <a:ext cx="614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/>
              <a:t>Война пробудила чувство национального самосознания русского народа и вызвала патриотический подъем в стране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500188" y="4071938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/>
              <a:t>Победа над французами стала первым шагом в освобождении стран Европы от наполеоновского владычества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1357313" y="2214563"/>
            <a:ext cx="607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/>
              <a:t>Россия сохранила свою целостность и независимость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1571625" y="5143500"/>
            <a:ext cx="607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/>
              <a:t>Отечественная война дала импульс к созданию выдающихся произведений литературы и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9BC63-04C4-4ADE-AA46-E85C8B65E8D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507207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Презентацию подготовила учитель МБОУСОШ №14 г. Тулы  Сенина Людмила Ивановна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презентации использованы материалы с сайтов</a:t>
            </a:r>
            <a:r>
              <a:rPr lang="ru-RU" b="1" dirty="0" smtClean="0"/>
              <a:t>:</a:t>
            </a:r>
          </a:p>
          <a:p>
            <a:pPr algn="ctr"/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pPr algn="ctr"/>
            <a:r>
              <a:rPr lang="en-US" dirty="0" smtClean="0">
                <a:hlinkClick r:id="rId3"/>
              </a:rPr>
              <a:t>images.yandex.ru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Book Antiqua" pitchFamily="18" charset="0"/>
              </a:rPr>
              <a:t>План урока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714500"/>
            <a:ext cx="8229600" cy="4525963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Причины и начало войны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Бородинское сражение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Тарутинский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маневр и изгнание Наполеона из России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Туляки в Отечественной войне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02CD0-6E64-4832-B43A-72610208E093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8F722-CB31-4CA4-AB9F-E117ADD4BFA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313" y="3571875"/>
            <a:ext cx="69294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значение имела победа русского народа в войне?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75" y="1000125"/>
            <a:ext cx="6286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характер войны для воюющих сторон.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A10C5-9299-4298-9764-F124BC5D8E33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6147" name="Picture 4" descr="Картинка 79 из 71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500188"/>
            <a:ext cx="2333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88" y="214313"/>
            <a:ext cx="60118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1.Причины и начало войны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5" y="1071563"/>
            <a:ext cx="4929188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После заключения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Тильзитского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мира Наполеон был близок к мировому господству.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0" y="5500688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Наполеон-император</a:t>
            </a:r>
          </a:p>
          <a:p>
            <a:pPr algn="ctr"/>
            <a:r>
              <a:rPr lang="ru-RU"/>
              <a:t>Франции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63" y="3786188"/>
            <a:ext cx="4857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Наполеон поддерживал стремление поляков к независимости, что не устраивало Россию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63" y="5072063"/>
            <a:ext cx="4929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Неудачная попытка Наполеона свататься к Анне Павловне – сестре Александра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5" y="2143125"/>
            <a:ext cx="4929188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Наполеон стремился нанести решающий удар по  Англии, но этому мешала Россия, не выполнявшая условий континентальной блокады. Война стала неизбежной.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0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2DD-770B-4142-AC99-9FEC4C515A44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Picture 4" descr="D:\WINDOWS\Рабочий стол\CONV\cnv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28688"/>
            <a:ext cx="54864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25" y="48577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12 июня 1812 г. «армия двунадесяти языков» форсировала Неман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A: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Действия французов заставили русское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командо-вание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начать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отступление,чтобы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не дать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Напо-леону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разбить 1-ю и 2-ю армии по одиночке.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905000" y="21336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1143000" y="43434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8382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1052402">
            <a:off x="1219200" y="30480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47800" y="2514600"/>
            <a:ext cx="1828800" cy="2362200"/>
            <a:chOff x="912" y="1584"/>
            <a:chExt cx="1152" cy="1488"/>
          </a:xfrm>
        </p:grpSpPr>
        <p:sp>
          <p:nvSpPr>
            <p:cNvPr id="10253" name="AutoShape 12"/>
            <p:cNvSpPr>
              <a:spLocks noChangeArrowheads="1"/>
            </p:cNvSpPr>
            <p:nvPr/>
          </p:nvSpPr>
          <p:spPr bwMode="auto">
            <a:xfrm rot="22018">
              <a:off x="1392" y="1584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AutoShape 13"/>
            <p:cNvSpPr>
              <a:spLocks noChangeArrowheads="1"/>
            </p:cNvSpPr>
            <p:nvPr/>
          </p:nvSpPr>
          <p:spPr bwMode="auto">
            <a:xfrm rot="752023">
              <a:off x="912" y="2880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Rectangle 15" descr="Фиолетовый узор"/>
          <p:cNvSpPr>
            <a:spLocks noChangeArrowheads="1"/>
          </p:cNvSpPr>
          <p:nvPr/>
        </p:nvSpPr>
        <p:spPr bwMode="auto">
          <a:xfrm>
            <a:off x="3048000" y="0"/>
            <a:ext cx="60960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dirty="0">
                <a:solidFill>
                  <a:sysClr val="windowText" lastClr="000000"/>
                </a:solidFill>
              </a:rPr>
              <a:t>Первоначально русские надеялись встретиться в </a:t>
            </a:r>
            <a:r>
              <a:rPr lang="ru-RU" sz="2000" dirty="0" err="1">
                <a:solidFill>
                  <a:sysClr val="windowText" lastClr="000000"/>
                </a:solidFill>
              </a:rPr>
              <a:t>Дрисском</a:t>
            </a:r>
            <a:r>
              <a:rPr lang="ru-RU" sz="2000" dirty="0">
                <a:solidFill>
                  <a:sysClr val="windowText" lastClr="000000"/>
                </a:solidFill>
              </a:rPr>
              <a:t> укрепленном лагере, но французы не позволили им это сделать.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590800" y="2895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2906456">
            <a:off x="2362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2906456">
            <a:off x="2971800" y="4038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10251" grpId="0" animBg="1"/>
      <p:bldP spid="10255" grpId="0" animBg="1" autoUpdateAnimBg="0"/>
      <p:bldP spid="10257" grpId="0" animBg="1"/>
      <p:bldP spid="10258" grpId="0" animBg="1"/>
      <p:bldP spid="102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373FC-1CFD-4DDA-BF00-296BADD4EC24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1267" name="Picture 2" descr="mhtml:file://E:\МОИ%20ДОКУМЕНТЫ\ИСТОРИЯ%20док\ОТКРЫТЫЙ%20УРОК\«Музей–панорама%20«Бородинская%20битва»%20%20Батальные%20сцены%20%20Подвиг%20солдат%20Раевского%20под%20Салтановкой.mht!http://www.1812panorama.ru/i/battle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00063"/>
            <a:ext cx="5715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928938" y="5357813"/>
            <a:ext cx="4360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Подвиг солдат Раевского под Салтановкой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Самокиш Н.С.1912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1036</Words>
  <Application>Microsoft PowerPoint</Application>
  <PresentationFormat>Экран (4:3)</PresentationFormat>
  <Paragraphs>192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    </vt:lpstr>
      <vt:lpstr>План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1812г.</dc:title>
  <dc:creator>Сенина Л.И.</dc:creator>
  <cp:lastModifiedBy>Admin</cp:lastModifiedBy>
  <cp:revision>204</cp:revision>
  <dcterms:created xsi:type="dcterms:W3CDTF">2005-10-09T08:15:43Z</dcterms:created>
  <dcterms:modified xsi:type="dcterms:W3CDTF">2015-01-10T22:51:21Z</dcterms:modified>
</cp:coreProperties>
</file>