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1" r:id="rId32"/>
    <p:sldId id="298" r:id="rId33"/>
    <p:sldId id="299" r:id="rId3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1047A-E485-4299-802C-C647696EC186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16708-0D58-4170-BE5A-B7445E962E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5B13A-E893-42A6-A9DF-8D8965143ED6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EF48-1BBE-4309-8CF4-545A282AF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99D9-3C79-4797-8A42-8D69672492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99D9-3C79-4797-8A42-8D69672492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99D9-3C79-4797-8A42-8D69672492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99D9-3C79-4797-8A42-8D69672492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8900-5178-4B27-961E-B0471576244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8CB-6F56-465C-8F8C-0D309A8980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EAD41B-FECD-4C8F-A00F-AD2A5EBF205F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77C05E-EF1B-4048-B21F-D593B66DD333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F7558-C61F-4412-AE24-0E8E1854CB05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4A69D5-99E8-48E6-8D01-FFEAF5E62AF9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3BD00-8B58-4704-B7EE-F9819C957DD4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A2E84D-31AF-4A4B-AD37-306E6D0280BD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8EBEB0-B691-420B-B392-CC38A914EA01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8E2892-7DFA-4CDD-9E59-8C2DD6D8A9C5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07C327-08C8-4E66-AD43-1B49093C33EE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47C078-3078-4392-87ED-766CA62AA863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4E706C-4562-48FC-8B10-9ACEBFADA0B2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2246F7-6B44-4F5E-BAA1-C7485238ED08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4422D1-C6B2-4967-BCA3-A2428B0A9D80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00A3A4-85C7-4884-80B8-F100A1E4505D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B7A131-15A1-418E-8C2B-CEE7DF0FBC84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F48-1BBE-4309-8CF4-545A282AF7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8CB-6F56-465C-8F8C-0D309A8980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8CB-6F56-465C-8F8C-0D309A8980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10E8C-BCD7-482F-9142-66B0B9560D12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2E3A59-0A67-4618-9805-1AD533F4B0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http://school.baikal.ru/liceum_1/garmonia/pic/china.jpg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6176" y="285749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Перспектива в изобразительном 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искусстве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50938" y="260350"/>
            <a:ext cx="7993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kumimoji="0" lang="ru-RU" sz="3200" b="1" i="1" dirty="0">
                <a:latin typeface="Times New Roman" pitchFamily="18" charset="0"/>
              </a:rPr>
              <a:t>Геометрические методы изображения пространственных фигур: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59113" y="2349500"/>
            <a:ext cx="608488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ru-RU" sz="2800" b="1" dirty="0">
                <a:latin typeface="Times New Roman" pitchFamily="18" charset="0"/>
              </a:rPr>
              <a:t> Центральное проектирование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endParaRPr kumimoji="0" lang="ru-RU" sz="2800" b="1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ru-RU" sz="2800" b="1" dirty="0">
                <a:latin typeface="Times New Roman" pitchFamily="18" charset="0"/>
              </a:rPr>
              <a:t> Параллельное проектирование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endParaRPr kumimoji="0" lang="ru-RU" sz="2800" b="1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ru-RU" sz="2800" b="1" dirty="0">
                <a:latin typeface="Times New Roman" pitchFamily="18" charset="0"/>
              </a:rPr>
              <a:t> Ортогональное проектирование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95288" y="1844675"/>
            <a:ext cx="1981200" cy="1152525"/>
            <a:chOff x="249" y="1162"/>
            <a:chExt cx="1248" cy="726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249" y="1518"/>
              <a:ext cx="1248" cy="370"/>
            </a:xfrm>
            <a:prstGeom prst="parallelogram">
              <a:avLst>
                <a:gd name="adj" fmla="val 843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941" y="1381"/>
              <a:ext cx="195" cy="112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1151" y="1162"/>
              <a:ext cx="15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H="1">
              <a:off x="565" y="1162"/>
              <a:ext cx="601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1106" y="1162"/>
              <a:ext cx="60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>
              <a:off x="926" y="1162"/>
              <a:ext cx="24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565" y="1614"/>
              <a:ext cx="541" cy="164"/>
              <a:chOff x="1837" y="2704"/>
              <a:chExt cx="1633" cy="545"/>
            </a:xfrm>
          </p:grpSpPr>
          <p:sp>
            <p:nvSpPr>
              <p:cNvPr id="8206" name="Line 14"/>
              <p:cNvSpPr>
                <a:spLocks noChangeShapeType="1"/>
              </p:cNvSpPr>
              <p:nvPr/>
            </p:nvSpPr>
            <p:spPr bwMode="auto">
              <a:xfrm flipV="1">
                <a:off x="1837" y="2704"/>
                <a:ext cx="1633" cy="4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837" y="3113"/>
                <a:ext cx="1088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 flipV="1">
                <a:off x="2925" y="2704"/>
                <a:ext cx="545" cy="5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96" y="1313"/>
              <a:ext cx="49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1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166" y="1313"/>
              <a:ext cx="30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1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61" y="1491"/>
              <a:ext cx="50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1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90" y="1737"/>
              <a:ext cx="49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1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121" y="1628"/>
              <a:ext cx="30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1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956" y="1792"/>
              <a:ext cx="49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1202" y="1434"/>
              <a:ext cx="1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sz="2400">
                  <a:latin typeface="Times New Roman" pitchFamily="18" charset="0"/>
                </a:rPr>
                <a:t>α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60338" y="3186113"/>
            <a:ext cx="2555875" cy="1177925"/>
            <a:chOff x="101" y="2007"/>
            <a:chExt cx="1610" cy="742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auto">
            <a:xfrm rot="224397">
              <a:off x="628" y="2166"/>
              <a:ext cx="252" cy="113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AutoShape 26"/>
            <p:cNvSpPr>
              <a:spLocks noChangeArrowheads="1"/>
            </p:cNvSpPr>
            <p:nvPr/>
          </p:nvSpPr>
          <p:spPr bwMode="auto">
            <a:xfrm rot="224397">
              <a:off x="101" y="2372"/>
              <a:ext cx="1610" cy="377"/>
            </a:xfrm>
            <a:prstGeom prst="parallelogram">
              <a:avLst>
                <a:gd name="adj" fmla="val 10676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rot="224397">
              <a:off x="548" y="2007"/>
              <a:ext cx="232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rot="224397">
              <a:off x="816" y="2039"/>
              <a:ext cx="253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rot="224397">
              <a:off x="622" y="2014"/>
              <a:ext cx="290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rot="224397">
              <a:off x="760" y="2506"/>
              <a:ext cx="136" cy="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rot="224397" flipV="1">
              <a:off x="894" y="2558"/>
              <a:ext cx="156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rot="224397" flipH="1" flipV="1">
              <a:off x="762" y="2511"/>
              <a:ext cx="292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WordArt 33"/>
            <p:cNvSpPr>
              <a:spLocks noChangeArrowheads="1" noChangeShapeType="1" noTextEdit="1"/>
            </p:cNvSpPr>
            <p:nvPr/>
          </p:nvSpPr>
          <p:spPr bwMode="auto">
            <a:xfrm rot="224397">
              <a:off x="517" y="2097"/>
              <a:ext cx="64" cy="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26" name="WordArt 34"/>
            <p:cNvSpPr>
              <a:spLocks noChangeArrowheads="1" noChangeShapeType="1" noTextEdit="1"/>
            </p:cNvSpPr>
            <p:nvPr/>
          </p:nvSpPr>
          <p:spPr bwMode="auto">
            <a:xfrm rot="224397">
              <a:off x="943" y="2110"/>
              <a:ext cx="39" cy="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27" name="WordArt 35"/>
            <p:cNvSpPr>
              <a:spLocks noChangeArrowheads="1" noChangeShapeType="1" noTextEdit="1"/>
            </p:cNvSpPr>
            <p:nvPr/>
          </p:nvSpPr>
          <p:spPr bwMode="auto">
            <a:xfrm rot="224397">
              <a:off x="737" y="2293"/>
              <a:ext cx="64" cy="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28" name="WordArt 36"/>
            <p:cNvSpPr>
              <a:spLocks noChangeArrowheads="1" noChangeShapeType="1" noTextEdit="1"/>
            </p:cNvSpPr>
            <p:nvPr/>
          </p:nvSpPr>
          <p:spPr bwMode="auto">
            <a:xfrm rot="224397">
              <a:off x="668" y="2471"/>
              <a:ext cx="64" cy="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29" name="WordArt 37"/>
            <p:cNvSpPr>
              <a:spLocks noChangeArrowheads="1" noChangeShapeType="1" noTextEdit="1"/>
            </p:cNvSpPr>
            <p:nvPr/>
          </p:nvSpPr>
          <p:spPr bwMode="auto">
            <a:xfrm rot="224397">
              <a:off x="1090" y="2553"/>
              <a:ext cx="58" cy="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30" name="WordArt 38"/>
            <p:cNvSpPr>
              <a:spLocks noChangeArrowheads="1" noChangeShapeType="1" noTextEdit="1"/>
            </p:cNvSpPr>
            <p:nvPr/>
          </p:nvSpPr>
          <p:spPr bwMode="auto">
            <a:xfrm rot="224397">
              <a:off x="812" y="2633"/>
              <a:ext cx="64" cy="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 rot="224397">
              <a:off x="1383" y="2341"/>
              <a:ext cx="1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sz="2000">
                  <a:latin typeface="Times New Roman" pitchFamily="18" charset="0"/>
                </a:rPr>
                <a:t>α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79388" y="4652963"/>
            <a:ext cx="2376487" cy="1081087"/>
            <a:chOff x="113" y="2931"/>
            <a:chExt cx="1497" cy="681"/>
          </a:xfrm>
        </p:grpSpPr>
        <p:sp>
          <p:nvSpPr>
            <p:cNvPr id="8233" name="AutoShape 41"/>
            <p:cNvSpPr>
              <a:spLocks noChangeArrowheads="1"/>
            </p:cNvSpPr>
            <p:nvPr/>
          </p:nvSpPr>
          <p:spPr bwMode="auto">
            <a:xfrm>
              <a:off x="762" y="3046"/>
              <a:ext cx="289" cy="123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4" name="AutoShape 42"/>
            <p:cNvSpPr>
              <a:spLocks noChangeArrowheads="1"/>
            </p:cNvSpPr>
            <p:nvPr/>
          </p:nvSpPr>
          <p:spPr bwMode="auto">
            <a:xfrm>
              <a:off x="113" y="3280"/>
              <a:ext cx="1497" cy="332"/>
            </a:xfrm>
            <a:prstGeom prst="parallelogram">
              <a:avLst>
                <a:gd name="adj" fmla="val 112726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5" name="Line 43"/>
            <p:cNvSpPr>
              <a:spLocks noChangeShapeType="1"/>
            </p:cNvSpPr>
            <p:nvPr/>
          </p:nvSpPr>
          <p:spPr bwMode="auto">
            <a:xfrm>
              <a:off x="762" y="293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Line 44"/>
            <p:cNvSpPr>
              <a:spLocks noChangeShapeType="1"/>
            </p:cNvSpPr>
            <p:nvPr/>
          </p:nvSpPr>
          <p:spPr bwMode="auto">
            <a:xfrm>
              <a:off x="1051" y="293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AutoShape 45"/>
            <p:cNvSpPr>
              <a:spLocks noChangeArrowheads="1"/>
            </p:cNvSpPr>
            <p:nvPr/>
          </p:nvSpPr>
          <p:spPr bwMode="auto">
            <a:xfrm>
              <a:off x="762" y="3423"/>
              <a:ext cx="289" cy="123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907" y="2931"/>
              <a:ext cx="0" cy="6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672" y="3017"/>
              <a:ext cx="60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40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069" y="3017"/>
              <a:ext cx="36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4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816" y="3165"/>
              <a:ext cx="60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42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672" y="3386"/>
              <a:ext cx="60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4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1087" y="3411"/>
              <a:ext cx="54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44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799" y="3521"/>
              <a:ext cx="59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8245" name="Rectangle 53"/>
            <p:cNvSpPr>
              <a:spLocks noChangeArrowheads="1"/>
            </p:cNvSpPr>
            <p:nvPr/>
          </p:nvSpPr>
          <p:spPr bwMode="auto">
            <a:xfrm>
              <a:off x="1292" y="3203"/>
              <a:ext cx="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sz="2400">
                  <a:latin typeface="Times New Roman" pitchFamily="18" charset="0"/>
                </a:rPr>
                <a:t>α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051050" y="476250"/>
            <a:ext cx="594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3600" b="1" i="1">
                <a:latin typeface="Times New Roman" pitchFamily="18" charset="0"/>
              </a:rPr>
              <a:t> Центральная проекция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28794" y="1785926"/>
            <a:ext cx="5329238" cy="3455988"/>
            <a:chOff x="884" y="1207"/>
            <a:chExt cx="3765" cy="2405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>
              <a:off x="884" y="2387"/>
              <a:ext cx="3765" cy="1225"/>
            </a:xfrm>
            <a:prstGeom prst="parallelogram">
              <a:avLst>
                <a:gd name="adj" fmla="val 7683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>
              <a:off x="2971" y="1933"/>
              <a:ext cx="590" cy="369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3606" y="1207"/>
              <a:ext cx="45" cy="4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>
              <a:off x="1837" y="1207"/>
              <a:ext cx="1814" cy="1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H="1">
              <a:off x="3470" y="1207"/>
              <a:ext cx="18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H="1">
              <a:off x="2925" y="1207"/>
              <a:ext cx="726" cy="2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837" y="2704"/>
              <a:ext cx="1633" cy="545"/>
              <a:chOff x="1837" y="2704"/>
              <a:chExt cx="1633" cy="545"/>
            </a:xfrm>
          </p:grpSpPr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 flipV="1">
                <a:off x="1837" y="2704"/>
                <a:ext cx="1633" cy="4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Line 18"/>
              <p:cNvSpPr>
                <a:spLocks noChangeShapeType="1"/>
              </p:cNvSpPr>
              <p:nvPr/>
            </p:nvSpPr>
            <p:spPr bwMode="auto">
              <a:xfrm>
                <a:off x="1837" y="3113"/>
                <a:ext cx="1088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Line 19"/>
              <p:cNvSpPr>
                <a:spLocks noChangeShapeType="1"/>
              </p:cNvSpPr>
              <p:nvPr/>
            </p:nvSpPr>
            <p:spPr bwMode="auto">
              <a:xfrm flipV="1">
                <a:off x="2925" y="2704"/>
                <a:ext cx="545" cy="5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0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835" y="1706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30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651" y="1706"/>
              <a:ext cx="9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31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334" y="2296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31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10" y="3113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31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515" y="2750"/>
              <a:ext cx="9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31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016" y="3294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4059" y="2411"/>
              <a:ext cx="28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sz="3200">
                  <a:latin typeface="Times New Roman" pitchFamily="18" charset="0"/>
                </a:rPr>
                <a:t>α</a:t>
              </a:r>
            </a:p>
          </p:txBody>
        </p:sp>
      </p:grp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5786446" y="1428736"/>
            <a:ext cx="1333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S</a:t>
            </a:r>
            <a:endParaRPr lang="ru-RU" sz="1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24075" y="404813"/>
            <a:ext cx="6084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3600" b="1" i="1">
                <a:latin typeface="Times New Roman" pitchFamily="18" charset="0"/>
              </a:rPr>
              <a:t> Параллельная проекция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224397">
            <a:off x="2402524" y="1667613"/>
            <a:ext cx="5256213" cy="3744913"/>
            <a:chOff x="884" y="1253"/>
            <a:chExt cx="3765" cy="2359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2064" y="1752"/>
              <a:ext cx="590" cy="369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884" y="2387"/>
              <a:ext cx="3765" cy="1225"/>
            </a:xfrm>
            <a:prstGeom prst="parallelogram">
              <a:avLst>
                <a:gd name="adj" fmla="val 7683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1882" y="1253"/>
              <a:ext cx="544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2517" y="1298"/>
              <a:ext cx="59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2064" y="1253"/>
              <a:ext cx="680" cy="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2426" y="2840"/>
              <a:ext cx="318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V="1">
              <a:off x="2744" y="2976"/>
              <a:ext cx="363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 flipV="1">
              <a:off x="2426" y="2840"/>
              <a:ext cx="68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791" y="1570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333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789" y="1525"/>
              <a:ext cx="9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333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336" y="2160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333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200" y="2750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333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198" y="2931"/>
              <a:ext cx="136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333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562" y="3249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4058" y="2433"/>
              <a:ext cx="3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sz="3200">
                  <a:latin typeface="Times New Roman" pitchFamily="18" charset="0"/>
                </a:rPr>
                <a:t>α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5513" y="333375"/>
            <a:ext cx="594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3600" b="1" i="1">
                <a:latin typeface="Times New Roman" pitchFamily="18" charset="0"/>
              </a:rPr>
              <a:t> Ортогональная проекция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785918" y="1214422"/>
            <a:ext cx="5651500" cy="4348163"/>
            <a:chOff x="884" y="1191"/>
            <a:chExt cx="3765" cy="2512"/>
          </a:xfrm>
        </p:grpSpPr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2517" y="1616"/>
              <a:ext cx="726" cy="454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884" y="2478"/>
              <a:ext cx="3765" cy="1225"/>
            </a:xfrm>
            <a:prstGeom prst="parallelogram">
              <a:avLst>
                <a:gd name="adj" fmla="val 7683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2517" y="1191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3243" y="1191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2517" y="3005"/>
              <a:ext cx="726" cy="454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2880" y="1191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90" y="1508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127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288" y="1508"/>
              <a:ext cx="9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127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653" y="2053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128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290" y="2869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128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334" y="2960"/>
              <a:ext cx="136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128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608" y="3368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105" y="2538"/>
              <a:ext cx="265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sz="3200">
                  <a:latin typeface="Times New Roman" pitchFamily="18" charset="0"/>
                </a:rPr>
                <a:t>α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28596" y="1785926"/>
            <a:ext cx="8001056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Все рассмотренные проекции не являются </a:t>
            </a:r>
            <a:r>
              <a:rPr lang="ru-RU" sz="2400" b="1" dirty="0" smtClean="0">
                <a:latin typeface="Times New Roman" pitchFamily="18" charset="0"/>
              </a:rPr>
              <a:t>взаимно-однозначными, </a:t>
            </a:r>
            <a:r>
              <a:rPr lang="ru-RU" sz="2400" b="1" dirty="0">
                <a:latin typeface="Times New Roman" pitchFamily="18" charset="0"/>
              </a:rPr>
              <a:t>т.е. каждой точке пространства соответствует единственная точка плоскости, но не наоборот. </a:t>
            </a:r>
          </a:p>
          <a:p>
            <a:pPr algn="just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Очевидно, для точного определения точки в пространстве по её чертежу необходимо иметь две проекции точки, полученные из двух центров или при двух направлениях проектирования. </a:t>
            </a:r>
          </a:p>
          <a:p>
            <a:pPr algn="just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 Эта гениально простая мысль составляет основу начертательной геометрии.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57224" y="785794"/>
            <a:ext cx="76676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latin typeface="Times New Roman" pitchFamily="18" charset="0"/>
              </a:rPr>
              <a:t>Основы начертательной геометрии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357290" y="214290"/>
            <a:ext cx="2000264" cy="2714644"/>
            <a:chOff x="385" y="1344"/>
            <a:chExt cx="2404" cy="2359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521" y="1480"/>
              <a:ext cx="1542" cy="167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 rot="-16200000" flipH="1" flipV="1">
              <a:off x="1224" y="2319"/>
              <a:ext cx="2223" cy="545"/>
            </a:xfrm>
            <a:prstGeom prst="parallelogram">
              <a:avLst>
                <a:gd name="adj" fmla="val 10197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>
              <a:off x="1700" y="3022"/>
              <a:ext cx="499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flipH="1">
              <a:off x="521" y="3158"/>
              <a:ext cx="2087" cy="545"/>
            </a:xfrm>
            <a:prstGeom prst="parallelogram">
              <a:avLst>
                <a:gd name="adj" fmla="val 95734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auto">
            <a:xfrm>
              <a:off x="1700" y="3022"/>
              <a:ext cx="0" cy="318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2063" y="1480"/>
              <a:ext cx="0" cy="16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063" y="3158"/>
              <a:ext cx="544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21" y="2070"/>
              <a:ext cx="1542" cy="1225"/>
              <a:chOff x="204" y="1888"/>
              <a:chExt cx="1542" cy="1225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 flipH="1" flipV="1">
                <a:off x="204" y="2976"/>
                <a:ext cx="154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AutoShape 15"/>
              <p:cNvSpPr>
                <a:spLocks noChangeArrowheads="1"/>
              </p:cNvSpPr>
              <p:nvPr/>
            </p:nvSpPr>
            <p:spPr bwMode="auto">
              <a:xfrm flipH="1">
                <a:off x="612" y="1888"/>
                <a:ext cx="1043" cy="1224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>
                <a:off x="1383" y="1888"/>
                <a:ext cx="0" cy="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22"/>
              <p:cNvSpPr>
                <a:spLocks noChangeShapeType="1"/>
              </p:cNvSpPr>
              <p:nvPr/>
            </p:nvSpPr>
            <p:spPr bwMode="auto">
              <a:xfrm>
                <a:off x="612" y="2840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 flipH="1" flipV="1">
                <a:off x="1383" y="2840"/>
                <a:ext cx="272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1201" y="3295"/>
              <a:ext cx="0" cy="317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929" y="3022"/>
              <a:ext cx="0" cy="318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>
              <a:off x="1972" y="3295"/>
              <a:ext cx="0" cy="317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929" y="3340"/>
              <a:ext cx="272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1201" y="3612"/>
              <a:ext cx="77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929" y="3340"/>
              <a:ext cx="77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1700" y="3340"/>
              <a:ext cx="272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1972" y="3295"/>
              <a:ext cx="499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1972" y="2342"/>
              <a:ext cx="499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1700" y="2070"/>
              <a:ext cx="499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2471" y="2342"/>
              <a:ext cx="0" cy="9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2199" y="2070"/>
              <a:ext cx="0" cy="9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2199" y="2070"/>
              <a:ext cx="272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2199" y="3022"/>
              <a:ext cx="272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702" y="2796"/>
              <a:ext cx="227" cy="226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702" y="1843"/>
              <a:ext cx="227" cy="226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1473" y="1843"/>
              <a:ext cx="227" cy="226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702" y="1843"/>
              <a:ext cx="0" cy="9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 flipH="1">
              <a:off x="702" y="1843"/>
              <a:ext cx="77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>
              <a:off x="1473" y="1843"/>
              <a:ext cx="0" cy="2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53"/>
            <p:cNvSpPr>
              <a:spLocks noChangeShapeType="1"/>
            </p:cNvSpPr>
            <p:nvPr/>
          </p:nvSpPr>
          <p:spPr bwMode="auto">
            <a:xfrm flipH="1">
              <a:off x="702" y="2796"/>
              <a:ext cx="227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385" y="3204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33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698" y="3567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34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154" y="1344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z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072066" y="500042"/>
            <a:ext cx="2571768" cy="2736850"/>
            <a:chOff x="249" y="1616"/>
            <a:chExt cx="5035" cy="2268"/>
          </a:xfrm>
        </p:grpSpPr>
        <p:grpSp>
          <p:nvGrpSpPr>
            <p:cNvPr id="41" name="Group 6"/>
            <p:cNvGrpSpPr>
              <a:grpSpLocks/>
            </p:cNvGrpSpPr>
            <p:nvPr/>
          </p:nvGrpSpPr>
          <p:grpSpPr bwMode="auto">
            <a:xfrm rot="1537253">
              <a:off x="478" y="1797"/>
              <a:ext cx="2405" cy="2087"/>
              <a:chOff x="204" y="1570"/>
              <a:chExt cx="1633" cy="1633"/>
            </a:xfrm>
          </p:grpSpPr>
          <p:sp>
            <p:nvSpPr>
              <p:cNvPr id="71" name="AutoShape 7"/>
              <p:cNvSpPr>
                <a:spLocks noChangeArrowheads="1"/>
              </p:cNvSpPr>
              <p:nvPr/>
            </p:nvSpPr>
            <p:spPr bwMode="auto">
              <a:xfrm>
                <a:off x="703" y="2024"/>
                <a:ext cx="500" cy="68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Line 8"/>
              <p:cNvSpPr>
                <a:spLocks noChangeShapeType="1"/>
              </p:cNvSpPr>
              <p:nvPr/>
            </p:nvSpPr>
            <p:spPr bwMode="auto">
              <a:xfrm flipV="1">
                <a:off x="839" y="1570"/>
                <a:ext cx="0" cy="9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9"/>
              <p:cNvSpPr>
                <a:spLocks noChangeShapeType="1"/>
              </p:cNvSpPr>
              <p:nvPr/>
            </p:nvSpPr>
            <p:spPr bwMode="auto">
              <a:xfrm flipH="1">
                <a:off x="204" y="2568"/>
                <a:ext cx="635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>
                <a:off x="839" y="2568"/>
                <a:ext cx="9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2744" y="1616"/>
              <a:ext cx="2540" cy="1905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1610" y="2296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1383" y="2387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2109" y="2523"/>
              <a:ext cx="2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1837" y="2614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1338" y="2931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>
              <a:off x="1837" y="3158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1111" y="3022"/>
              <a:ext cx="30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1565" y="3249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V="1">
              <a:off x="4286" y="1842"/>
              <a:ext cx="0" cy="108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H="1">
              <a:off x="3424" y="2931"/>
              <a:ext cx="862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4286" y="2931"/>
              <a:ext cx="816" cy="4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" name="Group 23"/>
            <p:cNvGrpSpPr>
              <a:grpSpLocks/>
            </p:cNvGrpSpPr>
            <p:nvPr/>
          </p:nvGrpSpPr>
          <p:grpSpPr bwMode="auto">
            <a:xfrm>
              <a:off x="4150" y="2296"/>
              <a:ext cx="499" cy="953"/>
              <a:chOff x="4377" y="2160"/>
              <a:chExt cx="499" cy="953"/>
            </a:xfrm>
          </p:grpSpPr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 flipV="1">
                <a:off x="4377" y="2251"/>
                <a:ext cx="0" cy="6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25"/>
              <p:cNvSpPr>
                <a:spLocks noChangeShapeType="1"/>
              </p:cNvSpPr>
              <p:nvPr/>
            </p:nvSpPr>
            <p:spPr bwMode="auto">
              <a:xfrm flipV="1">
                <a:off x="4740" y="2478"/>
                <a:ext cx="0" cy="6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Line 26"/>
              <p:cNvSpPr>
                <a:spLocks noChangeShapeType="1"/>
              </p:cNvSpPr>
              <p:nvPr/>
            </p:nvSpPr>
            <p:spPr bwMode="auto">
              <a:xfrm flipV="1">
                <a:off x="4876" y="2387"/>
                <a:ext cx="0" cy="6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 flipV="1">
                <a:off x="4377" y="2160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Line 28"/>
              <p:cNvSpPr>
                <a:spLocks noChangeShapeType="1"/>
              </p:cNvSpPr>
              <p:nvPr/>
            </p:nvSpPr>
            <p:spPr bwMode="auto">
              <a:xfrm flipV="1">
                <a:off x="4740" y="3022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 flipV="1">
                <a:off x="4740" y="2387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Line 30"/>
              <p:cNvSpPr>
                <a:spLocks noChangeShapeType="1"/>
              </p:cNvSpPr>
              <p:nvPr/>
            </p:nvSpPr>
            <p:spPr bwMode="auto">
              <a:xfrm>
                <a:off x="4377" y="2886"/>
                <a:ext cx="363" cy="2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Line 31"/>
              <p:cNvSpPr>
                <a:spLocks noChangeShapeType="1"/>
              </p:cNvSpPr>
              <p:nvPr/>
            </p:nvSpPr>
            <p:spPr bwMode="auto">
              <a:xfrm>
                <a:off x="4513" y="2160"/>
                <a:ext cx="363" cy="2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Line 32"/>
              <p:cNvSpPr>
                <a:spLocks noChangeShapeType="1"/>
              </p:cNvSpPr>
              <p:nvPr/>
            </p:nvSpPr>
            <p:spPr bwMode="auto">
              <a:xfrm>
                <a:off x="4377" y="2251"/>
                <a:ext cx="363" cy="2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>
              <a:off x="5012" y="1661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sz="3200">
                  <a:latin typeface="Times New Roman" pitchFamily="18" charset="0"/>
                </a:rPr>
                <a:t>α</a:t>
              </a:r>
            </a:p>
          </p:txBody>
        </p:sp>
        <p:sp>
          <p:nvSpPr>
            <p:cNvPr id="5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49" y="3294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5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58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746" y="1616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z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59" name="WordArt 37"/>
            <p:cNvSpPr>
              <a:spLocks noChangeArrowheads="1" noChangeShapeType="1" noTextEdit="1"/>
            </p:cNvSpPr>
            <p:nvPr/>
          </p:nvSpPr>
          <p:spPr bwMode="auto">
            <a:xfrm flipH="1">
              <a:off x="3288" y="3339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5148" y="3203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332" y="1661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z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75" name="Group 160"/>
          <p:cNvGrpSpPr>
            <a:grpSpLocks/>
          </p:cNvGrpSpPr>
          <p:nvPr/>
        </p:nvGrpSpPr>
        <p:grpSpPr bwMode="auto">
          <a:xfrm>
            <a:off x="2786050" y="3643314"/>
            <a:ext cx="3571899" cy="2244716"/>
            <a:chOff x="657" y="1480"/>
            <a:chExt cx="4310" cy="2269"/>
          </a:xfrm>
        </p:grpSpPr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1474" y="1979"/>
              <a:ext cx="1633" cy="17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auto">
            <a:xfrm>
              <a:off x="657" y="3294"/>
              <a:ext cx="91" cy="91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Line 128"/>
            <p:cNvSpPr>
              <a:spLocks noChangeShapeType="1"/>
            </p:cNvSpPr>
            <p:nvPr/>
          </p:nvSpPr>
          <p:spPr bwMode="auto">
            <a:xfrm>
              <a:off x="3696" y="3249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Line 129"/>
            <p:cNvSpPr>
              <a:spLocks noChangeShapeType="1"/>
            </p:cNvSpPr>
            <p:nvPr/>
          </p:nvSpPr>
          <p:spPr bwMode="auto">
            <a:xfrm>
              <a:off x="3696" y="1661"/>
              <a:ext cx="272" cy="27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Line 130"/>
            <p:cNvSpPr>
              <a:spLocks noChangeShapeType="1"/>
            </p:cNvSpPr>
            <p:nvPr/>
          </p:nvSpPr>
          <p:spPr bwMode="auto">
            <a:xfrm>
              <a:off x="3696" y="1661"/>
              <a:ext cx="0" cy="1588"/>
            </a:xfrm>
            <a:prstGeom prst="line">
              <a:avLst/>
            </a:prstGeom>
            <a:noFill/>
            <a:ln w="25400">
              <a:solidFill>
                <a:srgbClr val="3942F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131"/>
            <p:cNvSpPr>
              <a:spLocks noChangeShapeType="1"/>
            </p:cNvSpPr>
            <p:nvPr/>
          </p:nvSpPr>
          <p:spPr bwMode="auto">
            <a:xfrm>
              <a:off x="3969" y="1933"/>
              <a:ext cx="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Line 132"/>
            <p:cNvSpPr>
              <a:spLocks noChangeShapeType="1"/>
            </p:cNvSpPr>
            <p:nvPr/>
          </p:nvSpPr>
          <p:spPr bwMode="auto">
            <a:xfrm flipV="1">
              <a:off x="3969" y="1752"/>
              <a:ext cx="99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133"/>
            <p:cNvSpPr>
              <a:spLocks noChangeShapeType="1"/>
            </p:cNvSpPr>
            <p:nvPr/>
          </p:nvSpPr>
          <p:spPr bwMode="auto">
            <a:xfrm flipV="1">
              <a:off x="3696" y="1480"/>
              <a:ext cx="998" cy="17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Line 134"/>
            <p:cNvSpPr>
              <a:spLocks noChangeShapeType="1"/>
            </p:cNvSpPr>
            <p:nvPr/>
          </p:nvSpPr>
          <p:spPr bwMode="auto">
            <a:xfrm flipV="1">
              <a:off x="3969" y="3339"/>
              <a:ext cx="99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Line 135"/>
            <p:cNvSpPr>
              <a:spLocks noChangeShapeType="1"/>
            </p:cNvSpPr>
            <p:nvPr/>
          </p:nvSpPr>
          <p:spPr bwMode="auto">
            <a:xfrm>
              <a:off x="4967" y="1752"/>
              <a:ext cx="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Line 136"/>
            <p:cNvSpPr>
              <a:spLocks noChangeShapeType="1"/>
            </p:cNvSpPr>
            <p:nvPr/>
          </p:nvSpPr>
          <p:spPr bwMode="auto">
            <a:xfrm>
              <a:off x="4694" y="148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137"/>
            <p:cNvSpPr>
              <a:spLocks noChangeShapeType="1"/>
            </p:cNvSpPr>
            <p:nvPr/>
          </p:nvSpPr>
          <p:spPr bwMode="auto">
            <a:xfrm flipV="1">
              <a:off x="703" y="1661"/>
              <a:ext cx="2993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138"/>
            <p:cNvSpPr>
              <a:spLocks noChangeShapeType="1"/>
            </p:cNvSpPr>
            <p:nvPr/>
          </p:nvSpPr>
          <p:spPr bwMode="auto">
            <a:xfrm flipV="1">
              <a:off x="703" y="1933"/>
              <a:ext cx="3266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140"/>
            <p:cNvSpPr>
              <a:spLocks noChangeShapeType="1"/>
            </p:cNvSpPr>
            <p:nvPr/>
          </p:nvSpPr>
          <p:spPr bwMode="auto">
            <a:xfrm flipV="1">
              <a:off x="703" y="1752"/>
              <a:ext cx="4264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Line 141"/>
            <p:cNvSpPr>
              <a:spLocks noChangeShapeType="1"/>
            </p:cNvSpPr>
            <p:nvPr/>
          </p:nvSpPr>
          <p:spPr bwMode="auto">
            <a:xfrm flipV="1">
              <a:off x="703" y="3249"/>
              <a:ext cx="2993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Line 142"/>
            <p:cNvSpPr>
              <a:spLocks noChangeShapeType="1"/>
            </p:cNvSpPr>
            <p:nvPr/>
          </p:nvSpPr>
          <p:spPr bwMode="auto">
            <a:xfrm>
              <a:off x="703" y="3339"/>
              <a:ext cx="32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Line 143"/>
            <p:cNvSpPr>
              <a:spLocks noChangeShapeType="1"/>
            </p:cNvSpPr>
            <p:nvPr/>
          </p:nvSpPr>
          <p:spPr bwMode="auto">
            <a:xfrm>
              <a:off x="703" y="3339"/>
              <a:ext cx="4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" name="Group 159"/>
            <p:cNvGrpSpPr>
              <a:grpSpLocks/>
            </p:cNvGrpSpPr>
            <p:nvPr/>
          </p:nvGrpSpPr>
          <p:grpSpPr bwMode="auto">
            <a:xfrm>
              <a:off x="1837" y="2613"/>
              <a:ext cx="816" cy="817"/>
              <a:chOff x="1837" y="2613"/>
              <a:chExt cx="816" cy="817"/>
            </a:xfrm>
          </p:grpSpPr>
          <p:sp>
            <p:nvSpPr>
              <p:cNvPr id="100" name="Line 146"/>
              <p:cNvSpPr>
                <a:spLocks noChangeShapeType="1"/>
              </p:cNvSpPr>
              <p:nvPr/>
            </p:nvSpPr>
            <p:spPr bwMode="auto">
              <a:xfrm>
                <a:off x="2381" y="2614"/>
                <a:ext cx="0" cy="8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Line 147"/>
              <p:cNvSpPr>
                <a:spLocks noChangeShapeType="1"/>
              </p:cNvSpPr>
              <p:nvPr/>
            </p:nvSpPr>
            <p:spPr bwMode="auto">
              <a:xfrm flipV="1">
                <a:off x="1837" y="2614"/>
                <a:ext cx="544" cy="9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Line 148"/>
              <p:cNvSpPr>
                <a:spLocks noChangeShapeType="1"/>
              </p:cNvSpPr>
              <p:nvPr/>
            </p:nvSpPr>
            <p:spPr bwMode="auto">
              <a:xfrm>
                <a:off x="1837" y="3294"/>
                <a:ext cx="544" cy="1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Line 149"/>
              <p:cNvSpPr>
                <a:spLocks noChangeShapeType="1"/>
              </p:cNvSpPr>
              <p:nvPr/>
            </p:nvSpPr>
            <p:spPr bwMode="auto">
              <a:xfrm>
                <a:off x="2381" y="2613"/>
                <a:ext cx="272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Line 150"/>
              <p:cNvSpPr>
                <a:spLocks noChangeShapeType="1"/>
              </p:cNvSpPr>
              <p:nvPr/>
            </p:nvSpPr>
            <p:spPr bwMode="auto">
              <a:xfrm>
                <a:off x="2653" y="2614"/>
                <a:ext cx="0" cy="7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Line 151"/>
              <p:cNvSpPr>
                <a:spLocks noChangeShapeType="1"/>
              </p:cNvSpPr>
              <p:nvPr/>
            </p:nvSpPr>
            <p:spPr bwMode="auto">
              <a:xfrm flipV="1">
                <a:off x="2381" y="3339"/>
                <a:ext cx="272" cy="9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152"/>
              <p:cNvSpPr>
                <a:spLocks noChangeShapeType="1"/>
              </p:cNvSpPr>
              <p:nvPr/>
            </p:nvSpPr>
            <p:spPr bwMode="auto">
              <a:xfrm>
                <a:off x="1837" y="2704"/>
                <a:ext cx="0" cy="59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" name="Line 153"/>
            <p:cNvSpPr>
              <a:spLocks noChangeShapeType="1"/>
            </p:cNvSpPr>
            <p:nvPr/>
          </p:nvSpPr>
          <p:spPr bwMode="auto">
            <a:xfrm>
              <a:off x="3969" y="1933"/>
              <a:ext cx="0" cy="1588"/>
            </a:xfrm>
            <a:prstGeom prst="line">
              <a:avLst/>
            </a:prstGeom>
            <a:noFill/>
            <a:ln w="25400">
              <a:solidFill>
                <a:srgbClr val="3942F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Line 154"/>
            <p:cNvSpPr>
              <a:spLocks noChangeShapeType="1"/>
            </p:cNvSpPr>
            <p:nvPr/>
          </p:nvSpPr>
          <p:spPr bwMode="auto">
            <a:xfrm>
              <a:off x="4967" y="1752"/>
              <a:ext cx="0" cy="1588"/>
            </a:xfrm>
            <a:prstGeom prst="line">
              <a:avLst/>
            </a:prstGeom>
            <a:noFill/>
            <a:ln w="25400">
              <a:solidFill>
                <a:srgbClr val="3942F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155"/>
            <p:cNvSpPr>
              <a:spLocks noChangeShapeType="1"/>
            </p:cNvSpPr>
            <p:nvPr/>
          </p:nvSpPr>
          <p:spPr bwMode="auto">
            <a:xfrm>
              <a:off x="4694" y="1480"/>
              <a:ext cx="272" cy="27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Line 156"/>
            <p:cNvSpPr>
              <a:spLocks noChangeShapeType="1"/>
            </p:cNvSpPr>
            <p:nvPr/>
          </p:nvSpPr>
          <p:spPr bwMode="auto">
            <a:xfrm>
              <a:off x="3696" y="3249"/>
              <a:ext cx="272" cy="27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Line 157"/>
            <p:cNvSpPr>
              <a:spLocks noChangeShapeType="1"/>
            </p:cNvSpPr>
            <p:nvPr/>
          </p:nvSpPr>
          <p:spPr bwMode="auto">
            <a:xfrm flipV="1">
              <a:off x="3969" y="1752"/>
              <a:ext cx="998" cy="17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Line 158"/>
            <p:cNvSpPr>
              <a:spLocks noChangeShapeType="1"/>
            </p:cNvSpPr>
            <p:nvPr/>
          </p:nvSpPr>
          <p:spPr bwMode="auto">
            <a:xfrm flipV="1">
              <a:off x="3969" y="3339"/>
              <a:ext cx="998" cy="17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1071538" y="2928934"/>
            <a:ext cx="27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latin typeface="Times New Roman" pitchFamily="18" charset="0"/>
              </a:rPr>
              <a:t>Ортогональная проекция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214942" y="2928934"/>
            <a:ext cx="325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latin typeface="Times New Roman" pitchFamily="18" charset="0"/>
              </a:rPr>
              <a:t>Аксонометрическая проекция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286116" y="5929330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latin typeface="Times New Roman" pitchFamily="18" charset="0"/>
              </a:rPr>
              <a:t>Центральная проекция</a:t>
            </a:r>
            <a:endParaRPr lang="ru-RU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2362200"/>
            <a:ext cx="5029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0" y="382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1785918" y="642918"/>
            <a:ext cx="7129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«Ортогональная» живопись </a:t>
            </a:r>
          </a:p>
          <a:p>
            <a:pPr algn="ctr">
              <a:defRPr/>
            </a:pPr>
            <a:r>
              <a:rPr kumimoji="0"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Древнего Египта</a:t>
            </a:r>
          </a:p>
        </p:txBody>
      </p:sp>
      <p:pic>
        <p:nvPicPr>
          <p:cNvPr id="5125" name="Picture 38" descr="ancientegypt-1136243294_i_7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716338"/>
            <a:ext cx="56165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42"/>
          <p:cNvSpPr txBox="1">
            <a:spLocks noChangeArrowheads="1"/>
          </p:cNvSpPr>
          <p:nvPr/>
        </p:nvSpPr>
        <p:spPr bwMode="auto">
          <a:xfrm>
            <a:off x="2071670" y="1628775"/>
            <a:ext cx="674848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ru-RU" sz="2000" b="1" dirty="0"/>
              <a:t>Ортогональная перспектива свойственна древнеегипетскому искусству. Только в ортогональной проекции  форма предмета может быть зафиксирована единственным образом. Только ортогональная перспектива передаёт без искажений контуры реального предмета.</a:t>
            </a:r>
          </a:p>
        </p:txBody>
      </p:sp>
      <p:pic>
        <p:nvPicPr>
          <p:cNvPr id="5127" name="Picture 46" descr="0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9763" cy="2781300"/>
          </a:xfrm>
          <a:prstGeom prst="rect">
            <a:avLst/>
          </a:prstGeom>
          <a:solidFill>
            <a:srgbClr val="FFE0C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ncientegypt-1136242966_i_57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873625"/>
            <a:ext cx="5688012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egyptian_couplego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0"/>
            <a:ext cx="27686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intr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781300"/>
            <a:ext cx="3167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dynasty19"/>
          <p:cNvPicPr>
            <a:picLocks noChangeAspect="1" noChangeArrowheads="1"/>
          </p:cNvPicPr>
          <p:nvPr/>
        </p:nvPicPr>
        <p:blipFill>
          <a:blip r:embed="rId6">
            <a:lum bright="-20000"/>
          </a:blip>
          <a:srcRect/>
          <a:stretch>
            <a:fillRect/>
          </a:stretch>
        </p:blipFill>
        <p:spPr bwMode="auto">
          <a:xfrm>
            <a:off x="6967538" y="2563813"/>
            <a:ext cx="2147887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284663" y="333375"/>
            <a:ext cx="46085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«Ортогональная» живопись </a:t>
            </a:r>
          </a:p>
          <a:p>
            <a:pPr algn="ctr">
              <a:defRPr/>
            </a:pP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Древнего Египта</a:t>
            </a:r>
          </a:p>
        </p:txBody>
      </p:sp>
      <p:pic>
        <p:nvPicPr>
          <p:cNvPr id="6151" name="Picture 10" descr="0127"/>
          <p:cNvPicPr>
            <a:picLocks noChangeAspect="1" noChangeArrowheads="1"/>
          </p:cNvPicPr>
          <p:nvPr/>
        </p:nvPicPr>
        <p:blipFill>
          <a:blip r:embed="rId7">
            <a:lum bright="-8000"/>
          </a:blip>
          <a:srcRect/>
          <a:stretch>
            <a:fillRect/>
          </a:stretch>
        </p:blipFill>
        <p:spPr bwMode="auto">
          <a:xfrm>
            <a:off x="1116013" y="2060575"/>
            <a:ext cx="1789112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hariotgu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9323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932363" y="3357563"/>
            <a:ext cx="4211637" cy="3500437"/>
            <a:chOff x="3923" y="1979"/>
            <a:chExt cx="1577" cy="1711"/>
          </a:xfrm>
        </p:grpSpPr>
        <p:pic>
          <p:nvPicPr>
            <p:cNvPr id="7176" name="Picture 9" descr="1"/>
            <p:cNvPicPr>
              <a:picLocks noChangeAspect="1" noChangeArrowheads="1"/>
            </p:cNvPicPr>
            <p:nvPr/>
          </p:nvPicPr>
          <p:blipFill>
            <a:blip r:embed="rId4"/>
            <a:srcRect l="53503" t="3047" b="20311"/>
            <a:stretch>
              <a:fillRect/>
            </a:stretch>
          </p:blipFill>
          <p:spPr bwMode="auto">
            <a:xfrm>
              <a:off x="3923" y="1979"/>
              <a:ext cx="1577" cy="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Rectangle 11"/>
            <p:cNvSpPr>
              <a:spLocks noChangeArrowheads="1"/>
            </p:cNvSpPr>
            <p:nvPr/>
          </p:nvSpPr>
          <p:spPr bwMode="auto">
            <a:xfrm>
              <a:off x="5284" y="2024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2916238" cy="3357563"/>
            <a:chOff x="1474" y="1706"/>
            <a:chExt cx="1547" cy="1916"/>
          </a:xfrm>
        </p:grpSpPr>
        <p:pic>
          <p:nvPicPr>
            <p:cNvPr id="7174" name="Picture 10" descr="1"/>
            <p:cNvPicPr>
              <a:picLocks noChangeAspect="1" noChangeArrowheads="1"/>
            </p:cNvPicPr>
            <p:nvPr/>
          </p:nvPicPr>
          <p:blipFill>
            <a:blip r:embed="rId4"/>
            <a:srcRect r="46815"/>
            <a:stretch>
              <a:fillRect/>
            </a:stretch>
          </p:blipFill>
          <p:spPr bwMode="auto">
            <a:xfrm>
              <a:off x="1474" y="1706"/>
              <a:ext cx="1547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Rectangle 12"/>
            <p:cNvSpPr>
              <a:spLocks noChangeArrowheads="1"/>
            </p:cNvSpPr>
            <p:nvPr/>
          </p:nvSpPr>
          <p:spPr bwMode="auto">
            <a:xfrm>
              <a:off x="2154" y="1797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987675" y="620713"/>
            <a:ext cx="59420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ru-RU" sz="2400" b="1" dirty="0" smtClean="0">
                <a:solidFill>
                  <a:srgbClr val="800000"/>
                </a:solidFill>
              </a:rPr>
              <a:t>Однако </a:t>
            </a:r>
            <a:r>
              <a:rPr kumimoji="0" lang="ru-RU" sz="2400" b="1" dirty="0">
                <a:solidFill>
                  <a:srgbClr val="800000"/>
                </a:solidFill>
              </a:rPr>
              <a:t>ортогональные проекции никак не передавали глубину реального пространства и уже в искусстве Древнего Египта появились робкие ростки аксонометрии.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79613" y="333375"/>
            <a:ext cx="7164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«Параллельная» живопись</a:t>
            </a:r>
          </a:p>
          <a:p>
            <a:pPr algn="ctr">
              <a:defRPr/>
            </a:pP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средневекового Китая</a:t>
            </a:r>
            <a:r>
              <a:rPr kumimoji="0" lang="en-US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Японии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249555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200">
                <a:cs typeface="Times New Roman" pitchFamily="18" charset="0"/>
              </a:rPr>
              <a:t>               </a:t>
            </a:r>
            <a:endParaRPr kumimoji="0" lang="en-US">
              <a:latin typeface="Arial" charset="0"/>
            </a:endParaRPr>
          </a:p>
        </p:txBody>
      </p:sp>
      <p:sp>
        <p:nvSpPr>
          <p:cNvPr id="8196" name="Text Box 26"/>
          <p:cNvSpPr txBox="1">
            <a:spLocks noChangeArrowheads="1"/>
          </p:cNvSpPr>
          <p:nvPr/>
        </p:nvSpPr>
        <p:spPr bwMode="auto">
          <a:xfrm>
            <a:off x="4643439" y="2276475"/>
            <a:ext cx="4071966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ru-RU" sz="2000" b="1" dirty="0">
                <a:solidFill>
                  <a:srgbClr val="800000"/>
                </a:solidFill>
              </a:rPr>
              <a:t>Законченное развитие аксонометрия нашла в живописи средневекового Китая и Японии. Китайские художники, многие из которых являлись монахами, находили умиротворяющую гармонию в природе. Там они познавали истину  и применяли полученные ими знания в живописи.</a:t>
            </a:r>
          </a:p>
        </p:txBody>
      </p:sp>
      <p:pic>
        <p:nvPicPr>
          <p:cNvPr id="8197" name="Picture 27" descr="paral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98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8" descr="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916113"/>
            <a:ext cx="2028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Уваров Константин </a:t>
            </a:r>
          </a:p>
          <a:p>
            <a:pPr>
              <a:buNone/>
            </a:pPr>
            <a:r>
              <a:rPr lang="ru-RU" sz="4000" dirty="0" err="1" smtClean="0"/>
              <a:t>Жабин</a:t>
            </a:r>
            <a:r>
              <a:rPr lang="ru-RU" sz="4000" dirty="0" smtClean="0"/>
              <a:t> Александр</a:t>
            </a:r>
          </a:p>
          <a:p>
            <a:pPr>
              <a:buNone/>
            </a:pPr>
            <a:r>
              <a:rPr lang="ru-RU" sz="4000" dirty="0" err="1" smtClean="0"/>
              <a:t>Кеменова</a:t>
            </a:r>
            <a:r>
              <a:rPr lang="ru-RU" sz="4000" dirty="0" smtClean="0"/>
              <a:t> Вера</a:t>
            </a:r>
          </a:p>
          <a:p>
            <a:pPr>
              <a:buNone/>
            </a:pPr>
            <a:r>
              <a:rPr lang="ru-RU" sz="4000" dirty="0" smtClean="0"/>
              <a:t>Бабина Ирина</a:t>
            </a:r>
          </a:p>
          <a:p>
            <a:pPr>
              <a:buNone/>
            </a:pPr>
            <a:r>
              <a:rPr lang="ru-RU" sz="4000" dirty="0" err="1" smtClean="0"/>
              <a:t>Катасонова</a:t>
            </a:r>
            <a:r>
              <a:rPr lang="ru-RU" sz="4000" dirty="0" smtClean="0"/>
              <a:t> Анастасия</a:t>
            </a:r>
          </a:p>
          <a:p>
            <a:pPr>
              <a:buNone/>
            </a:pPr>
            <a:r>
              <a:rPr lang="ru-RU" sz="4000" dirty="0" smtClean="0"/>
              <a:t>Путятин Илья </a:t>
            </a:r>
          </a:p>
          <a:p>
            <a:pPr>
              <a:buNone/>
            </a:pPr>
            <a:r>
              <a:rPr lang="ru-RU" sz="4000" dirty="0" smtClean="0"/>
              <a:t>  </a:t>
            </a:r>
          </a:p>
          <a:p>
            <a:pPr>
              <a:buNone/>
            </a:pP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Учащиеся 9б класса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0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4004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http://school.baikal.ru/liceum_1/garmonia/pic/china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072066" y="1142984"/>
            <a:ext cx="295433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003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1071538" y="3286124"/>
            <a:ext cx="2333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0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214818"/>
            <a:ext cx="31337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403350" y="0"/>
            <a:ext cx="71643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«Параллельная» живопись</a:t>
            </a:r>
          </a:p>
          <a:p>
            <a:pPr algn="ctr">
              <a:defRPr/>
            </a:pP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средневекового Китая</a:t>
            </a:r>
            <a:r>
              <a:rPr kumimoji="0" lang="en-US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Японии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28596" y="1844675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ru-RU" sz="2000" b="1" dirty="0">
                <a:solidFill>
                  <a:srgbClr val="800000"/>
                </a:solidFill>
              </a:rPr>
              <a:t>Перспектива - лучший приём передачи видимого. Для Возрождения наиболее характерна линейная перспектива. Линия горизонта и главная точка картины стали важнейшими инструментами художника. Главная точка картины заключала в себе смысл картины, становилась смысловым центром картины.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142976" y="357166"/>
            <a:ext cx="6624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Линейная перспектива эпохи </a:t>
            </a:r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Возрождения</a:t>
            </a:r>
            <a:endParaRPr lang="ru-RU" sz="3200" b="1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Picture 7" descr="vinci-lastsupp-rect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857356" y="3714752"/>
            <a:ext cx="5165742" cy="29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71472" y="428625"/>
            <a:ext cx="821534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800000"/>
                </a:solidFill>
              </a:rPr>
              <a:t>В произведении </a:t>
            </a:r>
            <a:r>
              <a:rPr lang="ru-RU" sz="2000" b="1" dirty="0" err="1">
                <a:solidFill>
                  <a:srgbClr val="800000"/>
                </a:solidFill>
              </a:rPr>
              <a:t>Фра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ru-RU" sz="2000" b="1" dirty="0" err="1">
                <a:solidFill>
                  <a:srgbClr val="800000"/>
                </a:solidFill>
              </a:rPr>
              <a:t>Анджелико</a:t>
            </a:r>
            <a:r>
              <a:rPr lang="ru-RU" sz="2000" b="1" dirty="0">
                <a:solidFill>
                  <a:srgbClr val="800000"/>
                </a:solidFill>
              </a:rPr>
              <a:t> "</a:t>
            </a:r>
            <a:r>
              <a:rPr lang="ru-RU" sz="2000" b="1" dirty="0" smtClean="0">
                <a:solidFill>
                  <a:srgbClr val="800000"/>
                </a:solidFill>
              </a:rPr>
              <a:t>Богоматерь </a:t>
            </a:r>
            <a:r>
              <a:rPr lang="ru-RU" sz="2000" b="1" dirty="0">
                <a:solidFill>
                  <a:srgbClr val="800000"/>
                </a:solidFill>
              </a:rPr>
              <a:t>с Христом" для алтаря монастыря святого Марко /1438 г./ перспектива используется и как композиционный фактор, и как вполне определенный символ</a:t>
            </a:r>
            <a:r>
              <a:rPr lang="ru-RU" dirty="0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12291" name="Рисунок 2" descr="http://www.akland.ru/arhiv/arhiv2/renessans/artist/mini/003/19448348_Mariya_s_mladencem_na_trone_so_svyatuymi__14371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785938"/>
            <a:ext cx="4857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214438" y="5929313"/>
            <a:ext cx="742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 err="1"/>
              <a:t>Фра</a:t>
            </a:r>
            <a:r>
              <a:rPr lang="ru-RU" b="1" i="1" dirty="0"/>
              <a:t> </a:t>
            </a:r>
            <a:r>
              <a:rPr lang="ru-RU" b="1" i="1" dirty="0" err="1"/>
              <a:t>Беато</a:t>
            </a:r>
            <a:r>
              <a:rPr lang="ru-RU" b="1" i="1" dirty="0"/>
              <a:t> </a:t>
            </a:r>
            <a:r>
              <a:rPr lang="ru-RU" b="1" i="1" dirty="0" err="1"/>
              <a:t>Анджелико</a:t>
            </a:r>
            <a:r>
              <a:rPr lang="ru-RU" b="1" i="1" dirty="0"/>
              <a:t>. Богоматерь с Христом. Алтарь монастыря святого Марко. 1438 г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643063" y="357188"/>
            <a:ext cx="67865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0000"/>
                </a:solidFill>
              </a:rPr>
              <a:t>В искусстве Боттичелли происходит слияние высоких идеалов Возрождения с античными гармоничными формами и порывами готики.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3315" name="Рисунок 2" descr="http://www.akland.ru/arhiv/arhiv2/renessans/artist/mini/003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428750"/>
            <a:ext cx="51435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857375" y="5500688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Сандро Боттичелли. Поклонение волхвов. Вашингтон. Национальная галерея. 1482 г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20" y="428604"/>
            <a:ext cx="8358246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800000"/>
                </a:solidFill>
              </a:rPr>
              <a:t>В одном из набросков Леонардо строит композиционную основу для последующего развития образа. Линии, сходящиеся в центре, создают четкий костяк пространства. Линейная перспектива определяет здесь прежде всего строк среднего и дальнего плана. </a:t>
            </a:r>
          </a:p>
        </p:txBody>
      </p:sp>
      <p:pic>
        <p:nvPicPr>
          <p:cNvPr id="14339" name="Рисунок 2" descr="http://www.akland.ru/arhiv/arhiv2/renessans/artist/mini/003/leonardo_da_vinci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85992"/>
            <a:ext cx="5000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643042" y="5500702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Леонардо да Винчи. </a:t>
            </a:r>
            <a:br>
              <a:rPr lang="ru-RU" b="1" i="1" dirty="0"/>
            </a:br>
            <a:r>
              <a:rPr lang="ru-RU" b="1" i="1" dirty="0"/>
              <a:t>Подготовительный рисунок к "Поклонению волхвов". Флоренция. Уффици. 1481 г.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57159" y="285750"/>
            <a:ext cx="857253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</a:rPr>
              <a:t>Притягивает внимание центральная большая группа людей, которая как пластическая, живописная масса имеет свое геометрическое обоснование - пирамидальную схему построения; лишь потом, когда взгляд переходит от главного к "второстепенному", от переднего плана к дальнему, ощущаем </a:t>
            </a:r>
            <a:r>
              <a:rPr lang="ru-RU" b="1" dirty="0" smtClean="0">
                <a:solidFill>
                  <a:srgbClr val="800000"/>
                </a:solidFill>
              </a:rPr>
              <a:t>скачок </a:t>
            </a:r>
            <a:r>
              <a:rPr lang="ru-RU" b="1" dirty="0">
                <a:solidFill>
                  <a:srgbClr val="800000"/>
                </a:solidFill>
              </a:rPr>
              <a:t>от одной зоны к другой. </a:t>
            </a:r>
          </a:p>
        </p:txBody>
      </p:sp>
      <p:pic>
        <p:nvPicPr>
          <p:cNvPr id="15363" name="Рисунок 2" descr="http://www.akland.ru/arhiv/arhiv2/renessans/artist/mini/003/leonardo_da_vinci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785926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642910" y="5857892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Леонардо да Винчи. Поклонение волхвов. Флоренция, Уффици. 1482 г.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929438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ldv_p01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12636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428597" y="4857750"/>
            <a:ext cx="8429654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</a:rPr>
              <a:t>Перспектива в "Тайной вечере" не только акцентирует внимание на главном, она еще связывает иллюзорное изображение с внешним миром. Художник учитывал положение зрителя, учитывал характер интерьера трапезной. Здесь открывается важный момент перспективы - она связывает реальное пространство зрителя и пространство изображенное. 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642937" y="3929066"/>
            <a:ext cx="7858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Леонардо да Винчи. </a:t>
            </a:r>
            <a:br>
              <a:rPr lang="ru-RU" b="1" i="1" dirty="0"/>
            </a:br>
            <a:r>
              <a:rPr lang="ru-RU" b="1" i="1" dirty="0"/>
              <a:t>Тайная вечеря. Роспись в трапезной монастыря Санта Мария </a:t>
            </a:r>
            <a:r>
              <a:rPr lang="ru-RU" b="1" i="1" dirty="0" err="1"/>
              <a:t>делла</a:t>
            </a:r>
            <a:r>
              <a:rPr lang="ru-RU" b="1" i="1" dirty="0"/>
              <a:t> </a:t>
            </a:r>
            <a:r>
              <a:rPr lang="ru-RU" b="1" i="1" dirty="0" err="1"/>
              <a:t>Грацие</a:t>
            </a:r>
            <a:r>
              <a:rPr lang="ru-RU" b="1" i="1" dirty="0"/>
              <a:t>. 1495-1497.гг.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03350" y="188913"/>
            <a:ext cx="7740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Рафаэль Санти «Афинская школа»</a:t>
            </a:r>
          </a:p>
        </p:txBody>
      </p:sp>
      <p:pic>
        <p:nvPicPr>
          <p:cNvPr id="18435" name="Picture 4" descr="rafael-sc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276350"/>
            <a:ext cx="79565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493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43438" y="692150"/>
            <a:ext cx="3816350" cy="253047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Итак, вместе с новой геометрией в живопись Возрождения пришло и новое художественное мышление. Ренессансная перспектива - это революция в искусстве! Это окно, распахнутое в окружающий человека мир.</a:t>
            </a:r>
          </a:p>
        </p:txBody>
      </p:sp>
      <p:pic>
        <p:nvPicPr>
          <p:cNvPr id="23555" name="Picture 6" descr="ldv_p01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3276600" y="549275"/>
            <a:ext cx="12128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357563"/>
            <a:ext cx="12715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789363"/>
            <a:ext cx="13446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5013325"/>
            <a:ext cx="12969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5263" y="188913"/>
            <a:ext cx="12668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avtoportret_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1989138"/>
            <a:ext cx="1276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714348" y="4143380"/>
            <a:ext cx="44386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В живописи Высокого Возрождения</a:t>
            </a:r>
            <a:r>
              <a:rPr lang="en-US" sz="2000" b="1">
                <a:solidFill>
                  <a:srgbClr val="A50021"/>
                </a:solidFill>
              </a:rPr>
              <a:t> XVI</a:t>
            </a:r>
            <a:r>
              <a:rPr lang="ru-RU" sz="2000" b="1">
                <a:solidFill>
                  <a:srgbClr val="A50021"/>
                </a:solidFill>
              </a:rPr>
              <a:t> века нашёл отражение пробуждающийся интерес к науке, который вскоре привёл к рождению новых открытий в трудах Галилея, Ньютона, Лейбница.</a:t>
            </a:r>
            <a:endParaRPr lang="ru-RU" sz="2000"/>
          </a:p>
        </p:txBody>
      </p:sp>
      <p:pic>
        <p:nvPicPr>
          <p:cNvPr id="23562" name="Picture 16" descr="und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 flipV="1">
            <a:off x="4646613" y="10001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2155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7740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Обратная перспектива живописи             Древней Руси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57158" y="1700213"/>
            <a:ext cx="850112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ru-RU" sz="2000" b="1" dirty="0">
                <a:solidFill>
                  <a:srgbClr val="A50021"/>
                </a:solidFill>
              </a:rPr>
              <a:t>Однако существовала ещё одна система перспективы - обратная. Она не была так хорошо научно разработана и не была признана таким количеством художников и учёных как линейная. Но она имеет право на жизнь также как и линейная. </a:t>
            </a:r>
          </a:p>
          <a:p>
            <a:pPr algn="just">
              <a:spcBef>
                <a:spcPct val="50000"/>
              </a:spcBef>
            </a:pPr>
            <a:endParaRPr lang="ru-RU" sz="2000" b="1" dirty="0">
              <a:solidFill>
                <a:srgbClr val="A50021"/>
              </a:solidFill>
            </a:endParaRPr>
          </a:p>
        </p:txBody>
      </p:sp>
      <p:pic>
        <p:nvPicPr>
          <p:cNvPr id="24581" name="Picture 8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573463"/>
            <a:ext cx="23622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0744" y="3571876"/>
            <a:ext cx="23225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Исследовать роль перспективы в изобразительном искусстве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1568450"/>
            <a:ext cx="411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4309" name="Group 37"/>
          <p:cNvGraphicFramePr>
            <a:graphicFrameLocks noGrp="1"/>
          </p:cNvGraphicFramePr>
          <p:nvPr/>
        </p:nvGraphicFramePr>
        <p:xfrm>
          <a:off x="5724525" y="419100"/>
          <a:ext cx="2881313" cy="1465263"/>
        </p:xfrm>
        <a:graphic>
          <a:graphicData uri="http://schemas.openxmlformats.org/drawingml/2006/table">
            <a:tbl>
              <a:tblPr/>
              <a:tblGrid>
                <a:gridCol w="1584325"/>
                <a:gridCol w="1296988"/>
              </a:tblGrid>
              <a:tr h="1465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6" name="Rectangle 18"/>
          <p:cNvSpPr>
            <a:spLocks noChangeArrowheads="1"/>
          </p:cNvSpPr>
          <p:nvPr/>
        </p:nvSpPr>
        <p:spPr bwMode="auto">
          <a:xfrm>
            <a:off x="0" y="422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4311" name="Group 39"/>
          <p:cNvGraphicFramePr>
            <a:graphicFrameLocks noGrp="1"/>
          </p:cNvGraphicFramePr>
          <p:nvPr/>
        </p:nvGraphicFramePr>
        <p:xfrm>
          <a:off x="0" y="3789363"/>
          <a:ext cx="5364163" cy="1068388"/>
        </p:xfrm>
        <a:graphic>
          <a:graphicData uri="http://schemas.openxmlformats.org/drawingml/2006/table">
            <a:tbl>
              <a:tblPr/>
              <a:tblGrid>
                <a:gridCol w="5364163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9" name="Text Box 42"/>
          <p:cNvSpPr txBox="1">
            <a:spLocks noChangeArrowheads="1"/>
          </p:cNvSpPr>
          <p:nvPr/>
        </p:nvSpPr>
        <p:spPr bwMode="auto">
          <a:xfrm>
            <a:off x="4929190" y="1071546"/>
            <a:ext cx="36433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ru-RU" dirty="0"/>
              <a:t>"</a:t>
            </a:r>
            <a:r>
              <a:rPr kumimoji="0" lang="ru-RU" b="1" dirty="0">
                <a:solidFill>
                  <a:srgbClr val="800000"/>
                </a:solidFill>
              </a:rPr>
              <a:t>Троица" Андрея Рублёва - шедевр древнерусской живописи. Непривычно выглядят непараллельные линии, которые не сводились в центр картины, а как бы исходили из точки перед картиной. Изучение законов картин древней Руси затруднялось несоблюдением художниками точности построения обратной пропорции. </a:t>
            </a:r>
          </a:p>
          <a:p>
            <a:pPr algn="just"/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5610" name="Picture 43" descr="ic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4942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1692275" y="188913"/>
            <a:ext cx="6408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Андрей Рублёв «Троица»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_3_Troitsa_412_413_72_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609188"/>
            <a:ext cx="4714908" cy="563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8756" y="714356"/>
            <a:ext cx="238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14489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Перспектива играет важную роль в изобразительном искусстве. Невозможно достаточно полно представить композиционное и перспективное построение произведения того или иного художника без учета процесса развития картинного пространства.  Перспектива связывает реальное пространство зрителя и пространство изображенное, концентрирует внимание на логическом центре картины, помогает передать художественную идею произведения. В разные эпохи художники в своих картинах используют те формы перспективы, которые соответствуют отдельной ступени развития.  Перспектива –  это очень просто. Это чистая геометрия. Но это не значит, что каждый может стать художником. Перспектива – это только геометрическая основа живописи. Но эта основа мертва, до тех пор пока художник не вложит в нее частичку своей души, не сделает ее живописью.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7151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Информационные ресурсы: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500306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 smtClean="0"/>
              <a:t>И.Ф.Шарыгин</a:t>
            </a:r>
            <a:r>
              <a:rPr lang="ru-RU" sz="2800" dirty="0" smtClean="0"/>
              <a:t>,  </a:t>
            </a:r>
            <a:r>
              <a:rPr lang="ru-RU" sz="2800" dirty="0" err="1" smtClean="0"/>
              <a:t>Л.Н.Ерганжиева</a:t>
            </a:r>
            <a:r>
              <a:rPr lang="ru-RU" sz="2800" dirty="0" smtClean="0"/>
              <a:t> «Наглядная геометрия»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А.Г.Яблонский «Линейная перспектива на плоскости»,Москва,2008 год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М.Н.Макарова «Перспектива»,Москва,2007 год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А.В.Волошинов «Математика и искусство»,Москва,2009 год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DVD </a:t>
            </a:r>
            <a:r>
              <a:rPr lang="en-US" sz="2800" dirty="0" err="1" smtClean="0"/>
              <a:t>Tsarskoe</a:t>
            </a:r>
            <a:r>
              <a:rPr lang="en-US" sz="2800" dirty="0" smtClean="0"/>
              <a:t> </a:t>
            </a:r>
            <a:r>
              <a:rPr lang="en-US" sz="2800" dirty="0" err="1" smtClean="0"/>
              <a:t>selo</a:t>
            </a:r>
            <a:r>
              <a:rPr lang="en-US" sz="2800" dirty="0" smtClean="0"/>
              <a:t> Master Video</a:t>
            </a:r>
            <a:r>
              <a:rPr lang="ru-RU" sz="2800" dirty="0" smtClean="0"/>
              <a:t>,2004</a:t>
            </a:r>
          </a:p>
          <a:p>
            <a:pPr marL="342900" indent="-342900"/>
            <a:r>
              <a:rPr lang="ru-RU" sz="2800" dirty="0" smtClean="0"/>
              <a:t>6.</a:t>
            </a:r>
            <a:r>
              <a:rPr lang="en-US" sz="2800" smtClean="0"/>
              <a:t> www. </a:t>
            </a:r>
            <a:r>
              <a:rPr lang="en-US" sz="2800" dirty="0" smtClean="0"/>
              <a:t>Galereja.ru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Проанализировать влияние геометрических познаний на развитие изобразительного искусства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рассмотреть отображение трёхмерного пространства на двумерную плоскость;</a:t>
            </a:r>
          </a:p>
          <a:p>
            <a:r>
              <a:rPr lang="ru-RU" sz="3200" dirty="0" smtClean="0"/>
              <a:t>изучить геометрические методы изображения пространственных фигур;</a:t>
            </a:r>
          </a:p>
          <a:p>
            <a:r>
              <a:rPr lang="ru-RU" sz="3200" dirty="0" smtClean="0"/>
              <a:t>проанализировать применение перспективы в изобразительном искусстве.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Перспектива играет значительную роль в изобразительном искусстве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Познакомиться с методами начертательной геометрии.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Изучить влияние перспективы на развитие изобразительного искусства.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Сделать вывод из своих исследований.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5" name="Picture 6" descr="ldv_p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2952328" cy="414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135729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</a:rPr>
              <a:t>Наибольшую радость телу даёт свет солнца, наибольшую радость духу – ясность математической истины. Вот почему науки о перспективе, в которой созерцание светлой линии – величайшая отрада глаз – соединяется с ясностью математики – величайшей отрадой ума, - должно предпочитать всем остальным человеческим исследованиям и наукам.</a:t>
            </a:r>
          </a:p>
          <a:p>
            <a:pPr algn="ctr"/>
            <a:endParaRPr lang="ru-RU" sz="2000" b="1" dirty="0" smtClean="0">
              <a:latin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</a:rPr>
              <a:t>Леонардо да Винчи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8604"/>
            <a:ext cx="3474789" cy="4171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4714884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</a:rPr>
              <a:t>Гаспар</a:t>
            </a:r>
            <a:r>
              <a:rPr lang="ru-RU" sz="3200" b="1" i="1" dirty="0" smtClean="0">
                <a:latin typeface="Times New Roman" pitchFamily="18" charset="0"/>
              </a:rPr>
              <a:t> Монж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5286388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</a:rPr>
              <a:t>(1746-1818)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1029</Words>
  <Application>Microsoft Office PowerPoint</Application>
  <PresentationFormat>Экран (4:3)</PresentationFormat>
  <Paragraphs>175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Перспектива в изобразительном  искусстве</vt:lpstr>
      <vt:lpstr>УЧАСТНИКИ ПРОЕКТА</vt:lpstr>
      <vt:lpstr>Проблема </vt:lpstr>
      <vt:lpstr>Цель</vt:lpstr>
      <vt:lpstr>Задачи</vt:lpstr>
      <vt:lpstr>Гипотеза</vt:lpstr>
      <vt:lpstr>Ход работы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И  ЖИВОПИСЬ</dc:title>
  <dc:creator>Якушкина</dc:creator>
  <cp:lastModifiedBy>Server2</cp:lastModifiedBy>
  <cp:revision>28</cp:revision>
  <dcterms:created xsi:type="dcterms:W3CDTF">2011-04-05T08:20:12Z</dcterms:created>
  <dcterms:modified xsi:type="dcterms:W3CDTF">2011-10-28T04:31:43Z</dcterms:modified>
</cp:coreProperties>
</file>