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72" r:id="rId9"/>
    <p:sldId id="265" r:id="rId10"/>
    <p:sldId id="267" r:id="rId11"/>
    <p:sldId id="268" r:id="rId12"/>
    <p:sldId id="269" r:id="rId13"/>
    <p:sldId id="274" r:id="rId14"/>
    <p:sldId id="275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61F9"/>
    <a:srgbClr val="00FFFF"/>
    <a:srgbClr val="73DE22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7ED4F-E4B3-4CD7-AF8C-66688C5043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3C14A-7C82-4C1A-AF0D-1A5BF50209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DF1CF-8F34-489E-9818-CEEB2D5D6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D60FA-71FD-4B0B-9FE0-069443D40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E5118-0DEC-4CA7-AF21-6B3B950C06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95F88-6C29-407A-9C81-817D41368E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0616-A148-479E-B47B-BD2F0F7C1D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25B91-3767-4960-8576-A9AC356C60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C0CF4-6A03-4511-BC29-E394CC9D71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5A44-5D7C-4388-B3D3-C00D26EE39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05A26-1EBE-41D6-96CE-FFB66CB35D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608B536-DC88-438A-8B21-A612B013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9688364-7776-4977-90D8-D084539658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Векторное кодирование графической информации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068638"/>
            <a:ext cx="6400800" cy="15843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3076" name="Picture 4" descr="AG0005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619625"/>
            <a:ext cx="28082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35" name="Group 379"/>
          <p:cNvGraphicFramePr>
            <a:graphicFrameLocks noGrp="1"/>
          </p:cNvGraphicFramePr>
          <p:nvPr>
            <p:ph/>
          </p:nvPr>
        </p:nvGraphicFramePr>
        <p:xfrm>
          <a:off x="1187450" y="1773238"/>
          <a:ext cx="6192838" cy="4064000"/>
        </p:xfrm>
        <a:graphic>
          <a:graphicData uri="http://schemas.openxmlformats.org/drawingml/2006/table">
            <a:tbl>
              <a:tblPr/>
              <a:tblGrid>
                <a:gridCol w="309563"/>
                <a:gridCol w="311150"/>
                <a:gridCol w="307975"/>
                <a:gridCol w="309562"/>
                <a:gridCol w="309563"/>
                <a:gridCol w="309562"/>
                <a:gridCol w="309563"/>
                <a:gridCol w="309562"/>
                <a:gridCol w="309563"/>
                <a:gridCol w="311150"/>
                <a:gridCol w="309562"/>
                <a:gridCol w="309563"/>
                <a:gridCol w="309562"/>
                <a:gridCol w="309563"/>
                <a:gridCol w="309562"/>
                <a:gridCol w="309563"/>
                <a:gridCol w="309562"/>
                <a:gridCol w="307975"/>
                <a:gridCol w="311150"/>
                <a:gridCol w="30956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97" name="Line 380"/>
          <p:cNvSpPr>
            <a:spLocks noChangeShapeType="1"/>
          </p:cNvSpPr>
          <p:nvPr/>
        </p:nvSpPr>
        <p:spPr bwMode="auto">
          <a:xfrm>
            <a:off x="1176338" y="5843588"/>
            <a:ext cx="6985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698" name="Line 381"/>
          <p:cNvSpPr>
            <a:spLocks noChangeShapeType="1"/>
          </p:cNvSpPr>
          <p:nvPr/>
        </p:nvSpPr>
        <p:spPr bwMode="auto">
          <a:xfrm flipV="1">
            <a:off x="1176338" y="1052513"/>
            <a:ext cx="11112" cy="48069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699" name="Text Box 382"/>
          <p:cNvSpPr txBox="1">
            <a:spLocks noChangeArrowheads="1"/>
          </p:cNvSpPr>
          <p:nvPr/>
        </p:nvSpPr>
        <p:spPr bwMode="auto">
          <a:xfrm>
            <a:off x="8243888" y="58054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X</a:t>
            </a: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14700" name="Text Box 383"/>
          <p:cNvSpPr txBox="1">
            <a:spLocks noChangeArrowheads="1"/>
          </p:cNvSpPr>
          <p:nvPr/>
        </p:nvSpPr>
        <p:spPr bwMode="auto">
          <a:xfrm>
            <a:off x="539750" y="69215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Y</a:t>
            </a: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19840" name="Text Box 384"/>
          <p:cNvSpPr txBox="1">
            <a:spLocks noChangeArrowheads="1"/>
          </p:cNvSpPr>
          <p:nvPr/>
        </p:nvSpPr>
        <p:spPr bwMode="auto">
          <a:xfrm>
            <a:off x="1547813" y="594995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20</a:t>
            </a:r>
          </a:p>
        </p:txBody>
      </p:sp>
      <p:sp>
        <p:nvSpPr>
          <p:cNvPr id="19841" name="Text Box 385"/>
          <p:cNvSpPr txBox="1">
            <a:spLocks noChangeArrowheads="1"/>
          </p:cNvSpPr>
          <p:nvPr/>
        </p:nvSpPr>
        <p:spPr bwMode="auto">
          <a:xfrm>
            <a:off x="2124075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40</a:t>
            </a:r>
          </a:p>
        </p:txBody>
      </p:sp>
      <p:sp>
        <p:nvSpPr>
          <p:cNvPr id="19842" name="Text Box 386"/>
          <p:cNvSpPr txBox="1">
            <a:spLocks noChangeArrowheads="1"/>
          </p:cNvSpPr>
          <p:nvPr/>
        </p:nvSpPr>
        <p:spPr bwMode="auto">
          <a:xfrm>
            <a:off x="3492500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80</a:t>
            </a:r>
          </a:p>
        </p:txBody>
      </p:sp>
      <p:sp>
        <p:nvSpPr>
          <p:cNvPr id="19843" name="Text Box 387"/>
          <p:cNvSpPr txBox="1">
            <a:spLocks noChangeArrowheads="1"/>
          </p:cNvSpPr>
          <p:nvPr/>
        </p:nvSpPr>
        <p:spPr bwMode="auto">
          <a:xfrm>
            <a:off x="2843213" y="594995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60</a:t>
            </a:r>
          </a:p>
        </p:txBody>
      </p:sp>
      <p:sp>
        <p:nvSpPr>
          <p:cNvPr id="19844" name="Text Box 388"/>
          <p:cNvSpPr txBox="1">
            <a:spLocks noChangeArrowheads="1"/>
          </p:cNvSpPr>
          <p:nvPr/>
        </p:nvSpPr>
        <p:spPr bwMode="auto">
          <a:xfrm>
            <a:off x="3962400" y="594995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100</a:t>
            </a:r>
          </a:p>
        </p:txBody>
      </p:sp>
      <p:sp>
        <p:nvSpPr>
          <p:cNvPr id="14706" name="Line 389"/>
          <p:cNvSpPr>
            <a:spLocks noChangeShapeType="1"/>
          </p:cNvSpPr>
          <p:nvPr/>
        </p:nvSpPr>
        <p:spPr bwMode="auto">
          <a:xfrm>
            <a:off x="1812925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07" name="Line 390"/>
          <p:cNvSpPr>
            <a:spLocks noChangeShapeType="1"/>
          </p:cNvSpPr>
          <p:nvPr/>
        </p:nvSpPr>
        <p:spPr bwMode="auto">
          <a:xfrm>
            <a:off x="3046413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08" name="Line 392"/>
          <p:cNvSpPr>
            <a:spLocks noChangeShapeType="1"/>
          </p:cNvSpPr>
          <p:nvPr/>
        </p:nvSpPr>
        <p:spPr bwMode="auto">
          <a:xfrm>
            <a:off x="2422525" y="5738813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09" name="Line 393"/>
          <p:cNvSpPr>
            <a:spLocks noChangeShapeType="1"/>
          </p:cNvSpPr>
          <p:nvPr/>
        </p:nvSpPr>
        <p:spPr bwMode="auto">
          <a:xfrm>
            <a:off x="3663950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0" name="Line 394"/>
          <p:cNvSpPr>
            <a:spLocks noChangeShapeType="1"/>
          </p:cNvSpPr>
          <p:nvPr/>
        </p:nvSpPr>
        <p:spPr bwMode="auto">
          <a:xfrm>
            <a:off x="4284663" y="5722938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1" name="Line 395"/>
          <p:cNvSpPr>
            <a:spLocks noChangeShapeType="1"/>
          </p:cNvSpPr>
          <p:nvPr/>
        </p:nvSpPr>
        <p:spPr bwMode="auto">
          <a:xfrm>
            <a:off x="4910138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2" name="Line 396"/>
          <p:cNvSpPr>
            <a:spLocks noChangeShapeType="1"/>
          </p:cNvSpPr>
          <p:nvPr/>
        </p:nvSpPr>
        <p:spPr bwMode="auto">
          <a:xfrm>
            <a:off x="1068388" y="5340350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3" name="Line 397"/>
          <p:cNvSpPr>
            <a:spLocks noChangeShapeType="1"/>
          </p:cNvSpPr>
          <p:nvPr/>
        </p:nvSpPr>
        <p:spPr bwMode="auto">
          <a:xfrm>
            <a:off x="1062038" y="4822825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4" name="Line 398"/>
          <p:cNvSpPr>
            <a:spLocks noChangeShapeType="1"/>
          </p:cNvSpPr>
          <p:nvPr/>
        </p:nvSpPr>
        <p:spPr bwMode="auto">
          <a:xfrm>
            <a:off x="1073150" y="4303713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5" name="Line 399"/>
          <p:cNvSpPr>
            <a:spLocks noChangeShapeType="1"/>
          </p:cNvSpPr>
          <p:nvPr/>
        </p:nvSpPr>
        <p:spPr bwMode="auto">
          <a:xfrm>
            <a:off x="1084263" y="3811588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6" name="Line 400"/>
          <p:cNvSpPr>
            <a:spLocks noChangeShapeType="1"/>
          </p:cNvSpPr>
          <p:nvPr/>
        </p:nvSpPr>
        <p:spPr bwMode="auto">
          <a:xfrm>
            <a:off x="1042988" y="3284538"/>
            <a:ext cx="2413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717" name="Line 401"/>
          <p:cNvSpPr>
            <a:spLocks noChangeShapeType="1"/>
          </p:cNvSpPr>
          <p:nvPr/>
        </p:nvSpPr>
        <p:spPr bwMode="auto">
          <a:xfrm>
            <a:off x="1073150" y="2781300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858" name="Text Box 402"/>
          <p:cNvSpPr txBox="1">
            <a:spLocks noChangeArrowheads="1"/>
          </p:cNvSpPr>
          <p:nvPr/>
        </p:nvSpPr>
        <p:spPr bwMode="auto">
          <a:xfrm>
            <a:off x="539750" y="51323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20</a:t>
            </a:r>
          </a:p>
        </p:txBody>
      </p:sp>
      <p:sp>
        <p:nvSpPr>
          <p:cNvPr id="19859" name="Text Box 403"/>
          <p:cNvSpPr txBox="1">
            <a:spLocks noChangeArrowheads="1"/>
          </p:cNvSpPr>
          <p:nvPr/>
        </p:nvSpPr>
        <p:spPr bwMode="auto">
          <a:xfrm>
            <a:off x="539750" y="4581525"/>
            <a:ext cx="5762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40</a:t>
            </a:r>
          </a:p>
        </p:txBody>
      </p:sp>
      <p:sp>
        <p:nvSpPr>
          <p:cNvPr id="19860" name="Text Box 404"/>
          <p:cNvSpPr txBox="1">
            <a:spLocks noChangeArrowheads="1"/>
          </p:cNvSpPr>
          <p:nvPr/>
        </p:nvSpPr>
        <p:spPr bwMode="auto">
          <a:xfrm>
            <a:off x="539750" y="4076700"/>
            <a:ext cx="5762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60</a:t>
            </a:r>
          </a:p>
        </p:txBody>
      </p:sp>
      <p:sp>
        <p:nvSpPr>
          <p:cNvPr id="19861" name="Text Box 405"/>
          <p:cNvSpPr txBox="1">
            <a:spLocks noChangeArrowheads="1"/>
          </p:cNvSpPr>
          <p:nvPr/>
        </p:nvSpPr>
        <p:spPr bwMode="auto">
          <a:xfrm>
            <a:off x="539750" y="35734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80</a:t>
            </a:r>
          </a:p>
        </p:txBody>
      </p:sp>
      <p:sp>
        <p:nvSpPr>
          <p:cNvPr id="19862" name="Text Box 406"/>
          <p:cNvSpPr txBox="1">
            <a:spLocks noChangeArrowheads="1"/>
          </p:cNvSpPr>
          <p:nvPr/>
        </p:nvSpPr>
        <p:spPr bwMode="auto">
          <a:xfrm>
            <a:off x="395288" y="30686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100</a:t>
            </a:r>
          </a:p>
        </p:txBody>
      </p:sp>
      <p:sp>
        <p:nvSpPr>
          <p:cNvPr id="19863" name="Line 407"/>
          <p:cNvSpPr>
            <a:spLocks noChangeShapeType="1"/>
          </p:cNvSpPr>
          <p:nvPr/>
        </p:nvSpPr>
        <p:spPr bwMode="auto">
          <a:xfrm flipV="1">
            <a:off x="3059113" y="2852738"/>
            <a:ext cx="0" cy="3024187"/>
          </a:xfrm>
          <a:prstGeom prst="line">
            <a:avLst/>
          </a:prstGeom>
          <a:noFill/>
          <a:ln w="5715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864" name="Line 408"/>
          <p:cNvSpPr>
            <a:spLocks noChangeShapeType="1"/>
          </p:cNvSpPr>
          <p:nvPr/>
        </p:nvSpPr>
        <p:spPr bwMode="auto">
          <a:xfrm flipH="1" flipV="1">
            <a:off x="1187450" y="4076700"/>
            <a:ext cx="2447925" cy="0"/>
          </a:xfrm>
          <a:prstGeom prst="line">
            <a:avLst/>
          </a:prstGeom>
          <a:noFill/>
          <a:ln w="5715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865" name="Oval 409"/>
          <p:cNvSpPr>
            <a:spLocks noChangeArrowheads="1"/>
          </p:cNvSpPr>
          <p:nvPr/>
        </p:nvSpPr>
        <p:spPr bwMode="auto">
          <a:xfrm>
            <a:off x="2998788" y="4016375"/>
            <a:ext cx="115887" cy="100013"/>
          </a:xfrm>
          <a:prstGeom prst="ellipse">
            <a:avLst/>
          </a:prstGeom>
          <a:solidFill>
            <a:srgbClr val="7E61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726" name="Text Box 410"/>
          <p:cNvSpPr txBox="1">
            <a:spLocks noChangeArrowheads="1"/>
          </p:cNvSpPr>
          <p:nvPr/>
        </p:nvSpPr>
        <p:spPr bwMode="auto">
          <a:xfrm>
            <a:off x="1979613" y="765175"/>
            <a:ext cx="4824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Установить 60, 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40" grpId="0"/>
      <p:bldP spid="19841" grpId="0"/>
      <p:bldP spid="19842" grpId="0"/>
      <p:bldP spid="19843" grpId="0"/>
      <p:bldP spid="19844" grpId="0"/>
      <p:bldP spid="19858" grpId="0"/>
      <p:bldP spid="19859" grpId="0"/>
      <p:bldP spid="19860" grpId="0"/>
      <p:bldP spid="19861" grpId="0"/>
      <p:bldP spid="19862" grpId="0"/>
      <p:bldP spid="19863" grpId="0" animBg="1"/>
      <p:bldP spid="19864" grpId="0" animBg="1"/>
      <p:bldP spid="198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ph/>
          </p:nvPr>
        </p:nvGraphicFramePr>
        <p:xfrm>
          <a:off x="1187450" y="1773238"/>
          <a:ext cx="6192838" cy="4064000"/>
        </p:xfrm>
        <a:graphic>
          <a:graphicData uri="http://schemas.openxmlformats.org/drawingml/2006/table">
            <a:tbl>
              <a:tblPr/>
              <a:tblGrid>
                <a:gridCol w="309563"/>
                <a:gridCol w="311150"/>
                <a:gridCol w="307975"/>
                <a:gridCol w="309562"/>
                <a:gridCol w="309563"/>
                <a:gridCol w="309562"/>
                <a:gridCol w="309563"/>
                <a:gridCol w="309562"/>
                <a:gridCol w="309563"/>
                <a:gridCol w="311150"/>
                <a:gridCol w="309562"/>
                <a:gridCol w="309563"/>
                <a:gridCol w="309562"/>
                <a:gridCol w="309563"/>
                <a:gridCol w="309562"/>
                <a:gridCol w="309563"/>
                <a:gridCol w="309562"/>
                <a:gridCol w="307975"/>
                <a:gridCol w="311150"/>
                <a:gridCol w="30956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21" name="Line 361"/>
          <p:cNvSpPr>
            <a:spLocks noChangeShapeType="1"/>
          </p:cNvSpPr>
          <p:nvPr/>
        </p:nvSpPr>
        <p:spPr bwMode="auto">
          <a:xfrm>
            <a:off x="1176338" y="5843588"/>
            <a:ext cx="6985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22" name="Line 362"/>
          <p:cNvSpPr>
            <a:spLocks noChangeShapeType="1"/>
          </p:cNvSpPr>
          <p:nvPr/>
        </p:nvSpPr>
        <p:spPr bwMode="auto">
          <a:xfrm flipV="1">
            <a:off x="1176338" y="1052513"/>
            <a:ext cx="11112" cy="48069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23" name="Text Box 363"/>
          <p:cNvSpPr txBox="1">
            <a:spLocks noChangeArrowheads="1"/>
          </p:cNvSpPr>
          <p:nvPr/>
        </p:nvSpPr>
        <p:spPr bwMode="auto">
          <a:xfrm>
            <a:off x="8243888" y="58054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X</a:t>
            </a: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15724" name="Text Box 364"/>
          <p:cNvSpPr txBox="1">
            <a:spLocks noChangeArrowheads="1"/>
          </p:cNvSpPr>
          <p:nvPr/>
        </p:nvSpPr>
        <p:spPr bwMode="auto">
          <a:xfrm>
            <a:off x="539750" y="69215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Y</a:t>
            </a: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15725" name="Text Box 365"/>
          <p:cNvSpPr txBox="1">
            <a:spLocks noChangeArrowheads="1"/>
          </p:cNvSpPr>
          <p:nvPr/>
        </p:nvSpPr>
        <p:spPr bwMode="auto">
          <a:xfrm>
            <a:off x="1547813" y="594995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20</a:t>
            </a:r>
          </a:p>
        </p:txBody>
      </p:sp>
      <p:sp>
        <p:nvSpPr>
          <p:cNvPr id="15726" name="Text Box 366"/>
          <p:cNvSpPr txBox="1">
            <a:spLocks noChangeArrowheads="1"/>
          </p:cNvSpPr>
          <p:nvPr/>
        </p:nvSpPr>
        <p:spPr bwMode="auto">
          <a:xfrm>
            <a:off x="2124075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40</a:t>
            </a:r>
          </a:p>
        </p:txBody>
      </p:sp>
      <p:sp>
        <p:nvSpPr>
          <p:cNvPr id="15727" name="Text Box 367"/>
          <p:cNvSpPr txBox="1">
            <a:spLocks noChangeArrowheads="1"/>
          </p:cNvSpPr>
          <p:nvPr/>
        </p:nvSpPr>
        <p:spPr bwMode="auto">
          <a:xfrm>
            <a:off x="3492500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80</a:t>
            </a:r>
          </a:p>
        </p:txBody>
      </p:sp>
      <p:sp>
        <p:nvSpPr>
          <p:cNvPr id="15728" name="Text Box 368"/>
          <p:cNvSpPr txBox="1">
            <a:spLocks noChangeArrowheads="1"/>
          </p:cNvSpPr>
          <p:nvPr/>
        </p:nvSpPr>
        <p:spPr bwMode="auto">
          <a:xfrm>
            <a:off x="2843213" y="594995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60</a:t>
            </a:r>
          </a:p>
        </p:txBody>
      </p:sp>
      <p:sp>
        <p:nvSpPr>
          <p:cNvPr id="15729" name="Text Box 369"/>
          <p:cNvSpPr txBox="1">
            <a:spLocks noChangeArrowheads="1"/>
          </p:cNvSpPr>
          <p:nvPr/>
        </p:nvSpPr>
        <p:spPr bwMode="auto">
          <a:xfrm>
            <a:off x="3962400" y="594995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100</a:t>
            </a:r>
          </a:p>
        </p:txBody>
      </p:sp>
      <p:sp>
        <p:nvSpPr>
          <p:cNvPr id="15730" name="Line 370"/>
          <p:cNvSpPr>
            <a:spLocks noChangeShapeType="1"/>
          </p:cNvSpPr>
          <p:nvPr/>
        </p:nvSpPr>
        <p:spPr bwMode="auto">
          <a:xfrm>
            <a:off x="1812925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1" name="Line 371"/>
          <p:cNvSpPr>
            <a:spLocks noChangeShapeType="1"/>
          </p:cNvSpPr>
          <p:nvPr/>
        </p:nvSpPr>
        <p:spPr bwMode="auto">
          <a:xfrm>
            <a:off x="3046413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2" name="Line 372"/>
          <p:cNvSpPr>
            <a:spLocks noChangeShapeType="1"/>
          </p:cNvSpPr>
          <p:nvPr/>
        </p:nvSpPr>
        <p:spPr bwMode="auto">
          <a:xfrm>
            <a:off x="2422525" y="5738813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3" name="Line 373"/>
          <p:cNvSpPr>
            <a:spLocks noChangeShapeType="1"/>
          </p:cNvSpPr>
          <p:nvPr/>
        </p:nvSpPr>
        <p:spPr bwMode="auto">
          <a:xfrm>
            <a:off x="3663950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4" name="Line 374"/>
          <p:cNvSpPr>
            <a:spLocks noChangeShapeType="1"/>
          </p:cNvSpPr>
          <p:nvPr/>
        </p:nvSpPr>
        <p:spPr bwMode="auto">
          <a:xfrm>
            <a:off x="4284663" y="5722938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5" name="Line 375"/>
          <p:cNvSpPr>
            <a:spLocks noChangeShapeType="1"/>
          </p:cNvSpPr>
          <p:nvPr/>
        </p:nvSpPr>
        <p:spPr bwMode="auto">
          <a:xfrm>
            <a:off x="4910138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6" name="Line 376"/>
          <p:cNvSpPr>
            <a:spLocks noChangeShapeType="1"/>
          </p:cNvSpPr>
          <p:nvPr/>
        </p:nvSpPr>
        <p:spPr bwMode="auto">
          <a:xfrm>
            <a:off x="1068388" y="5340350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7" name="Line 377"/>
          <p:cNvSpPr>
            <a:spLocks noChangeShapeType="1"/>
          </p:cNvSpPr>
          <p:nvPr/>
        </p:nvSpPr>
        <p:spPr bwMode="auto">
          <a:xfrm>
            <a:off x="1062038" y="4822825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8" name="Line 378"/>
          <p:cNvSpPr>
            <a:spLocks noChangeShapeType="1"/>
          </p:cNvSpPr>
          <p:nvPr/>
        </p:nvSpPr>
        <p:spPr bwMode="auto">
          <a:xfrm>
            <a:off x="1073150" y="4303713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39" name="Line 379"/>
          <p:cNvSpPr>
            <a:spLocks noChangeShapeType="1"/>
          </p:cNvSpPr>
          <p:nvPr/>
        </p:nvSpPr>
        <p:spPr bwMode="auto">
          <a:xfrm>
            <a:off x="1084263" y="3811588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40" name="Line 380"/>
          <p:cNvSpPr>
            <a:spLocks noChangeShapeType="1"/>
          </p:cNvSpPr>
          <p:nvPr/>
        </p:nvSpPr>
        <p:spPr bwMode="auto">
          <a:xfrm>
            <a:off x="1068388" y="3284538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41" name="Line 381"/>
          <p:cNvSpPr>
            <a:spLocks noChangeShapeType="1"/>
          </p:cNvSpPr>
          <p:nvPr/>
        </p:nvSpPr>
        <p:spPr bwMode="auto">
          <a:xfrm>
            <a:off x="1073150" y="2781300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42" name="Text Box 382"/>
          <p:cNvSpPr txBox="1">
            <a:spLocks noChangeArrowheads="1"/>
          </p:cNvSpPr>
          <p:nvPr/>
        </p:nvSpPr>
        <p:spPr bwMode="auto">
          <a:xfrm>
            <a:off x="539750" y="51323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20</a:t>
            </a:r>
          </a:p>
        </p:txBody>
      </p:sp>
      <p:sp>
        <p:nvSpPr>
          <p:cNvPr id="15743" name="Text Box 383"/>
          <p:cNvSpPr txBox="1">
            <a:spLocks noChangeArrowheads="1"/>
          </p:cNvSpPr>
          <p:nvPr/>
        </p:nvSpPr>
        <p:spPr bwMode="auto">
          <a:xfrm>
            <a:off x="539750" y="45815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40</a:t>
            </a:r>
          </a:p>
        </p:txBody>
      </p:sp>
      <p:sp>
        <p:nvSpPr>
          <p:cNvPr id="15744" name="Text Box 384"/>
          <p:cNvSpPr txBox="1">
            <a:spLocks noChangeArrowheads="1"/>
          </p:cNvSpPr>
          <p:nvPr/>
        </p:nvSpPr>
        <p:spPr bwMode="auto">
          <a:xfrm>
            <a:off x="539750" y="40767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60</a:t>
            </a:r>
          </a:p>
        </p:txBody>
      </p:sp>
      <p:sp>
        <p:nvSpPr>
          <p:cNvPr id="15745" name="Text Box 385"/>
          <p:cNvSpPr txBox="1">
            <a:spLocks noChangeArrowheads="1"/>
          </p:cNvSpPr>
          <p:nvPr/>
        </p:nvSpPr>
        <p:spPr bwMode="auto">
          <a:xfrm>
            <a:off x="539750" y="35734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80</a:t>
            </a:r>
          </a:p>
        </p:txBody>
      </p:sp>
      <p:sp>
        <p:nvSpPr>
          <p:cNvPr id="15746" name="Text Box 386"/>
          <p:cNvSpPr txBox="1">
            <a:spLocks noChangeArrowheads="1"/>
          </p:cNvSpPr>
          <p:nvPr/>
        </p:nvSpPr>
        <p:spPr bwMode="auto">
          <a:xfrm>
            <a:off x="395288" y="30686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100</a:t>
            </a:r>
          </a:p>
        </p:txBody>
      </p:sp>
      <p:sp>
        <p:nvSpPr>
          <p:cNvPr id="21892" name="Line 388"/>
          <p:cNvSpPr>
            <a:spLocks noChangeShapeType="1"/>
          </p:cNvSpPr>
          <p:nvPr/>
        </p:nvSpPr>
        <p:spPr bwMode="auto">
          <a:xfrm flipH="1" flipV="1">
            <a:off x="1209675" y="3551238"/>
            <a:ext cx="4514850" cy="22225"/>
          </a:xfrm>
          <a:prstGeom prst="line">
            <a:avLst/>
          </a:prstGeom>
          <a:noFill/>
          <a:ln w="5715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48" name="Text Box 390"/>
          <p:cNvSpPr txBox="1">
            <a:spLocks noChangeArrowheads="1"/>
          </p:cNvSpPr>
          <p:nvPr/>
        </p:nvSpPr>
        <p:spPr bwMode="auto">
          <a:xfrm>
            <a:off x="1979613" y="765175"/>
            <a:ext cx="4824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Линия к 100, 90</a:t>
            </a:r>
          </a:p>
        </p:txBody>
      </p:sp>
      <p:sp>
        <p:nvSpPr>
          <p:cNvPr id="21895" name="Line 391"/>
          <p:cNvSpPr>
            <a:spLocks noChangeShapeType="1"/>
          </p:cNvSpPr>
          <p:nvPr/>
        </p:nvSpPr>
        <p:spPr bwMode="auto">
          <a:xfrm flipV="1">
            <a:off x="4284663" y="2781300"/>
            <a:ext cx="0" cy="3024188"/>
          </a:xfrm>
          <a:prstGeom prst="line">
            <a:avLst/>
          </a:prstGeom>
          <a:noFill/>
          <a:ln w="5715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897" name="Line 393"/>
          <p:cNvSpPr>
            <a:spLocks noChangeShapeType="1"/>
          </p:cNvSpPr>
          <p:nvPr/>
        </p:nvSpPr>
        <p:spPr bwMode="auto">
          <a:xfrm flipV="1">
            <a:off x="3059113" y="3573463"/>
            <a:ext cx="1225550" cy="5032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751" name="Oval 389"/>
          <p:cNvSpPr>
            <a:spLocks noChangeArrowheads="1"/>
          </p:cNvSpPr>
          <p:nvPr/>
        </p:nvSpPr>
        <p:spPr bwMode="auto">
          <a:xfrm>
            <a:off x="2998788" y="4016375"/>
            <a:ext cx="115887" cy="100013"/>
          </a:xfrm>
          <a:prstGeom prst="ellipse">
            <a:avLst/>
          </a:prstGeom>
          <a:solidFill>
            <a:srgbClr val="7E61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896" name="Oval 392"/>
          <p:cNvSpPr>
            <a:spLocks noChangeArrowheads="1"/>
          </p:cNvSpPr>
          <p:nvPr/>
        </p:nvSpPr>
        <p:spPr bwMode="auto">
          <a:xfrm>
            <a:off x="4233863" y="3500438"/>
            <a:ext cx="115887" cy="100012"/>
          </a:xfrm>
          <a:prstGeom prst="ellipse">
            <a:avLst/>
          </a:prstGeom>
          <a:solidFill>
            <a:srgbClr val="7E61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92" grpId="0" animBg="1"/>
      <p:bldP spid="21895" grpId="0" animBg="1"/>
      <p:bldP spid="21897" grpId="0" animBg="1"/>
      <p:bldP spid="218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ph/>
          </p:nvPr>
        </p:nvGraphicFramePr>
        <p:xfrm>
          <a:off x="1187450" y="1773238"/>
          <a:ext cx="6192838" cy="4064000"/>
        </p:xfrm>
        <a:graphic>
          <a:graphicData uri="http://schemas.openxmlformats.org/drawingml/2006/table">
            <a:tbl>
              <a:tblPr/>
              <a:tblGrid>
                <a:gridCol w="309563"/>
                <a:gridCol w="311150"/>
                <a:gridCol w="307975"/>
                <a:gridCol w="309562"/>
                <a:gridCol w="309563"/>
                <a:gridCol w="309562"/>
                <a:gridCol w="309563"/>
                <a:gridCol w="309562"/>
                <a:gridCol w="309563"/>
                <a:gridCol w="311150"/>
                <a:gridCol w="309562"/>
                <a:gridCol w="309563"/>
                <a:gridCol w="309562"/>
                <a:gridCol w="309563"/>
                <a:gridCol w="309562"/>
                <a:gridCol w="309563"/>
                <a:gridCol w="309562"/>
                <a:gridCol w="307975"/>
                <a:gridCol w="311150"/>
                <a:gridCol w="30956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22" name="Rectangle 394"/>
          <p:cNvSpPr>
            <a:spLocks noChangeArrowheads="1"/>
          </p:cNvSpPr>
          <p:nvPr/>
        </p:nvSpPr>
        <p:spPr bwMode="auto">
          <a:xfrm>
            <a:off x="2411413" y="3562350"/>
            <a:ext cx="1873250" cy="1246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46" name="Line 361"/>
          <p:cNvSpPr>
            <a:spLocks noChangeShapeType="1"/>
          </p:cNvSpPr>
          <p:nvPr/>
        </p:nvSpPr>
        <p:spPr bwMode="auto">
          <a:xfrm>
            <a:off x="1176338" y="5843588"/>
            <a:ext cx="6985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47" name="Line 362"/>
          <p:cNvSpPr>
            <a:spLocks noChangeShapeType="1"/>
          </p:cNvSpPr>
          <p:nvPr/>
        </p:nvSpPr>
        <p:spPr bwMode="auto">
          <a:xfrm flipV="1">
            <a:off x="1176338" y="1052513"/>
            <a:ext cx="11112" cy="48069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48" name="Text Box 363"/>
          <p:cNvSpPr txBox="1">
            <a:spLocks noChangeArrowheads="1"/>
          </p:cNvSpPr>
          <p:nvPr/>
        </p:nvSpPr>
        <p:spPr bwMode="auto">
          <a:xfrm>
            <a:off x="8243888" y="58054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X</a:t>
            </a: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16749" name="Text Box 364"/>
          <p:cNvSpPr txBox="1">
            <a:spLocks noChangeArrowheads="1"/>
          </p:cNvSpPr>
          <p:nvPr/>
        </p:nvSpPr>
        <p:spPr bwMode="auto">
          <a:xfrm>
            <a:off x="539750" y="69215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Y</a:t>
            </a: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16750" name="Text Box 365"/>
          <p:cNvSpPr txBox="1">
            <a:spLocks noChangeArrowheads="1"/>
          </p:cNvSpPr>
          <p:nvPr/>
        </p:nvSpPr>
        <p:spPr bwMode="auto">
          <a:xfrm>
            <a:off x="1547813" y="594995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20</a:t>
            </a:r>
          </a:p>
        </p:txBody>
      </p:sp>
      <p:sp>
        <p:nvSpPr>
          <p:cNvPr id="16751" name="Text Box 366"/>
          <p:cNvSpPr txBox="1">
            <a:spLocks noChangeArrowheads="1"/>
          </p:cNvSpPr>
          <p:nvPr/>
        </p:nvSpPr>
        <p:spPr bwMode="auto">
          <a:xfrm>
            <a:off x="2124075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40</a:t>
            </a:r>
          </a:p>
        </p:txBody>
      </p:sp>
      <p:sp>
        <p:nvSpPr>
          <p:cNvPr id="16752" name="Text Box 367"/>
          <p:cNvSpPr txBox="1">
            <a:spLocks noChangeArrowheads="1"/>
          </p:cNvSpPr>
          <p:nvPr/>
        </p:nvSpPr>
        <p:spPr bwMode="auto">
          <a:xfrm>
            <a:off x="3492500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80</a:t>
            </a:r>
          </a:p>
        </p:txBody>
      </p:sp>
      <p:sp>
        <p:nvSpPr>
          <p:cNvPr id="16753" name="Text Box 368"/>
          <p:cNvSpPr txBox="1">
            <a:spLocks noChangeArrowheads="1"/>
          </p:cNvSpPr>
          <p:nvPr/>
        </p:nvSpPr>
        <p:spPr bwMode="auto">
          <a:xfrm>
            <a:off x="2843213" y="594995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60</a:t>
            </a:r>
          </a:p>
        </p:txBody>
      </p:sp>
      <p:sp>
        <p:nvSpPr>
          <p:cNvPr id="16754" name="Text Box 369"/>
          <p:cNvSpPr txBox="1">
            <a:spLocks noChangeArrowheads="1"/>
          </p:cNvSpPr>
          <p:nvPr/>
        </p:nvSpPr>
        <p:spPr bwMode="auto">
          <a:xfrm>
            <a:off x="3962400" y="594995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100</a:t>
            </a:r>
          </a:p>
        </p:txBody>
      </p:sp>
      <p:sp>
        <p:nvSpPr>
          <p:cNvPr id="16755" name="Line 370"/>
          <p:cNvSpPr>
            <a:spLocks noChangeShapeType="1"/>
          </p:cNvSpPr>
          <p:nvPr/>
        </p:nvSpPr>
        <p:spPr bwMode="auto">
          <a:xfrm>
            <a:off x="1812925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56" name="Line 371"/>
          <p:cNvSpPr>
            <a:spLocks noChangeShapeType="1"/>
          </p:cNvSpPr>
          <p:nvPr/>
        </p:nvSpPr>
        <p:spPr bwMode="auto">
          <a:xfrm>
            <a:off x="3046413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57" name="Line 372"/>
          <p:cNvSpPr>
            <a:spLocks noChangeShapeType="1"/>
          </p:cNvSpPr>
          <p:nvPr/>
        </p:nvSpPr>
        <p:spPr bwMode="auto">
          <a:xfrm>
            <a:off x="2422525" y="5738813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58" name="Line 373"/>
          <p:cNvSpPr>
            <a:spLocks noChangeShapeType="1"/>
          </p:cNvSpPr>
          <p:nvPr/>
        </p:nvSpPr>
        <p:spPr bwMode="auto">
          <a:xfrm>
            <a:off x="3663950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59" name="Line 374"/>
          <p:cNvSpPr>
            <a:spLocks noChangeShapeType="1"/>
          </p:cNvSpPr>
          <p:nvPr/>
        </p:nvSpPr>
        <p:spPr bwMode="auto">
          <a:xfrm>
            <a:off x="4284663" y="5722938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0" name="Line 375"/>
          <p:cNvSpPr>
            <a:spLocks noChangeShapeType="1"/>
          </p:cNvSpPr>
          <p:nvPr/>
        </p:nvSpPr>
        <p:spPr bwMode="auto">
          <a:xfrm>
            <a:off x="4910138" y="5734050"/>
            <a:ext cx="0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1" name="Line 376"/>
          <p:cNvSpPr>
            <a:spLocks noChangeShapeType="1"/>
          </p:cNvSpPr>
          <p:nvPr/>
        </p:nvSpPr>
        <p:spPr bwMode="auto">
          <a:xfrm>
            <a:off x="1068388" y="5340350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2" name="Line 377"/>
          <p:cNvSpPr>
            <a:spLocks noChangeShapeType="1"/>
          </p:cNvSpPr>
          <p:nvPr/>
        </p:nvSpPr>
        <p:spPr bwMode="auto">
          <a:xfrm>
            <a:off x="1062038" y="4822825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3" name="Line 378"/>
          <p:cNvSpPr>
            <a:spLocks noChangeShapeType="1"/>
          </p:cNvSpPr>
          <p:nvPr/>
        </p:nvSpPr>
        <p:spPr bwMode="auto">
          <a:xfrm>
            <a:off x="1073150" y="4303713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4" name="Line 379"/>
          <p:cNvSpPr>
            <a:spLocks noChangeShapeType="1"/>
          </p:cNvSpPr>
          <p:nvPr/>
        </p:nvSpPr>
        <p:spPr bwMode="auto">
          <a:xfrm>
            <a:off x="1084263" y="3811588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5" name="Line 380"/>
          <p:cNvSpPr>
            <a:spLocks noChangeShapeType="1"/>
          </p:cNvSpPr>
          <p:nvPr/>
        </p:nvSpPr>
        <p:spPr bwMode="auto">
          <a:xfrm>
            <a:off x="1068388" y="3284538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6" name="Line 381"/>
          <p:cNvSpPr>
            <a:spLocks noChangeShapeType="1"/>
          </p:cNvSpPr>
          <p:nvPr/>
        </p:nvSpPr>
        <p:spPr bwMode="auto">
          <a:xfrm>
            <a:off x="1073150" y="2781300"/>
            <a:ext cx="190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767" name="Text Box 382"/>
          <p:cNvSpPr txBox="1">
            <a:spLocks noChangeArrowheads="1"/>
          </p:cNvSpPr>
          <p:nvPr/>
        </p:nvSpPr>
        <p:spPr bwMode="auto">
          <a:xfrm>
            <a:off x="539750" y="51323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20</a:t>
            </a:r>
          </a:p>
        </p:txBody>
      </p:sp>
      <p:sp>
        <p:nvSpPr>
          <p:cNvPr id="16768" name="Text Box 383"/>
          <p:cNvSpPr txBox="1">
            <a:spLocks noChangeArrowheads="1"/>
          </p:cNvSpPr>
          <p:nvPr/>
        </p:nvSpPr>
        <p:spPr bwMode="auto">
          <a:xfrm>
            <a:off x="539750" y="45815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40</a:t>
            </a:r>
          </a:p>
        </p:txBody>
      </p:sp>
      <p:sp>
        <p:nvSpPr>
          <p:cNvPr id="16769" name="Text Box 384"/>
          <p:cNvSpPr txBox="1">
            <a:spLocks noChangeArrowheads="1"/>
          </p:cNvSpPr>
          <p:nvPr/>
        </p:nvSpPr>
        <p:spPr bwMode="auto">
          <a:xfrm>
            <a:off x="539750" y="40767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60</a:t>
            </a:r>
          </a:p>
        </p:txBody>
      </p:sp>
      <p:sp>
        <p:nvSpPr>
          <p:cNvPr id="16770" name="Text Box 385"/>
          <p:cNvSpPr txBox="1">
            <a:spLocks noChangeArrowheads="1"/>
          </p:cNvSpPr>
          <p:nvPr/>
        </p:nvSpPr>
        <p:spPr bwMode="auto">
          <a:xfrm>
            <a:off x="539750" y="35734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80</a:t>
            </a:r>
          </a:p>
        </p:txBody>
      </p:sp>
      <p:sp>
        <p:nvSpPr>
          <p:cNvPr id="16771" name="Text Box 386"/>
          <p:cNvSpPr txBox="1">
            <a:spLocks noChangeArrowheads="1"/>
          </p:cNvSpPr>
          <p:nvPr/>
        </p:nvSpPr>
        <p:spPr bwMode="auto">
          <a:xfrm>
            <a:off x="395288" y="30686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73DE22"/>
                </a:solidFill>
                <a:latin typeface="Arial" charset="0"/>
              </a:rPr>
              <a:t>100</a:t>
            </a:r>
          </a:p>
        </p:txBody>
      </p:sp>
      <p:sp>
        <p:nvSpPr>
          <p:cNvPr id="16772" name="Text Box 388"/>
          <p:cNvSpPr txBox="1">
            <a:spLocks noChangeArrowheads="1"/>
          </p:cNvSpPr>
          <p:nvPr/>
        </p:nvSpPr>
        <p:spPr bwMode="auto">
          <a:xfrm>
            <a:off x="1403350" y="765175"/>
            <a:ext cx="748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Прямоугольник 100, 90, 40, 40 </a:t>
            </a:r>
          </a:p>
        </p:txBody>
      </p:sp>
      <p:sp>
        <p:nvSpPr>
          <p:cNvPr id="22918" name="Line 390"/>
          <p:cNvSpPr>
            <a:spLocks noChangeShapeType="1"/>
          </p:cNvSpPr>
          <p:nvPr/>
        </p:nvSpPr>
        <p:spPr bwMode="auto">
          <a:xfrm flipV="1">
            <a:off x="2411413" y="3573463"/>
            <a:ext cx="1873250" cy="1223962"/>
          </a:xfrm>
          <a:prstGeom prst="line">
            <a:avLst/>
          </a:prstGeom>
          <a:noFill/>
          <a:ln w="5715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919" name="Oval 391"/>
          <p:cNvSpPr>
            <a:spLocks noChangeArrowheads="1"/>
          </p:cNvSpPr>
          <p:nvPr/>
        </p:nvSpPr>
        <p:spPr bwMode="auto">
          <a:xfrm>
            <a:off x="2366963" y="4764088"/>
            <a:ext cx="115887" cy="100012"/>
          </a:xfrm>
          <a:prstGeom prst="ellipse">
            <a:avLst/>
          </a:prstGeom>
          <a:solidFill>
            <a:srgbClr val="7E61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20" name="Oval 392"/>
          <p:cNvSpPr>
            <a:spLocks noChangeArrowheads="1"/>
          </p:cNvSpPr>
          <p:nvPr/>
        </p:nvSpPr>
        <p:spPr bwMode="auto">
          <a:xfrm>
            <a:off x="4233863" y="3500438"/>
            <a:ext cx="115887" cy="100012"/>
          </a:xfrm>
          <a:prstGeom prst="ellipse">
            <a:avLst/>
          </a:prstGeom>
          <a:solidFill>
            <a:srgbClr val="7E61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22" grpId="0" animBg="1"/>
      <p:bldP spid="22918" grpId="0" animBg="1"/>
      <p:bldP spid="22919" grpId="0" animBg="1"/>
      <p:bldP spid="229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43888" cy="796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Физкультминутка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Физкультурная азбука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- Подпрыгнуть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- Присесть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- Руки вверх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 - Руки в стороны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 - Руки на пояс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 - Наклон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 - Закрыть глаза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Показать слово из этих букв: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КОРА,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ДОКТОР.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Придумать слово и показать всем, чтобы отгадали.</a:t>
            </a:r>
          </a:p>
        </p:txBody>
      </p:sp>
      <p:pic>
        <p:nvPicPr>
          <p:cNvPr id="17412" name="Picture 4" descr="BD1956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2725" y="1773238"/>
            <a:ext cx="1403350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помощью полученных знаний и используя команды, с которыми вы познакомились создать рисунок. Работать нужно в команде по 2 человека. Один составляет рисунок на бумаге, другой делает его описание с помощью команд. Удачи!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916113"/>
            <a:ext cx="4965700" cy="20955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Arial" charset="0"/>
                <a:cs typeface="Times New Roman" pitchFamily="18" charset="0"/>
              </a:rPr>
              <a:t>§</a:t>
            </a:r>
            <a:r>
              <a:rPr lang="ru-RU" sz="6000" dirty="0" smtClean="0">
                <a:latin typeface="Arial" charset="0"/>
                <a:cs typeface="Times New Roman" pitchFamily="18" charset="0"/>
              </a:rPr>
              <a:t> 1.3</a:t>
            </a:r>
          </a:p>
          <a:p>
            <a:pPr eaLnBrk="1" hangingPunct="1">
              <a:buNone/>
            </a:pPr>
            <a:endParaRPr lang="en-US" sz="6000" dirty="0" smtClean="0">
              <a:latin typeface="Arial" charset="0"/>
              <a:cs typeface="Times New Roman" pitchFamily="18" charset="0"/>
            </a:endParaRPr>
          </a:p>
        </p:txBody>
      </p:sp>
      <p:pic>
        <p:nvPicPr>
          <p:cNvPr id="19460" name="Picture 4" descr="NOTEPA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292600"/>
            <a:ext cx="171291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Тест «Работа на карточках»</a:t>
            </a:r>
          </a:p>
        </p:txBody>
      </p:sp>
      <p:pic>
        <p:nvPicPr>
          <p:cNvPr id="20483" name="Picture 4" descr="Юзер Анимация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4173538"/>
            <a:ext cx="295275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684213" y="1196975"/>
            <a:ext cx="7848600" cy="4103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Всем 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658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Разминка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13435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Напишите в тетрадях слова , начинающиеся на букву Б: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Город,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Страна,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Река,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Растение,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Зверь,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Птица,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Рыба,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Марка автомобиля.</a:t>
            </a:r>
          </a:p>
        </p:txBody>
      </p:sp>
      <p:pic>
        <p:nvPicPr>
          <p:cNvPr id="4100" name="Picture 5" descr="cl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141663"/>
            <a:ext cx="204946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88300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Повторение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569325" cy="5256213"/>
          </a:xfrm>
          <a:noFill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Каким образом осуществляется двоичное кодирование числовой информации?</a:t>
            </a:r>
          </a:p>
          <a:p>
            <a:pPr eaLnBrk="1" hangingPunct="1"/>
            <a:r>
              <a:rPr lang="ru-RU" smtClean="0">
                <a:latin typeface="Arial" charset="0"/>
              </a:rPr>
              <a:t>Каким образом осуществляется двоичное кодирование текстовой информации?</a:t>
            </a:r>
          </a:p>
          <a:p>
            <a:pPr eaLnBrk="1" hangingPunct="1"/>
            <a:r>
              <a:rPr lang="ru-RU" smtClean="0">
                <a:latin typeface="Arial" charset="0"/>
              </a:rPr>
              <a:t>Как происходит </a:t>
            </a:r>
            <a:r>
              <a:rPr lang="ru-RU" smtClean="0">
                <a:solidFill>
                  <a:schemeClr val="tx2"/>
                </a:solidFill>
                <a:latin typeface="Arial" charset="0"/>
              </a:rPr>
              <a:t>растровое</a:t>
            </a:r>
            <a:r>
              <a:rPr lang="ru-RU" smtClean="0">
                <a:latin typeface="Arial" charset="0"/>
              </a:rPr>
              <a:t> кодирование графической информации?</a:t>
            </a:r>
          </a:p>
          <a:p>
            <a:pPr eaLnBrk="1" hangingPunct="1"/>
            <a:r>
              <a:rPr lang="ru-RU" smtClean="0">
                <a:latin typeface="Arial" charset="0"/>
              </a:rPr>
              <a:t>Что такое пиксель?</a:t>
            </a:r>
          </a:p>
          <a:p>
            <a:pPr eaLnBrk="1" hangingPunct="1"/>
            <a:r>
              <a:rPr lang="ru-RU" smtClean="0">
                <a:latin typeface="Arial" charset="0"/>
              </a:rPr>
              <a:t>Что такое палитра?</a:t>
            </a:r>
          </a:p>
          <a:p>
            <a:pPr eaLnBrk="1" hangingPunct="1"/>
            <a:r>
              <a:rPr lang="ru-RU" smtClean="0">
                <a:latin typeface="Arial" charset="0"/>
              </a:rPr>
              <a:t>Что такое растр?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12875"/>
            <a:ext cx="7993063" cy="4824413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Векторное кодирование графической информации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916238" y="765175"/>
            <a:ext cx="3022600" cy="8001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Тема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Растровое кодирование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>
                <a:latin typeface="Arial" charset="0"/>
              </a:rPr>
              <a:t>При растровом кодировании:</a:t>
            </a:r>
          </a:p>
          <a:p>
            <a:pPr eaLnBrk="1" hangingPunct="1"/>
            <a:r>
              <a:rPr lang="ru-RU" smtClean="0">
                <a:latin typeface="Arial" charset="0"/>
              </a:rPr>
              <a:t>Рисунок состоит из точек.</a:t>
            </a:r>
          </a:p>
          <a:p>
            <a:pPr eaLnBrk="1" hangingPunct="1"/>
            <a:r>
              <a:rPr lang="ru-RU" smtClean="0">
                <a:latin typeface="Arial" charset="0"/>
              </a:rPr>
              <a:t>Цвет каждой точки кодируется его номером в палитре.</a:t>
            </a:r>
          </a:p>
          <a:p>
            <a:pPr eaLnBrk="1" hangingPunct="1"/>
            <a:r>
              <a:rPr lang="ru-RU" smtClean="0">
                <a:latin typeface="Arial" charset="0"/>
              </a:rPr>
              <a:t>Номер цвета переводится в двоичную систему счисления.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47813" y="5805488"/>
            <a:ext cx="6477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03350" y="52292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Например: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68538" y="6092825"/>
            <a:ext cx="10080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76600" y="5661025"/>
            <a:ext cx="151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Цвет номер 12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748213" y="6088063"/>
            <a:ext cx="10080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580063" y="5516563"/>
            <a:ext cx="21605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Код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00001100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/>
      <p:bldP spid="13318" grpId="0" animBg="1"/>
      <p:bldP spid="13319" grpId="0"/>
      <p:bldP spid="13320" grpId="0" animBg="1"/>
      <p:bldP spid="133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Векторное кодирование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 векторном кодировании:</a:t>
            </a: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Рисунок строится из фигур.</a:t>
            </a: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Каждая фигура математически описывается по своим координатам.</a:t>
            </a:r>
          </a:p>
        </p:txBody>
      </p:sp>
      <p:pic>
        <p:nvPicPr>
          <p:cNvPr id="10244" name="Picture 5" descr="0132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221163"/>
            <a:ext cx="302418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4"/>
          <p:cNvGrpSpPr>
            <a:grpSpLocks/>
          </p:cNvGrpSpPr>
          <p:nvPr/>
        </p:nvGrpSpPr>
        <p:grpSpPr bwMode="auto">
          <a:xfrm>
            <a:off x="2555875" y="2133600"/>
            <a:ext cx="4103688" cy="2305050"/>
            <a:chOff x="1111" y="1570"/>
            <a:chExt cx="3493" cy="1814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1111" y="2160"/>
              <a:ext cx="3493" cy="81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2200" y="1570"/>
              <a:ext cx="1407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 flipH="1">
              <a:off x="1701" y="1570"/>
              <a:ext cx="499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3606" y="1570"/>
              <a:ext cx="408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273" name="Oval 8"/>
            <p:cNvSpPr>
              <a:spLocks noChangeArrowheads="1"/>
            </p:cNvSpPr>
            <p:nvPr/>
          </p:nvSpPr>
          <p:spPr bwMode="auto">
            <a:xfrm>
              <a:off x="1565" y="2659"/>
              <a:ext cx="771" cy="7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4" name="Oval 9"/>
            <p:cNvSpPr>
              <a:spLocks noChangeArrowheads="1"/>
            </p:cNvSpPr>
            <p:nvPr/>
          </p:nvSpPr>
          <p:spPr bwMode="auto">
            <a:xfrm>
              <a:off x="3243" y="2659"/>
              <a:ext cx="771" cy="7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Oval 10"/>
            <p:cNvSpPr>
              <a:spLocks noChangeArrowheads="1"/>
            </p:cNvSpPr>
            <p:nvPr/>
          </p:nvSpPr>
          <p:spPr bwMode="auto">
            <a:xfrm>
              <a:off x="1746" y="2840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Oval 11"/>
            <p:cNvSpPr>
              <a:spLocks noChangeArrowheads="1"/>
            </p:cNvSpPr>
            <p:nvPr/>
          </p:nvSpPr>
          <p:spPr bwMode="auto">
            <a:xfrm>
              <a:off x="3424" y="2840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Из каких фигур состоит этот рисунок?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11188" y="4508500"/>
            <a:ext cx="82899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Примитивы</a:t>
            </a:r>
            <a:r>
              <a:rPr lang="ru-RU" sz="4000" dirty="0">
                <a:latin typeface="Arial" charset="0"/>
              </a:rPr>
              <a:t> – простейшие элементы, из которых состоит рисунок.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Увеличение векторного рисунка</a:t>
            </a:r>
          </a:p>
        </p:txBody>
      </p:sp>
      <p:pic>
        <p:nvPicPr>
          <p:cNvPr id="12291" name="Picture 5" descr="04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92375"/>
            <a:ext cx="8424863" cy="373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smtClean="0"/>
              <a:t>Как с помощью координат описать: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73437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Точку?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Указать её координаты </a:t>
            </a:r>
            <a:r>
              <a:rPr lang="en-US" sz="2400" smtClean="0"/>
              <a:t>X, Y</a:t>
            </a:r>
            <a:r>
              <a:rPr lang="ru-RU" sz="2400" smtClean="0"/>
              <a:t> и цвет</a:t>
            </a:r>
            <a:r>
              <a:rPr lang="en-US" sz="2400" smtClean="0"/>
              <a:t>.</a:t>
            </a:r>
            <a:endParaRPr lang="ru-RU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Прямую?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Указать координаты её концов и цвет.</a:t>
            </a:r>
          </a:p>
          <a:p>
            <a:pPr lvl="1"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Прямоугольник?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Указать координаты двух противоположных вершин, цвет линий и заливки.</a:t>
            </a:r>
          </a:p>
          <a:p>
            <a:pPr lvl="1"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Окружность?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Указать координаты центра, радиус, цвет линии и заливки.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327775" y="2338388"/>
            <a:ext cx="1949450" cy="874712"/>
            <a:chOff x="3986" y="1473"/>
            <a:chExt cx="1228" cy="551"/>
          </a:xfrm>
        </p:grpSpPr>
        <p:sp>
          <p:nvSpPr>
            <p:cNvPr id="13326" name="Line 4"/>
            <p:cNvSpPr>
              <a:spLocks noChangeShapeType="1"/>
            </p:cNvSpPr>
            <p:nvPr/>
          </p:nvSpPr>
          <p:spPr bwMode="auto">
            <a:xfrm flipV="1">
              <a:off x="4059" y="1525"/>
              <a:ext cx="1088" cy="45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27" name="Oval 5"/>
            <p:cNvSpPr>
              <a:spLocks noChangeArrowheads="1"/>
            </p:cNvSpPr>
            <p:nvPr/>
          </p:nvSpPr>
          <p:spPr bwMode="auto">
            <a:xfrm>
              <a:off x="3986" y="1961"/>
              <a:ext cx="73" cy="63"/>
            </a:xfrm>
            <a:prstGeom prst="ellipse">
              <a:avLst/>
            </a:prstGeom>
            <a:solidFill>
              <a:srgbClr val="73DE2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Oval 7"/>
            <p:cNvSpPr>
              <a:spLocks noChangeArrowheads="1"/>
            </p:cNvSpPr>
            <p:nvPr/>
          </p:nvSpPr>
          <p:spPr bwMode="auto">
            <a:xfrm>
              <a:off x="5141" y="1473"/>
              <a:ext cx="73" cy="63"/>
            </a:xfrm>
            <a:prstGeom prst="ellipse">
              <a:avLst/>
            </a:prstGeom>
            <a:solidFill>
              <a:srgbClr val="73DE2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031038" y="3529013"/>
            <a:ext cx="1916112" cy="1008062"/>
            <a:chOff x="4429" y="2223"/>
            <a:chExt cx="1207" cy="635"/>
          </a:xfrm>
        </p:grpSpPr>
        <p:sp>
          <p:nvSpPr>
            <p:cNvPr id="13323" name="Rectangle 8"/>
            <p:cNvSpPr>
              <a:spLocks noChangeArrowheads="1"/>
            </p:cNvSpPr>
            <p:nvPr/>
          </p:nvSpPr>
          <p:spPr bwMode="auto">
            <a:xfrm>
              <a:off x="4468" y="2251"/>
              <a:ext cx="1134" cy="59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4" name="Oval 9"/>
            <p:cNvSpPr>
              <a:spLocks noChangeArrowheads="1"/>
            </p:cNvSpPr>
            <p:nvPr/>
          </p:nvSpPr>
          <p:spPr bwMode="auto">
            <a:xfrm>
              <a:off x="4429" y="2223"/>
              <a:ext cx="73" cy="63"/>
            </a:xfrm>
            <a:prstGeom prst="ellipse">
              <a:avLst/>
            </a:prstGeom>
            <a:solidFill>
              <a:srgbClr val="73DE2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Oval 10"/>
            <p:cNvSpPr>
              <a:spLocks noChangeArrowheads="1"/>
            </p:cNvSpPr>
            <p:nvPr/>
          </p:nvSpPr>
          <p:spPr bwMode="auto">
            <a:xfrm>
              <a:off x="5563" y="2795"/>
              <a:ext cx="73" cy="63"/>
            </a:xfrm>
            <a:prstGeom prst="ellipse">
              <a:avLst/>
            </a:prstGeom>
            <a:solidFill>
              <a:srgbClr val="73DE2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380288" y="5013325"/>
            <a:ext cx="1295400" cy="1152525"/>
            <a:chOff x="4649" y="3158"/>
            <a:chExt cx="816" cy="726"/>
          </a:xfrm>
        </p:grpSpPr>
        <p:sp>
          <p:nvSpPr>
            <p:cNvPr id="13320" name="Oval 11"/>
            <p:cNvSpPr>
              <a:spLocks noChangeArrowheads="1"/>
            </p:cNvSpPr>
            <p:nvPr/>
          </p:nvSpPr>
          <p:spPr bwMode="auto">
            <a:xfrm>
              <a:off x="4649" y="3158"/>
              <a:ext cx="816" cy="72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Oval 12"/>
            <p:cNvSpPr>
              <a:spLocks noChangeArrowheads="1"/>
            </p:cNvSpPr>
            <p:nvPr/>
          </p:nvSpPr>
          <p:spPr bwMode="auto">
            <a:xfrm>
              <a:off x="5022" y="3496"/>
              <a:ext cx="73" cy="63"/>
            </a:xfrm>
            <a:prstGeom prst="ellipse">
              <a:avLst/>
            </a:prstGeom>
            <a:solidFill>
              <a:srgbClr val="73DE2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Line 13"/>
            <p:cNvSpPr>
              <a:spLocks noChangeShapeType="1"/>
            </p:cNvSpPr>
            <p:nvPr/>
          </p:nvSpPr>
          <p:spPr bwMode="auto">
            <a:xfrm flipV="1">
              <a:off x="5057" y="3294"/>
              <a:ext cx="31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6156325" y="1700213"/>
            <a:ext cx="115888" cy="100012"/>
          </a:xfrm>
          <a:prstGeom prst="ellipse">
            <a:avLst/>
          </a:prstGeom>
          <a:solidFill>
            <a:srgbClr val="73DE2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  <p:bldP spid="174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358</Words>
  <Application>Microsoft Office PowerPoint</Application>
  <PresentationFormat>Экран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Векторное кодирование графической информации</vt:lpstr>
      <vt:lpstr>Разминка</vt:lpstr>
      <vt:lpstr>Повторение</vt:lpstr>
      <vt:lpstr>Векторное кодирование графической информации</vt:lpstr>
      <vt:lpstr>Растровое кодирование</vt:lpstr>
      <vt:lpstr>Векторное кодирование</vt:lpstr>
      <vt:lpstr>Из каких фигур состоит этот рисунок?</vt:lpstr>
      <vt:lpstr>Увеличение векторного рисунка</vt:lpstr>
      <vt:lpstr>Как с помощью координат описать:</vt:lpstr>
      <vt:lpstr>Слайд 10</vt:lpstr>
      <vt:lpstr>Слайд 11</vt:lpstr>
      <vt:lpstr>Слайд 12</vt:lpstr>
      <vt:lpstr>Физкультминутка</vt:lpstr>
      <vt:lpstr>Самостоятельное задание</vt:lpstr>
      <vt:lpstr>Домашнее задание</vt:lpstr>
      <vt:lpstr>Тест «Работа на карточках»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</dc:title>
  <dc:creator>Администратор</dc:creator>
  <cp:lastModifiedBy>1</cp:lastModifiedBy>
  <cp:revision>13</cp:revision>
  <dcterms:created xsi:type="dcterms:W3CDTF">2006-11-26T18:20:34Z</dcterms:created>
  <dcterms:modified xsi:type="dcterms:W3CDTF">2015-02-08T17:39:23Z</dcterms:modified>
</cp:coreProperties>
</file>