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80" r:id="rId2"/>
    <p:sldId id="301" r:id="rId3"/>
    <p:sldId id="287" r:id="rId4"/>
    <p:sldId id="310" r:id="rId5"/>
    <p:sldId id="311" r:id="rId6"/>
    <p:sldId id="312" r:id="rId7"/>
    <p:sldId id="313" r:id="rId8"/>
    <p:sldId id="314" r:id="rId9"/>
    <p:sldId id="257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Monotype Corsiva" pitchFamily="66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Monotype Corsiva" pitchFamily="66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Monotype Corsiva" pitchFamily="66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Monotype Corsiva" pitchFamily="66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Monotype Corsiva" pitchFamily="66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Monotype Corsiva" pitchFamily="66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Monotype Corsiva" pitchFamily="66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Monotype Corsiva" pitchFamily="66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Monotype Corsiva" pitchFamily="66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FFDD"/>
    <a:srgbClr val="F6F5F0"/>
    <a:srgbClr val="FFFFFF"/>
    <a:srgbClr val="EBF3FF"/>
    <a:srgbClr val="8CB5F8"/>
    <a:srgbClr val="000000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183" autoAdjust="0"/>
    <p:restoredTop sz="94660"/>
  </p:normalViewPr>
  <p:slideViewPr>
    <p:cSldViewPr>
      <p:cViewPr varScale="1">
        <p:scale>
          <a:sx n="57" d="100"/>
          <a:sy n="57" d="100"/>
        </p:scale>
        <p:origin x="-10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CF3A161E-0C8F-4477-9BA5-25B9365A4FAA}" type="datetimeFigureOut">
              <a:rPr lang="ru-RU"/>
              <a:pPr>
                <a:defRPr/>
              </a:pPr>
              <a:t>13.03.2015</a:t>
            </a:fld>
            <a:endParaRPr lang="ru-RU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9C9AB161-19E7-464E-B0F1-AD93378CB7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391322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6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2F8F1F6-EB80-4DD5-89C4-2040B1AD34B9}" type="slidenum">
              <a:rPr lang="ru-RU" sz="1200">
                <a:latin typeface="Calibri" pitchFamily="34" charset="0"/>
                <a:cs typeface="Arial" charset="0"/>
              </a:rPr>
              <a:pPr algn="r"/>
              <a:t>2</a:t>
            </a:fld>
            <a:endParaRPr lang="ru-RU" sz="1200">
              <a:latin typeface="Calibri" pitchFamily="34" charset="0"/>
              <a:cs typeface="Arial" charset="0"/>
            </a:endParaRPr>
          </a:p>
        </p:txBody>
      </p:sp>
      <p:sp>
        <p:nvSpPr>
          <p:cNvPr id="211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1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ABE25-56DE-4D31-BB05-0FFFA1406C7F}" type="datetimeFigureOut">
              <a:rPr lang="ru-RU"/>
              <a:pPr>
                <a:defRPr/>
              </a:pPr>
              <a:t>13.03.2015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F8AE0-9BF1-4260-AC36-6C173ECF19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B23D4-DE1B-4D10-90F6-C6A43CEBF039}" type="datetimeFigureOut">
              <a:rPr lang="ru-RU"/>
              <a:pPr>
                <a:defRPr/>
              </a:pPr>
              <a:t>13.03.2015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09656-AAE4-4E12-8960-0B13B45833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C37B8D-56E5-41DE-A41A-ED16BA932563}" type="datetimeFigureOut">
              <a:rPr lang="ru-RU"/>
              <a:pPr>
                <a:defRPr/>
              </a:pPr>
              <a:t>13.03.2015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81800-226B-4BEC-AE66-06AE641725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A909A-02F0-467E-AA3C-D4671AC01640}" type="datetimeFigureOut">
              <a:rPr lang="ru-RU"/>
              <a:pPr>
                <a:defRPr/>
              </a:pPr>
              <a:t>13.03.2015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AB0C9-5C19-4301-A011-D0E72891DB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BAB8D-48D8-4C35-BBBB-97749C93F39B}" type="datetimeFigureOut">
              <a:rPr lang="ru-RU"/>
              <a:pPr>
                <a:defRPr/>
              </a:pPr>
              <a:t>13.03.2015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71823-ABFF-46EB-87C2-54C133BD63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DFE67-23E8-46D9-A960-287DD911956D}" type="datetimeFigureOut">
              <a:rPr lang="ru-RU"/>
              <a:pPr>
                <a:defRPr/>
              </a:pPr>
              <a:t>13.03.2015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FB35BB-472E-4C7D-9242-00AD33254F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5BE27A-878D-419D-9F55-B941351ECF9E}" type="datetimeFigureOut">
              <a:rPr lang="ru-RU"/>
              <a:pPr>
                <a:defRPr/>
              </a:pPr>
              <a:t>13.03.2015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0E3BF-B09B-40FE-BD79-4D76D8B25A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ADA43-8DDE-45FF-B821-5AFF36A219F1}" type="datetimeFigureOut">
              <a:rPr lang="ru-RU"/>
              <a:pPr>
                <a:defRPr/>
              </a:pPr>
              <a:t>13.03.2015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1EF99-182C-4AFE-BABF-77910FB3E6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F1524-B8B1-4993-BA63-18FE5D7633BF}" type="datetimeFigureOut">
              <a:rPr lang="ru-RU"/>
              <a:pPr>
                <a:defRPr/>
              </a:pPr>
              <a:t>13.03.2015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E772F-9B73-4F41-989C-CA95E5A7B6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2DAC7C-5720-4038-987C-C5AF61159855}" type="datetimeFigureOut">
              <a:rPr lang="ru-RU"/>
              <a:pPr>
                <a:defRPr/>
              </a:pPr>
              <a:t>13.03.2015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9218C4-5786-40D5-9C4F-1BB90A0B1F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7B6194E-25CB-4945-B472-42ABF0D822B4}" type="datetimeFigureOut">
              <a:rPr lang="ru-RU"/>
              <a:pPr>
                <a:defRPr/>
              </a:pPr>
              <a:t>13.03.2015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B6C549E-6A0F-496C-8EAD-9AAE3EA97A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9" r:id="rId2"/>
    <p:sldLayoutId id="2147483668" r:id="rId3"/>
    <p:sldLayoutId id="2147483667" r:id="rId4"/>
    <p:sldLayoutId id="2147483666" r:id="rId5"/>
    <p:sldLayoutId id="2147483665" r:id="rId6"/>
    <p:sldLayoutId id="2147483664" r:id="rId7"/>
    <p:sldLayoutId id="2147483663" r:id="rId8"/>
    <p:sldLayoutId id="2147483662" r:id="rId9"/>
    <p:sldLayoutId id="2147483661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ln w="10541" cmpd="sng">
            <a:solidFill>
              <a:schemeClr val="accent1">
                <a:shade val="88000"/>
                <a:satMod val="110000"/>
              </a:schemeClr>
            </a:solidFill>
            <a:prstDash val="solid"/>
          </a:ln>
          <a:gradFill>
            <a:gsLst>
              <a:gs pos="0">
                <a:schemeClr val="accent1">
                  <a:tint val="40000"/>
                  <a:satMod val="250000"/>
                </a:schemeClr>
              </a:gs>
              <a:gs pos="9000">
                <a:schemeClr val="accent1">
                  <a:tint val="52000"/>
                  <a:satMod val="300000"/>
                </a:schemeClr>
              </a:gs>
              <a:gs pos="50000">
                <a:schemeClr val="accent1">
                  <a:shade val="20000"/>
                  <a:satMod val="300000"/>
                </a:schemeClr>
              </a:gs>
              <a:gs pos="79000">
                <a:schemeClr val="accent1">
                  <a:tint val="52000"/>
                  <a:satMod val="300000"/>
                </a:schemeClr>
              </a:gs>
              <a:gs pos="100000">
                <a:schemeClr val="accent1">
                  <a:tint val="40000"/>
                  <a:satMod val="250000"/>
                </a:schemeClr>
              </a:gs>
            </a:gsLst>
            <a:lin ang="5400000"/>
          </a:gra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MS UI Gothic" pitchFamily="34" charset="-128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MS UI Gothic" pitchFamily="34" charset="-128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MS UI Gothic" pitchFamily="34" charset="-128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MS UI Gothic" pitchFamily="34" charset="-128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MS UI Gothic" pitchFamily="34" charset="-128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prezentacii.com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2.bin"/><Relationship Id="rId5" Type="http://schemas.openxmlformats.org/officeDocument/2006/relationships/oleObject" Target="../embeddings/oleObject11.bin"/><Relationship Id="rId4" Type="http://schemas.openxmlformats.org/officeDocument/2006/relationships/oleObject" Target="../embeddings/oleObject10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1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8.bin"/><Relationship Id="rId5" Type="http://schemas.openxmlformats.org/officeDocument/2006/relationships/oleObject" Target="../embeddings/oleObject17.bin"/><Relationship Id="rId4" Type="http://schemas.openxmlformats.org/officeDocument/2006/relationships/oleObject" Target="../embeddings/oleObject16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prezentacii.com/" TargetMode="External"/><Relationship Id="rId2" Type="http://schemas.openxmlformats.org/officeDocument/2006/relationships/hyperlink" Target="http://www.nsportal.ru/shkola/informatika-i-ikt/library/shablon-matematicheskii-dlya-oformleniya-prezentatsii-mspowerpoint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Рисунок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488" y="260350"/>
            <a:ext cx="1978025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Text Box 4"/>
          <p:cNvSpPr txBox="1">
            <a:spLocks noChangeArrowheads="1"/>
          </p:cNvSpPr>
          <p:nvPr/>
        </p:nvSpPr>
        <p:spPr bwMode="auto">
          <a:xfrm>
            <a:off x="4357686" y="4857760"/>
            <a:ext cx="453707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 dirty="0" smtClean="0"/>
              <a:t>Борисенко Светлана Николаевна</a:t>
            </a:r>
            <a:endParaRPr lang="ru-RU" b="1" i="1" dirty="0"/>
          </a:p>
          <a:p>
            <a:pPr algn="ctr"/>
            <a:r>
              <a:rPr lang="ru-RU" b="1" i="1" dirty="0"/>
              <a:t>учитель математики</a:t>
            </a:r>
          </a:p>
          <a:p>
            <a:pPr algn="ctr"/>
            <a:r>
              <a:rPr lang="ru-RU" b="1" i="1" dirty="0" smtClean="0"/>
              <a:t>МБОУ СОШ </a:t>
            </a:r>
            <a:r>
              <a:rPr lang="ru-RU" b="1" i="1" dirty="0" err="1" smtClean="0"/>
              <a:t>с.Мужиново</a:t>
            </a:r>
            <a:endParaRPr lang="ru-RU" b="1" i="1" dirty="0" smtClean="0"/>
          </a:p>
          <a:p>
            <a:pPr algn="ctr"/>
            <a:r>
              <a:rPr lang="ru-RU" b="1" i="1" dirty="0" err="1" smtClean="0"/>
              <a:t>Клетнянского</a:t>
            </a:r>
            <a:r>
              <a:rPr lang="ru-RU" b="1" i="1" dirty="0" smtClean="0"/>
              <a:t> района</a:t>
            </a:r>
            <a:endParaRPr lang="ru-RU" b="1" dirty="0"/>
          </a:p>
        </p:txBody>
      </p:sp>
      <p:sp>
        <p:nvSpPr>
          <p:cNvPr id="13315" name="Text Box 5"/>
          <p:cNvSpPr txBox="1">
            <a:spLocks noChangeArrowheads="1"/>
          </p:cNvSpPr>
          <p:nvPr/>
        </p:nvSpPr>
        <p:spPr bwMode="auto">
          <a:xfrm>
            <a:off x="250825" y="188913"/>
            <a:ext cx="6842125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5400" b="1" i="1" dirty="0">
                <a:solidFill>
                  <a:srgbClr val="000000"/>
                </a:solidFill>
                <a:latin typeface="Times New Roman" pitchFamily="18" charset="0"/>
              </a:rPr>
              <a:t>Урок </a:t>
            </a:r>
            <a:r>
              <a:rPr lang="ru-RU" sz="5400" b="1" i="1" dirty="0" smtClean="0">
                <a:solidFill>
                  <a:srgbClr val="000000"/>
                </a:solidFill>
                <a:latin typeface="Times New Roman" pitchFamily="18" charset="0"/>
              </a:rPr>
              <a:t>в 10 классе </a:t>
            </a:r>
            <a:r>
              <a:rPr lang="ru-RU" sz="5400" b="1" i="1" dirty="0">
                <a:solidFill>
                  <a:srgbClr val="000000"/>
                </a:solidFill>
                <a:latin typeface="Times New Roman" pitchFamily="18" charset="0"/>
              </a:rPr>
              <a:t>по теме            </a:t>
            </a:r>
            <a:r>
              <a:rPr lang="ru-RU" sz="5400" b="1" i="1" dirty="0" smtClean="0">
                <a:solidFill>
                  <a:srgbClr val="000000"/>
                </a:solidFill>
                <a:latin typeface="Times New Roman" pitchFamily="18" charset="0"/>
              </a:rPr>
              <a:t>«Свойства параллельных  плоскостей».</a:t>
            </a:r>
            <a:r>
              <a:rPr lang="ru-RU" sz="6000" b="1" i="1" dirty="0" smtClean="0">
                <a:latin typeface="Times New Roman" pitchFamily="18" charset="0"/>
              </a:rPr>
              <a:t> </a:t>
            </a:r>
            <a:endParaRPr lang="ru-RU" sz="6000" b="1" i="1" dirty="0">
              <a:latin typeface="Times New Roman" pitchFamily="18" charset="0"/>
            </a:endParaRPr>
          </a:p>
        </p:txBody>
      </p:sp>
      <p:pic>
        <p:nvPicPr>
          <p:cNvPr id="18439" name="Picture 7" descr="COBJ04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5013325"/>
            <a:ext cx="9874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Рамка 5"/>
          <p:cNvSpPr/>
          <p:nvPr/>
        </p:nvSpPr>
        <p:spPr>
          <a:xfrm>
            <a:off x="1259632" y="5986463"/>
            <a:ext cx="2286000" cy="42862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4"/>
              </a:rPr>
              <a:t>Prezentacii.com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3"/>
          <p:cNvGrpSpPr>
            <a:grpSpLocks/>
          </p:cNvGrpSpPr>
          <p:nvPr/>
        </p:nvGrpSpPr>
        <p:grpSpPr bwMode="auto">
          <a:xfrm>
            <a:off x="4787900" y="4724400"/>
            <a:ext cx="3886200" cy="1066800"/>
            <a:chOff x="144" y="2784"/>
            <a:chExt cx="3312" cy="1200"/>
          </a:xfrm>
        </p:grpSpPr>
        <p:grpSp>
          <p:nvGrpSpPr>
            <p:cNvPr id="108596" name="Group 14"/>
            <p:cNvGrpSpPr>
              <a:grpSpLocks/>
            </p:cNvGrpSpPr>
            <p:nvPr/>
          </p:nvGrpSpPr>
          <p:grpSpPr bwMode="auto">
            <a:xfrm>
              <a:off x="144" y="2784"/>
              <a:ext cx="3312" cy="1200"/>
              <a:chOff x="336" y="2024"/>
              <a:chExt cx="4280" cy="1152"/>
            </a:xfrm>
          </p:grpSpPr>
          <p:sp>
            <p:nvSpPr>
              <p:cNvPr id="108597" name="Freeform 15"/>
              <p:cNvSpPr>
                <a:spLocks/>
              </p:cNvSpPr>
              <p:nvPr/>
            </p:nvSpPr>
            <p:spPr bwMode="auto">
              <a:xfrm>
                <a:off x="336" y="2040"/>
                <a:ext cx="4280" cy="1136"/>
              </a:xfrm>
              <a:custGeom>
                <a:avLst/>
                <a:gdLst>
                  <a:gd name="T0" fmla="*/ 0 w 4280"/>
                  <a:gd name="T1" fmla="*/ 1088 h 1136"/>
                  <a:gd name="T2" fmla="*/ 904 w 4280"/>
                  <a:gd name="T3" fmla="*/ 80 h 1136"/>
                  <a:gd name="T4" fmla="*/ 4280 w 4280"/>
                  <a:gd name="T5" fmla="*/ 0 h 1136"/>
                  <a:gd name="T6" fmla="*/ 3432 w 4280"/>
                  <a:gd name="T7" fmla="*/ 1088 h 1136"/>
                  <a:gd name="T8" fmla="*/ 6 w 4280"/>
                  <a:gd name="T9" fmla="*/ 1091 h 1136"/>
                  <a:gd name="T10" fmla="*/ 6 w 4280"/>
                  <a:gd name="T11" fmla="*/ 1123 h 1136"/>
                  <a:gd name="T12" fmla="*/ 3448 w 4280"/>
                  <a:gd name="T13" fmla="*/ 1120 h 1136"/>
                  <a:gd name="T14" fmla="*/ 3448 w 4280"/>
                  <a:gd name="T15" fmla="*/ 1136 h 1136"/>
                  <a:gd name="T16" fmla="*/ 3464 w 4280"/>
                  <a:gd name="T17" fmla="*/ 1104 h 1136"/>
                  <a:gd name="T18" fmla="*/ 3448 w 4280"/>
                  <a:gd name="T19" fmla="*/ 1104 h 1136"/>
                  <a:gd name="T20" fmla="*/ 4264 w 4280"/>
                  <a:gd name="T21" fmla="*/ 48 h 1136"/>
                  <a:gd name="T22" fmla="*/ 4264 w 4280"/>
                  <a:gd name="T23" fmla="*/ 48 h 1136"/>
                  <a:gd name="T24" fmla="*/ 3448 w 4280"/>
                  <a:gd name="T25" fmla="*/ 1088 h 1136"/>
                  <a:gd name="T26" fmla="*/ 6 w 4280"/>
                  <a:gd name="T27" fmla="*/ 1091 h 11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280"/>
                  <a:gd name="T43" fmla="*/ 0 h 1136"/>
                  <a:gd name="T44" fmla="*/ 4280 w 4280"/>
                  <a:gd name="T45" fmla="*/ 1136 h 11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280" h="1136">
                    <a:moveTo>
                      <a:pt x="0" y="1088"/>
                    </a:moveTo>
                    <a:lnTo>
                      <a:pt x="904" y="80"/>
                    </a:lnTo>
                    <a:lnTo>
                      <a:pt x="4280" y="0"/>
                    </a:lnTo>
                    <a:lnTo>
                      <a:pt x="3432" y="1088"/>
                    </a:lnTo>
                    <a:lnTo>
                      <a:pt x="6" y="1091"/>
                    </a:lnTo>
                    <a:lnTo>
                      <a:pt x="6" y="1123"/>
                    </a:lnTo>
                    <a:lnTo>
                      <a:pt x="3448" y="1120"/>
                    </a:lnTo>
                    <a:lnTo>
                      <a:pt x="3448" y="1136"/>
                    </a:lnTo>
                    <a:lnTo>
                      <a:pt x="3464" y="1104"/>
                    </a:lnTo>
                    <a:lnTo>
                      <a:pt x="3448" y="1104"/>
                    </a:lnTo>
                    <a:lnTo>
                      <a:pt x="4264" y="48"/>
                    </a:lnTo>
                    <a:lnTo>
                      <a:pt x="3448" y="1088"/>
                    </a:lnTo>
                    <a:lnTo>
                      <a:pt x="6" y="1091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598" name="Freeform 16"/>
              <p:cNvSpPr>
                <a:spLocks/>
              </p:cNvSpPr>
              <p:nvPr/>
            </p:nvSpPr>
            <p:spPr bwMode="auto">
              <a:xfrm>
                <a:off x="3768" y="2024"/>
                <a:ext cx="848" cy="1138"/>
              </a:xfrm>
              <a:custGeom>
                <a:avLst/>
                <a:gdLst>
                  <a:gd name="T0" fmla="*/ 848 w 848"/>
                  <a:gd name="T1" fmla="*/ 0 h 1138"/>
                  <a:gd name="T2" fmla="*/ 848 w 848"/>
                  <a:gd name="T3" fmla="*/ 64 h 1138"/>
                  <a:gd name="T4" fmla="*/ 12 w 848"/>
                  <a:gd name="T5" fmla="*/ 1138 h 1138"/>
                  <a:gd name="T6" fmla="*/ 0 w 848"/>
                  <a:gd name="T7" fmla="*/ 1090 h 1138"/>
                  <a:gd name="T8" fmla="*/ 848 w 848"/>
                  <a:gd name="T9" fmla="*/ 0 h 11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8"/>
                  <a:gd name="T16" fmla="*/ 0 h 1138"/>
                  <a:gd name="T17" fmla="*/ 848 w 848"/>
                  <a:gd name="T18" fmla="*/ 1138 h 11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8" h="1138">
                    <a:moveTo>
                      <a:pt x="848" y="0"/>
                    </a:moveTo>
                    <a:lnTo>
                      <a:pt x="848" y="64"/>
                    </a:lnTo>
                    <a:lnTo>
                      <a:pt x="12" y="1138"/>
                    </a:lnTo>
                    <a:lnTo>
                      <a:pt x="0" y="1090"/>
                    </a:lnTo>
                    <a:lnTo>
                      <a:pt x="84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FF"/>
                  </a:gs>
                  <a:gs pos="50000">
                    <a:srgbClr val="33CCFF"/>
                  </a:gs>
                  <a:gs pos="100000">
                    <a:srgbClr val="CCFFFF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" name="Freeform 17"/>
              <p:cNvSpPr>
                <a:spLocks/>
              </p:cNvSpPr>
              <p:nvPr/>
            </p:nvSpPr>
            <p:spPr bwMode="auto">
              <a:xfrm>
                <a:off x="336" y="3109"/>
                <a:ext cx="3444" cy="58"/>
              </a:xfrm>
              <a:custGeom>
                <a:avLst/>
                <a:gdLst/>
                <a:ahLst/>
                <a:cxnLst>
                  <a:cxn ang="0">
                    <a:pos x="6" y="22"/>
                  </a:cxn>
                  <a:cxn ang="0">
                    <a:pos x="3432" y="5"/>
                  </a:cxn>
                  <a:cxn ang="0">
                    <a:pos x="3444" y="53"/>
                  </a:cxn>
                  <a:cxn ang="0">
                    <a:pos x="0" y="59"/>
                  </a:cxn>
                  <a:cxn ang="0">
                    <a:pos x="6" y="22"/>
                  </a:cxn>
                </a:cxnLst>
                <a:rect l="0" t="0" r="r" b="b"/>
                <a:pathLst>
                  <a:path w="3444" h="59">
                    <a:moveTo>
                      <a:pt x="6" y="22"/>
                    </a:moveTo>
                    <a:cubicBezTo>
                      <a:pt x="2207" y="27"/>
                      <a:pt x="2859" y="0"/>
                      <a:pt x="3432" y="5"/>
                    </a:cubicBezTo>
                    <a:lnTo>
                      <a:pt x="3444" y="53"/>
                    </a:lnTo>
                    <a:lnTo>
                      <a:pt x="0" y="59"/>
                    </a:lnTo>
                    <a:lnTo>
                      <a:pt x="6" y="22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/>
                  </a:gs>
                  <a:gs pos="50000">
                    <a:srgbClr val="33CCFF"/>
                  </a:gs>
                  <a:gs pos="100000">
                    <a:schemeClr val="accent1"/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1800">
                  <a:latin typeface="+mn-lt"/>
                  <a:cs typeface="+mn-cs"/>
                </a:endParaRPr>
              </a:p>
            </p:txBody>
          </p:sp>
        </p:grpSp>
        <p:graphicFrame>
          <p:nvGraphicFramePr>
            <p:cNvPr id="108554" name="Object 10"/>
            <p:cNvGraphicFramePr>
              <a:graphicFrameLocks noChangeAspect="1"/>
            </p:cNvGraphicFramePr>
            <p:nvPr/>
          </p:nvGraphicFramePr>
          <p:xfrm>
            <a:off x="240" y="3600"/>
            <a:ext cx="336" cy="384"/>
          </p:xfrm>
          <a:graphic>
            <a:graphicData uri="http://schemas.openxmlformats.org/presentationml/2006/ole">
              <p:oleObj spid="_x0000_s108574" name="Формула" r:id="rId4" imgW="177569" imgH="202936" progId="Equation.3">
                <p:embed/>
              </p:oleObj>
            </a:graphicData>
          </a:graphic>
        </p:graphicFrame>
      </p:grpSp>
      <p:sp>
        <p:nvSpPr>
          <p:cNvPr id="283668" name="Freeform 20" descr="Контурные ромбики"/>
          <p:cNvSpPr>
            <a:spLocks/>
          </p:cNvSpPr>
          <p:nvPr/>
        </p:nvSpPr>
        <p:spPr bwMode="auto">
          <a:xfrm rot="1332246">
            <a:off x="1116013" y="2492375"/>
            <a:ext cx="2906712" cy="3429000"/>
          </a:xfrm>
          <a:custGeom>
            <a:avLst/>
            <a:gdLst>
              <a:gd name="T0" fmla="*/ 1488 w 2736"/>
              <a:gd name="T1" fmla="*/ 2616 h 3120"/>
              <a:gd name="T2" fmla="*/ 0 w 2736"/>
              <a:gd name="T3" fmla="*/ 1104 h 3120"/>
              <a:gd name="T4" fmla="*/ 768 w 2736"/>
              <a:gd name="T5" fmla="*/ 0 h 3120"/>
              <a:gd name="T6" fmla="*/ 2736 w 2736"/>
              <a:gd name="T7" fmla="*/ 2016 h 3120"/>
              <a:gd name="T8" fmla="*/ 2016 w 2736"/>
              <a:gd name="T9" fmla="*/ 3120 h 3120"/>
              <a:gd name="T10" fmla="*/ 1488 w 2736"/>
              <a:gd name="T11" fmla="*/ 2616 h 31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736"/>
              <a:gd name="T19" fmla="*/ 0 h 3120"/>
              <a:gd name="T20" fmla="*/ 2736 w 2736"/>
              <a:gd name="T21" fmla="*/ 3120 h 312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736" h="3120">
                <a:moveTo>
                  <a:pt x="1488" y="2616"/>
                </a:moveTo>
                <a:lnTo>
                  <a:pt x="0" y="1104"/>
                </a:lnTo>
                <a:lnTo>
                  <a:pt x="768" y="0"/>
                </a:lnTo>
                <a:lnTo>
                  <a:pt x="2736" y="2016"/>
                </a:lnTo>
                <a:lnTo>
                  <a:pt x="2016" y="3120"/>
                </a:lnTo>
                <a:lnTo>
                  <a:pt x="1488" y="2616"/>
                </a:lnTo>
                <a:close/>
              </a:path>
            </a:pathLst>
          </a:custGeom>
          <a:solidFill>
            <a:srgbClr val="FFFFDD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56796" dir="6993903" algn="ctr" rotWithShape="0">
              <a:srgbClr val="2D5F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83670" name="Freeform 22" descr="Контурные ромбики"/>
          <p:cNvSpPr>
            <a:spLocks/>
          </p:cNvSpPr>
          <p:nvPr/>
        </p:nvSpPr>
        <p:spPr bwMode="auto">
          <a:xfrm>
            <a:off x="250825" y="3644900"/>
            <a:ext cx="4400550" cy="1360488"/>
          </a:xfrm>
          <a:custGeom>
            <a:avLst/>
            <a:gdLst>
              <a:gd name="T0" fmla="*/ 1114 w 2772"/>
              <a:gd name="T1" fmla="*/ 774 h 857"/>
              <a:gd name="T2" fmla="*/ 810 w 2772"/>
              <a:gd name="T3" fmla="*/ 22 h 857"/>
              <a:gd name="T4" fmla="*/ 376 w 2772"/>
              <a:gd name="T5" fmla="*/ 0 h 857"/>
              <a:gd name="T6" fmla="*/ 0 w 2772"/>
              <a:gd name="T7" fmla="*/ 681 h 857"/>
              <a:gd name="T8" fmla="*/ 2231 w 2772"/>
              <a:gd name="T9" fmla="*/ 857 h 857"/>
              <a:gd name="T10" fmla="*/ 2772 w 2772"/>
              <a:gd name="T11" fmla="*/ 134 h 857"/>
              <a:gd name="T12" fmla="*/ 1788 w 2772"/>
              <a:gd name="T13" fmla="*/ 78 h 857"/>
              <a:gd name="T14" fmla="*/ 1130 w 2772"/>
              <a:gd name="T15" fmla="*/ 774 h 85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772"/>
              <a:gd name="T25" fmla="*/ 0 h 857"/>
              <a:gd name="T26" fmla="*/ 2772 w 2772"/>
              <a:gd name="T27" fmla="*/ 857 h 85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772" h="857">
                <a:moveTo>
                  <a:pt x="1114" y="774"/>
                </a:moveTo>
                <a:lnTo>
                  <a:pt x="810" y="22"/>
                </a:lnTo>
                <a:lnTo>
                  <a:pt x="376" y="0"/>
                </a:lnTo>
                <a:lnTo>
                  <a:pt x="0" y="681"/>
                </a:lnTo>
                <a:lnTo>
                  <a:pt x="2231" y="857"/>
                </a:lnTo>
                <a:lnTo>
                  <a:pt x="2772" y="134"/>
                </a:lnTo>
                <a:lnTo>
                  <a:pt x="1788" y="78"/>
                </a:lnTo>
                <a:lnTo>
                  <a:pt x="1130" y="774"/>
                </a:lnTo>
              </a:path>
            </a:pathLst>
          </a:custGeom>
          <a:solidFill>
            <a:srgbClr val="EBF3FF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40161" dir="4293903" algn="ctr" rotWithShape="0">
              <a:srgbClr val="2D5F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83671" name="Freeform 23"/>
          <p:cNvSpPr>
            <a:spLocks/>
          </p:cNvSpPr>
          <p:nvPr/>
        </p:nvSpPr>
        <p:spPr bwMode="auto">
          <a:xfrm rot="270756">
            <a:off x="2057400" y="3429000"/>
            <a:ext cx="1223963" cy="1582738"/>
          </a:xfrm>
          <a:custGeom>
            <a:avLst/>
            <a:gdLst>
              <a:gd name="T0" fmla="*/ 0 w 2976"/>
              <a:gd name="T1" fmla="*/ 2147483647 h 568"/>
              <a:gd name="T2" fmla="*/ 2147483647 w 2976"/>
              <a:gd name="T3" fmla="*/ 0 h 568"/>
              <a:gd name="T4" fmla="*/ 0 60000 65536"/>
              <a:gd name="T5" fmla="*/ 0 60000 65536"/>
              <a:gd name="T6" fmla="*/ 0 w 2976"/>
              <a:gd name="T7" fmla="*/ 0 h 568"/>
              <a:gd name="T8" fmla="*/ 2976 w 2976"/>
              <a:gd name="T9" fmla="*/ 568 h 56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976" h="568">
                <a:moveTo>
                  <a:pt x="0" y="568"/>
                </a:moveTo>
                <a:lnTo>
                  <a:pt x="2976" y="0"/>
                </a:lnTo>
              </a:path>
            </a:pathLst>
          </a:custGeom>
          <a:noFill/>
          <a:ln w="38100" cmpd="sng">
            <a:solidFill>
              <a:srgbClr val="0000FF"/>
            </a:solidFill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9" name="Group 33"/>
          <p:cNvGrpSpPr>
            <a:grpSpLocks/>
          </p:cNvGrpSpPr>
          <p:nvPr/>
        </p:nvGrpSpPr>
        <p:grpSpPr bwMode="auto">
          <a:xfrm>
            <a:off x="457200" y="3048000"/>
            <a:ext cx="1600200" cy="1733550"/>
            <a:chOff x="288" y="1920"/>
            <a:chExt cx="1008" cy="1092"/>
          </a:xfrm>
        </p:grpSpPr>
        <p:graphicFrame>
          <p:nvGraphicFramePr>
            <p:cNvPr id="108562" name="Object 18"/>
            <p:cNvGraphicFramePr>
              <a:graphicFrameLocks noChangeAspect="1"/>
            </p:cNvGraphicFramePr>
            <p:nvPr/>
          </p:nvGraphicFramePr>
          <p:xfrm>
            <a:off x="288" y="2628"/>
            <a:ext cx="288" cy="384"/>
          </p:xfrm>
          <a:graphic>
            <a:graphicData uri="http://schemas.openxmlformats.org/presentationml/2006/ole">
              <p:oleObj spid="_x0000_s108575" name="Формула" r:id="rId5" imgW="152268" imgH="203024" progId="Equation.3">
                <p:embed/>
              </p:oleObj>
            </a:graphicData>
          </a:graphic>
        </p:graphicFrame>
        <p:graphicFrame>
          <p:nvGraphicFramePr>
            <p:cNvPr id="108563" name="Object 19"/>
            <p:cNvGraphicFramePr>
              <a:graphicFrameLocks noChangeAspect="1"/>
            </p:cNvGraphicFramePr>
            <p:nvPr/>
          </p:nvGraphicFramePr>
          <p:xfrm>
            <a:off x="1008" y="1920"/>
            <a:ext cx="288" cy="264"/>
          </p:xfrm>
          <a:graphic>
            <a:graphicData uri="http://schemas.openxmlformats.org/presentationml/2006/ole">
              <p:oleObj spid="_x0000_s108576" name="Формула" r:id="rId6" imgW="152334" imgH="139639" progId="Equation.3">
                <p:embed/>
              </p:oleObj>
            </a:graphicData>
          </a:graphic>
        </p:graphicFrame>
      </p:grp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3348038" y="1052513"/>
            <a:ext cx="3886200" cy="1066800"/>
            <a:chOff x="144" y="2784"/>
            <a:chExt cx="3312" cy="1200"/>
          </a:xfrm>
        </p:grpSpPr>
        <p:grpSp>
          <p:nvGrpSpPr>
            <p:cNvPr id="108592" name="Group 14"/>
            <p:cNvGrpSpPr>
              <a:grpSpLocks/>
            </p:cNvGrpSpPr>
            <p:nvPr/>
          </p:nvGrpSpPr>
          <p:grpSpPr bwMode="auto">
            <a:xfrm>
              <a:off x="144" y="2784"/>
              <a:ext cx="3312" cy="1200"/>
              <a:chOff x="336" y="2024"/>
              <a:chExt cx="4280" cy="1152"/>
            </a:xfrm>
          </p:grpSpPr>
          <p:sp>
            <p:nvSpPr>
              <p:cNvPr id="108593" name="Freeform 15"/>
              <p:cNvSpPr>
                <a:spLocks/>
              </p:cNvSpPr>
              <p:nvPr/>
            </p:nvSpPr>
            <p:spPr bwMode="auto">
              <a:xfrm>
                <a:off x="336" y="2040"/>
                <a:ext cx="4280" cy="1136"/>
              </a:xfrm>
              <a:custGeom>
                <a:avLst/>
                <a:gdLst>
                  <a:gd name="T0" fmla="*/ 0 w 4280"/>
                  <a:gd name="T1" fmla="*/ 1088 h 1136"/>
                  <a:gd name="T2" fmla="*/ 904 w 4280"/>
                  <a:gd name="T3" fmla="*/ 80 h 1136"/>
                  <a:gd name="T4" fmla="*/ 4280 w 4280"/>
                  <a:gd name="T5" fmla="*/ 0 h 1136"/>
                  <a:gd name="T6" fmla="*/ 3432 w 4280"/>
                  <a:gd name="T7" fmla="*/ 1088 h 1136"/>
                  <a:gd name="T8" fmla="*/ 6 w 4280"/>
                  <a:gd name="T9" fmla="*/ 1091 h 1136"/>
                  <a:gd name="T10" fmla="*/ 6 w 4280"/>
                  <a:gd name="T11" fmla="*/ 1123 h 1136"/>
                  <a:gd name="T12" fmla="*/ 3448 w 4280"/>
                  <a:gd name="T13" fmla="*/ 1120 h 1136"/>
                  <a:gd name="T14" fmla="*/ 3448 w 4280"/>
                  <a:gd name="T15" fmla="*/ 1136 h 1136"/>
                  <a:gd name="T16" fmla="*/ 3464 w 4280"/>
                  <a:gd name="T17" fmla="*/ 1104 h 1136"/>
                  <a:gd name="T18" fmla="*/ 3448 w 4280"/>
                  <a:gd name="T19" fmla="*/ 1104 h 1136"/>
                  <a:gd name="T20" fmla="*/ 4264 w 4280"/>
                  <a:gd name="T21" fmla="*/ 48 h 1136"/>
                  <a:gd name="T22" fmla="*/ 4264 w 4280"/>
                  <a:gd name="T23" fmla="*/ 48 h 1136"/>
                  <a:gd name="T24" fmla="*/ 3448 w 4280"/>
                  <a:gd name="T25" fmla="*/ 1088 h 1136"/>
                  <a:gd name="T26" fmla="*/ 6 w 4280"/>
                  <a:gd name="T27" fmla="*/ 1091 h 11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280"/>
                  <a:gd name="T43" fmla="*/ 0 h 1136"/>
                  <a:gd name="T44" fmla="*/ 4280 w 4280"/>
                  <a:gd name="T45" fmla="*/ 1136 h 11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280" h="1136">
                    <a:moveTo>
                      <a:pt x="0" y="1088"/>
                    </a:moveTo>
                    <a:lnTo>
                      <a:pt x="904" y="80"/>
                    </a:lnTo>
                    <a:lnTo>
                      <a:pt x="4280" y="0"/>
                    </a:lnTo>
                    <a:lnTo>
                      <a:pt x="3432" y="1088"/>
                    </a:lnTo>
                    <a:lnTo>
                      <a:pt x="6" y="1091"/>
                    </a:lnTo>
                    <a:lnTo>
                      <a:pt x="6" y="1123"/>
                    </a:lnTo>
                    <a:lnTo>
                      <a:pt x="3448" y="1120"/>
                    </a:lnTo>
                    <a:lnTo>
                      <a:pt x="3448" y="1136"/>
                    </a:lnTo>
                    <a:lnTo>
                      <a:pt x="3464" y="1104"/>
                    </a:lnTo>
                    <a:lnTo>
                      <a:pt x="3448" y="1104"/>
                    </a:lnTo>
                    <a:lnTo>
                      <a:pt x="4264" y="48"/>
                    </a:lnTo>
                    <a:lnTo>
                      <a:pt x="3448" y="1088"/>
                    </a:lnTo>
                    <a:lnTo>
                      <a:pt x="6" y="1091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594" name="Freeform 16"/>
              <p:cNvSpPr>
                <a:spLocks/>
              </p:cNvSpPr>
              <p:nvPr/>
            </p:nvSpPr>
            <p:spPr bwMode="auto">
              <a:xfrm>
                <a:off x="3768" y="2024"/>
                <a:ext cx="848" cy="1138"/>
              </a:xfrm>
              <a:custGeom>
                <a:avLst/>
                <a:gdLst>
                  <a:gd name="T0" fmla="*/ 848 w 848"/>
                  <a:gd name="T1" fmla="*/ 0 h 1138"/>
                  <a:gd name="T2" fmla="*/ 848 w 848"/>
                  <a:gd name="T3" fmla="*/ 64 h 1138"/>
                  <a:gd name="T4" fmla="*/ 12 w 848"/>
                  <a:gd name="T5" fmla="*/ 1138 h 1138"/>
                  <a:gd name="T6" fmla="*/ 0 w 848"/>
                  <a:gd name="T7" fmla="*/ 1090 h 1138"/>
                  <a:gd name="T8" fmla="*/ 848 w 848"/>
                  <a:gd name="T9" fmla="*/ 0 h 11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8"/>
                  <a:gd name="T16" fmla="*/ 0 h 1138"/>
                  <a:gd name="T17" fmla="*/ 848 w 848"/>
                  <a:gd name="T18" fmla="*/ 1138 h 11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8" h="1138">
                    <a:moveTo>
                      <a:pt x="848" y="0"/>
                    </a:moveTo>
                    <a:lnTo>
                      <a:pt x="848" y="64"/>
                    </a:lnTo>
                    <a:lnTo>
                      <a:pt x="12" y="1138"/>
                    </a:lnTo>
                    <a:lnTo>
                      <a:pt x="0" y="1090"/>
                    </a:lnTo>
                    <a:lnTo>
                      <a:pt x="84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FF"/>
                  </a:gs>
                  <a:gs pos="50000">
                    <a:srgbClr val="33CCFF"/>
                  </a:gs>
                  <a:gs pos="100000">
                    <a:srgbClr val="CCFFFF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3665" name="Freeform 17"/>
              <p:cNvSpPr>
                <a:spLocks/>
              </p:cNvSpPr>
              <p:nvPr/>
            </p:nvSpPr>
            <p:spPr bwMode="auto">
              <a:xfrm>
                <a:off x="336" y="3109"/>
                <a:ext cx="3444" cy="58"/>
              </a:xfrm>
              <a:custGeom>
                <a:avLst/>
                <a:gdLst/>
                <a:ahLst/>
                <a:cxnLst>
                  <a:cxn ang="0">
                    <a:pos x="6" y="22"/>
                  </a:cxn>
                  <a:cxn ang="0">
                    <a:pos x="3432" y="5"/>
                  </a:cxn>
                  <a:cxn ang="0">
                    <a:pos x="3444" y="53"/>
                  </a:cxn>
                  <a:cxn ang="0">
                    <a:pos x="0" y="59"/>
                  </a:cxn>
                  <a:cxn ang="0">
                    <a:pos x="6" y="22"/>
                  </a:cxn>
                </a:cxnLst>
                <a:rect l="0" t="0" r="r" b="b"/>
                <a:pathLst>
                  <a:path w="3444" h="59">
                    <a:moveTo>
                      <a:pt x="6" y="22"/>
                    </a:moveTo>
                    <a:cubicBezTo>
                      <a:pt x="2207" y="27"/>
                      <a:pt x="2859" y="0"/>
                      <a:pt x="3432" y="5"/>
                    </a:cubicBezTo>
                    <a:lnTo>
                      <a:pt x="3444" y="53"/>
                    </a:lnTo>
                    <a:lnTo>
                      <a:pt x="0" y="59"/>
                    </a:lnTo>
                    <a:lnTo>
                      <a:pt x="6" y="22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/>
                  </a:gs>
                  <a:gs pos="50000">
                    <a:srgbClr val="33CCFF"/>
                  </a:gs>
                  <a:gs pos="100000">
                    <a:schemeClr val="accent1"/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1800">
                  <a:latin typeface="+mn-lt"/>
                  <a:cs typeface="+mn-cs"/>
                </a:endParaRPr>
              </a:p>
            </p:txBody>
          </p:sp>
        </p:grpSp>
        <p:graphicFrame>
          <p:nvGraphicFramePr>
            <p:cNvPr id="108569" name="Object 25"/>
            <p:cNvGraphicFramePr>
              <a:graphicFrameLocks noChangeAspect="1"/>
            </p:cNvGraphicFramePr>
            <p:nvPr/>
          </p:nvGraphicFramePr>
          <p:xfrm>
            <a:off x="240" y="3600"/>
            <a:ext cx="336" cy="384"/>
          </p:xfrm>
          <a:graphic>
            <a:graphicData uri="http://schemas.openxmlformats.org/presentationml/2006/ole">
              <p:oleObj spid="_x0000_s108577" name="Формула" r:id="rId7" imgW="177569" imgH="202936" progId="Equation.3">
                <p:embed/>
              </p:oleObj>
            </a:graphicData>
          </a:graphic>
        </p:graphicFrame>
      </p:grp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5003800" y="3357563"/>
            <a:ext cx="3810000" cy="1066800"/>
            <a:chOff x="144" y="1392"/>
            <a:chExt cx="3312" cy="1211"/>
          </a:xfrm>
        </p:grpSpPr>
        <p:grpSp>
          <p:nvGrpSpPr>
            <p:cNvPr id="108587" name="Group 5"/>
            <p:cNvGrpSpPr>
              <a:grpSpLocks/>
            </p:cNvGrpSpPr>
            <p:nvPr/>
          </p:nvGrpSpPr>
          <p:grpSpPr bwMode="auto">
            <a:xfrm>
              <a:off x="144" y="1392"/>
              <a:ext cx="3312" cy="1200"/>
              <a:chOff x="336" y="2024"/>
              <a:chExt cx="4280" cy="1152"/>
            </a:xfrm>
          </p:grpSpPr>
          <p:sp>
            <p:nvSpPr>
              <p:cNvPr id="108589" name="Freeform 6"/>
              <p:cNvSpPr>
                <a:spLocks/>
              </p:cNvSpPr>
              <p:nvPr/>
            </p:nvSpPr>
            <p:spPr bwMode="auto">
              <a:xfrm>
                <a:off x="336" y="2040"/>
                <a:ext cx="4280" cy="1136"/>
              </a:xfrm>
              <a:custGeom>
                <a:avLst/>
                <a:gdLst>
                  <a:gd name="T0" fmla="*/ 0 w 4280"/>
                  <a:gd name="T1" fmla="*/ 1088 h 1136"/>
                  <a:gd name="T2" fmla="*/ 904 w 4280"/>
                  <a:gd name="T3" fmla="*/ 80 h 1136"/>
                  <a:gd name="T4" fmla="*/ 4280 w 4280"/>
                  <a:gd name="T5" fmla="*/ 0 h 1136"/>
                  <a:gd name="T6" fmla="*/ 3432 w 4280"/>
                  <a:gd name="T7" fmla="*/ 1088 h 1136"/>
                  <a:gd name="T8" fmla="*/ 6 w 4280"/>
                  <a:gd name="T9" fmla="*/ 1091 h 1136"/>
                  <a:gd name="T10" fmla="*/ 6 w 4280"/>
                  <a:gd name="T11" fmla="*/ 1123 h 1136"/>
                  <a:gd name="T12" fmla="*/ 3448 w 4280"/>
                  <a:gd name="T13" fmla="*/ 1120 h 1136"/>
                  <a:gd name="T14" fmla="*/ 3448 w 4280"/>
                  <a:gd name="T15" fmla="*/ 1136 h 1136"/>
                  <a:gd name="T16" fmla="*/ 3464 w 4280"/>
                  <a:gd name="T17" fmla="*/ 1104 h 1136"/>
                  <a:gd name="T18" fmla="*/ 3448 w 4280"/>
                  <a:gd name="T19" fmla="*/ 1104 h 1136"/>
                  <a:gd name="T20" fmla="*/ 4264 w 4280"/>
                  <a:gd name="T21" fmla="*/ 48 h 1136"/>
                  <a:gd name="T22" fmla="*/ 4264 w 4280"/>
                  <a:gd name="T23" fmla="*/ 48 h 1136"/>
                  <a:gd name="T24" fmla="*/ 3448 w 4280"/>
                  <a:gd name="T25" fmla="*/ 1088 h 1136"/>
                  <a:gd name="T26" fmla="*/ 6 w 4280"/>
                  <a:gd name="T27" fmla="*/ 1091 h 11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280"/>
                  <a:gd name="T43" fmla="*/ 0 h 1136"/>
                  <a:gd name="T44" fmla="*/ 4280 w 4280"/>
                  <a:gd name="T45" fmla="*/ 1136 h 11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280" h="1136">
                    <a:moveTo>
                      <a:pt x="0" y="1088"/>
                    </a:moveTo>
                    <a:lnTo>
                      <a:pt x="904" y="80"/>
                    </a:lnTo>
                    <a:lnTo>
                      <a:pt x="4280" y="0"/>
                    </a:lnTo>
                    <a:lnTo>
                      <a:pt x="3432" y="1088"/>
                    </a:lnTo>
                    <a:lnTo>
                      <a:pt x="6" y="1091"/>
                    </a:lnTo>
                    <a:lnTo>
                      <a:pt x="6" y="1123"/>
                    </a:lnTo>
                    <a:lnTo>
                      <a:pt x="3448" y="1120"/>
                    </a:lnTo>
                    <a:lnTo>
                      <a:pt x="3448" y="1136"/>
                    </a:lnTo>
                    <a:lnTo>
                      <a:pt x="3464" y="1104"/>
                    </a:lnTo>
                    <a:lnTo>
                      <a:pt x="3448" y="1104"/>
                    </a:lnTo>
                    <a:lnTo>
                      <a:pt x="4264" y="48"/>
                    </a:lnTo>
                    <a:lnTo>
                      <a:pt x="3448" y="1088"/>
                    </a:lnTo>
                    <a:lnTo>
                      <a:pt x="6" y="1091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FFFF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590" name="Freeform 7"/>
              <p:cNvSpPr>
                <a:spLocks/>
              </p:cNvSpPr>
              <p:nvPr/>
            </p:nvSpPr>
            <p:spPr bwMode="auto">
              <a:xfrm>
                <a:off x="3768" y="2024"/>
                <a:ext cx="848" cy="1138"/>
              </a:xfrm>
              <a:custGeom>
                <a:avLst/>
                <a:gdLst>
                  <a:gd name="T0" fmla="*/ 848 w 848"/>
                  <a:gd name="T1" fmla="*/ 0 h 1138"/>
                  <a:gd name="T2" fmla="*/ 848 w 848"/>
                  <a:gd name="T3" fmla="*/ 64 h 1138"/>
                  <a:gd name="T4" fmla="*/ 12 w 848"/>
                  <a:gd name="T5" fmla="*/ 1138 h 1138"/>
                  <a:gd name="T6" fmla="*/ 0 w 848"/>
                  <a:gd name="T7" fmla="*/ 1090 h 1138"/>
                  <a:gd name="T8" fmla="*/ 848 w 848"/>
                  <a:gd name="T9" fmla="*/ 0 h 11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8"/>
                  <a:gd name="T16" fmla="*/ 0 h 1138"/>
                  <a:gd name="T17" fmla="*/ 848 w 848"/>
                  <a:gd name="T18" fmla="*/ 1138 h 11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8" h="1138">
                    <a:moveTo>
                      <a:pt x="848" y="0"/>
                    </a:moveTo>
                    <a:lnTo>
                      <a:pt x="848" y="64"/>
                    </a:lnTo>
                    <a:lnTo>
                      <a:pt x="12" y="1138"/>
                    </a:lnTo>
                    <a:lnTo>
                      <a:pt x="0" y="1090"/>
                    </a:lnTo>
                    <a:lnTo>
                      <a:pt x="848" y="0"/>
                    </a:lnTo>
                    <a:close/>
                  </a:path>
                </a:pathLst>
              </a:cu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591" name="Freeform 8"/>
              <p:cNvSpPr>
                <a:spLocks/>
              </p:cNvSpPr>
              <p:nvPr/>
            </p:nvSpPr>
            <p:spPr bwMode="auto">
              <a:xfrm>
                <a:off x="336" y="3109"/>
                <a:ext cx="3444" cy="59"/>
              </a:xfrm>
              <a:custGeom>
                <a:avLst/>
                <a:gdLst>
                  <a:gd name="T0" fmla="*/ 6 w 3444"/>
                  <a:gd name="T1" fmla="*/ 22 h 59"/>
                  <a:gd name="T2" fmla="*/ 3432 w 3444"/>
                  <a:gd name="T3" fmla="*/ 5 h 59"/>
                  <a:gd name="T4" fmla="*/ 3444 w 3444"/>
                  <a:gd name="T5" fmla="*/ 53 h 59"/>
                  <a:gd name="T6" fmla="*/ 0 w 3444"/>
                  <a:gd name="T7" fmla="*/ 59 h 59"/>
                  <a:gd name="T8" fmla="*/ 6 w 3444"/>
                  <a:gd name="T9" fmla="*/ 22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44"/>
                  <a:gd name="T16" fmla="*/ 0 h 59"/>
                  <a:gd name="T17" fmla="*/ 3444 w 3444"/>
                  <a:gd name="T18" fmla="*/ 59 h 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44" h="59">
                    <a:moveTo>
                      <a:pt x="6" y="22"/>
                    </a:moveTo>
                    <a:cubicBezTo>
                      <a:pt x="2207" y="27"/>
                      <a:pt x="2859" y="0"/>
                      <a:pt x="3432" y="5"/>
                    </a:cubicBezTo>
                    <a:lnTo>
                      <a:pt x="3444" y="53"/>
                    </a:lnTo>
                    <a:lnTo>
                      <a:pt x="0" y="59"/>
                    </a:lnTo>
                    <a:lnTo>
                      <a:pt x="6" y="22"/>
                    </a:lnTo>
                    <a:close/>
                  </a:path>
                </a:pathLst>
              </a:cu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pic>
          <p:nvPicPr>
            <p:cNvPr id="108588" name="Picture 9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40" y="2314"/>
              <a:ext cx="334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Group 4"/>
          <p:cNvGrpSpPr>
            <a:grpSpLocks/>
          </p:cNvGrpSpPr>
          <p:nvPr/>
        </p:nvGrpSpPr>
        <p:grpSpPr bwMode="auto">
          <a:xfrm>
            <a:off x="3348038" y="1052513"/>
            <a:ext cx="3810000" cy="1066800"/>
            <a:chOff x="144" y="1392"/>
            <a:chExt cx="3312" cy="1211"/>
          </a:xfrm>
        </p:grpSpPr>
        <p:grpSp>
          <p:nvGrpSpPr>
            <p:cNvPr id="108582" name="Group 5"/>
            <p:cNvGrpSpPr>
              <a:grpSpLocks/>
            </p:cNvGrpSpPr>
            <p:nvPr/>
          </p:nvGrpSpPr>
          <p:grpSpPr bwMode="auto">
            <a:xfrm>
              <a:off x="144" y="1392"/>
              <a:ext cx="3312" cy="1200"/>
              <a:chOff x="336" y="2024"/>
              <a:chExt cx="4280" cy="1152"/>
            </a:xfrm>
          </p:grpSpPr>
          <p:sp>
            <p:nvSpPr>
              <p:cNvPr id="108584" name="Freeform 6"/>
              <p:cNvSpPr>
                <a:spLocks/>
              </p:cNvSpPr>
              <p:nvPr/>
            </p:nvSpPr>
            <p:spPr bwMode="auto">
              <a:xfrm>
                <a:off x="336" y="2040"/>
                <a:ext cx="4280" cy="1136"/>
              </a:xfrm>
              <a:custGeom>
                <a:avLst/>
                <a:gdLst>
                  <a:gd name="T0" fmla="*/ 0 w 4280"/>
                  <a:gd name="T1" fmla="*/ 1088 h 1136"/>
                  <a:gd name="T2" fmla="*/ 904 w 4280"/>
                  <a:gd name="T3" fmla="*/ 80 h 1136"/>
                  <a:gd name="T4" fmla="*/ 4280 w 4280"/>
                  <a:gd name="T5" fmla="*/ 0 h 1136"/>
                  <a:gd name="T6" fmla="*/ 3432 w 4280"/>
                  <a:gd name="T7" fmla="*/ 1088 h 1136"/>
                  <a:gd name="T8" fmla="*/ 6 w 4280"/>
                  <a:gd name="T9" fmla="*/ 1091 h 1136"/>
                  <a:gd name="T10" fmla="*/ 6 w 4280"/>
                  <a:gd name="T11" fmla="*/ 1123 h 1136"/>
                  <a:gd name="T12" fmla="*/ 3448 w 4280"/>
                  <a:gd name="T13" fmla="*/ 1120 h 1136"/>
                  <a:gd name="T14" fmla="*/ 3448 w 4280"/>
                  <a:gd name="T15" fmla="*/ 1136 h 1136"/>
                  <a:gd name="T16" fmla="*/ 3464 w 4280"/>
                  <a:gd name="T17" fmla="*/ 1104 h 1136"/>
                  <a:gd name="T18" fmla="*/ 3448 w 4280"/>
                  <a:gd name="T19" fmla="*/ 1104 h 1136"/>
                  <a:gd name="T20" fmla="*/ 4264 w 4280"/>
                  <a:gd name="T21" fmla="*/ 48 h 1136"/>
                  <a:gd name="T22" fmla="*/ 4264 w 4280"/>
                  <a:gd name="T23" fmla="*/ 48 h 1136"/>
                  <a:gd name="T24" fmla="*/ 3448 w 4280"/>
                  <a:gd name="T25" fmla="*/ 1088 h 1136"/>
                  <a:gd name="T26" fmla="*/ 6 w 4280"/>
                  <a:gd name="T27" fmla="*/ 1091 h 11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280"/>
                  <a:gd name="T43" fmla="*/ 0 h 1136"/>
                  <a:gd name="T44" fmla="*/ 4280 w 4280"/>
                  <a:gd name="T45" fmla="*/ 1136 h 11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280" h="1136">
                    <a:moveTo>
                      <a:pt x="0" y="1088"/>
                    </a:moveTo>
                    <a:lnTo>
                      <a:pt x="904" y="80"/>
                    </a:lnTo>
                    <a:lnTo>
                      <a:pt x="4280" y="0"/>
                    </a:lnTo>
                    <a:lnTo>
                      <a:pt x="3432" y="1088"/>
                    </a:lnTo>
                    <a:lnTo>
                      <a:pt x="6" y="1091"/>
                    </a:lnTo>
                    <a:lnTo>
                      <a:pt x="6" y="1123"/>
                    </a:lnTo>
                    <a:lnTo>
                      <a:pt x="3448" y="1120"/>
                    </a:lnTo>
                    <a:lnTo>
                      <a:pt x="3448" y="1136"/>
                    </a:lnTo>
                    <a:lnTo>
                      <a:pt x="3464" y="1104"/>
                    </a:lnTo>
                    <a:lnTo>
                      <a:pt x="3448" y="1104"/>
                    </a:lnTo>
                    <a:lnTo>
                      <a:pt x="4264" y="48"/>
                    </a:lnTo>
                    <a:lnTo>
                      <a:pt x="3448" y="1088"/>
                    </a:lnTo>
                    <a:lnTo>
                      <a:pt x="6" y="1091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FFFF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585" name="Freeform 7"/>
              <p:cNvSpPr>
                <a:spLocks/>
              </p:cNvSpPr>
              <p:nvPr/>
            </p:nvSpPr>
            <p:spPr bwMode="auto">
              <a:xfrm>
                <a:off x="3768" y="2024"/>
                <a:ext cx="848" cy="1138"/>
              </a:xfrm>
              <a:custGeom>
                <a:avLst/>
                <a:gdLst>
                  <a:gd name="T0" fmla="*/ 848 w 848"/>
                  <a:gd name="T1" fmla="*/ 0 h 1138"/>
                  <a:gd name="T2" fmla="*/ 848 w 848"/>
                  <a:gd name="T3" fmla="*/ 64 h 1138"/>
                  <a:gd name="T4" fmla="*/ 12 w 848"/>
                  <a:gd name="T5" fmla="*/ 1138 h 1138"/>
                  <a:gd name="T6" fmla="*/ 0 w 848"/>
                  <a:gd name="T7" fmla="*/ 1090 h 1138"/>
                  <a:gd name="T8" fmla="*/ 848 w 848"/>
                  <a:gd name="T9" fmla="*/ 0 h 11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8"/>
                  <a:gd name="T16" fmla="*/ 0 h 1138"/>
                  <a:gd name="T17" fmla="*/ 848 w 848"/>
                  <a:gd name="T18" fmla="*/ 1138 h 11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8" h="1138">
                    <a:moveTo>
                      <a:pt x="848" y="0"/>
                    </a:moveTo>
                    <a:lnTo>
                      <a:pt x="848" y="64"/>
                    </a:lnTo>
                    <a:lnTo>
                      <a:pt x="12" y="1138"/>
                    </a:lnTo>
                    <a:lnTo>
                      <a:pt x="0" y="1090"/>
                    </a:lnTo>
                    <a:lnTo>
                      <a:pt x="848" y="0"/>
                    </a:lnTo>
                    <a:close/>
                  </a:path>
                </a:pathLst>
              </a:cu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586" name="Freeform 8"/>
              <p:cNvSpPr>
                <a:spLocks/>
              </p:cNvSpPr>
              <p:nvPr/>
            </p:nvSpPr>
            <p:spPr bwMode="auto">
              <a:xfrm>
                <a:off x="336" y="3109"/>
                <a:ext cx="3444" cy="59"/>
              </a:xfrm>
              <a:custGeom>
                <a:avLst/>
                <a:gdLst>
                  <a:gd name="T0" fmla="*/ 6 w 3444"/>
                  <a:gd name="T1" fmla="*/ 22 h 59"/>
                  <a:gd name="T2" fmla="*/ 3432 w 3444"/>
                  <a:gd name="T3" fmla="*/ 5 h 59"/>
                  <a:gd name="T4" fmla="*/ 3444 w 3444"/>
                  <a:gd name="T5" fmla="*/ 53 h 59"/>
                  <a:gd name="T6" fmla="*/ 0 w 3444"/>
                  <a:gd name="T7" fmla="*/ 59 h 59"/>
                  <a:gd name="T8" fmla="*/ 6 w 3444"/>
                  <a:gd name="T9" fmla="*/ 22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44"/>
                  <a:gd name="T16" fmla="*/ 0 h 59"/>
                  <a:gd name="T17" fmla="*/ 3444 w 3444"/>
                  <a:gd name="T18" fmla="*/ 59 h 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44" h="59">
                    <a:moveTo>
                      <a:pt x="6" y="22"/>
                    </a:moveTo>
                    <a:cubicBezTo>
                      <a:pt x="2207" y="27"/>
                      <a:pt x="2859" y="0"/>
                      <a:pt x="3432" y="5"/>
                    </a:cubicBezTo>
                    <a:lnTo>
                      <a:pt x="3444" y="53"/>
                    </a:lnTo>
                    <a:lnTo>
                      <a:pt x="0" y="59"/>
                    </a:lnTo>
                    <a:lnTo>
                      <a:pt x="6" y="22"/>
                    </a:lnTo>
                    <a:close/>
                  </a:path>
                </a:pathLst>
              </a:cu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pic>
          <p:nvPicPr>
            <p:cNvPr id="108583" name="Picture 9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40" y="2314"/>
              <a:ext cx="334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8578" name="Text Box 60"/>
          <p:cNvSpPr txBox="1">
            <a:spLocks noChangeArrowheads="1"/>
          </p:cNvSpPr>
          <p:nvPr/>
        </p:nvSpPr>
        <p:spPr bwMode="auto">
          <a:xfrm>
            <a:off x="0" y="188913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solidFill>
                  <a:schemeClr val="hlink"/>
                </a:solidFill>
                <a:latin typeface="Times New Roman" pitchFamily="18" charset="0"/>
              </a:rPr>
              <a:t>Расположение плоскостей в пространстве.</a:t>
            </a:r>
          </a:p>
        </p:txBody>
      </p:sp>
      <p:sp>
        <p:nvSpPr>
          <p:cNvPr id="108610" name="Text Box 66"/>
          <p:cNvSpPr txBox="1">
            <a:spLocks noChangeArrowheads="1"/>
          </p:cNvSpPr>
          <p:nvPr/>
        </p:nvSpPr>
        <p:spPr bwMode="auto">
          <a:xfrm>
            <a:off x="395288" y="6021388"/>
            <a:ext cx="25923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latin typeface="Times New Roman" pitchFamily="18" charset="0"/>
              </a:rPr>
              <a:t>α </a:t>
            </a:r>
            <a:r>
              <a:rPr lang="ru-RU" sz="3200" b="1">
                <a:latin typeface="Times New Roman" pitchFamily="18" charset="0"/>
                <a:sym typeface="Symbol" pitchFamily="18" charset="2"/>
              </a:rPr>
              <a:t></a:t>
            </a:r>
            <a:r>
              <a:rPr lang="ru-RU" sz="3200" b="1">
                <a:latin typeface="Times New Roman" pitchFamily="18" charset="0"/>
              </a:rPr>
              <a:t>  β</a:t>
            </a:r>
            <a:r>
              <a:rPr lang="ru-RU"/>
              <a:t> </a:t>
            </a:r>
          </a:p>
        </p:txBody>
      </p:sp>
      <p:sp>
        <p:nvSpPr>
          <p:cNvPr id="108611" name="Text Box 67"/>
          <p:cNvSpPr txBox="1">
            <a:spLocks noChangeArrowheads="1"/>
          </p:cNvSpPr>
          <p:nvPr/>
        </p:nvSpPr>
        <p:spPr bwMode="auto">
          <a:xfrm>
            <a:off x="323850" y="1125538"/>
            <a:ext cx="3095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latin typeface="Times New Roman" pitchFamily="18" charset="0"/>
              </a:rPr>
              <a:t>α </a:t>
            </a:r>
            <a:r>
              <a:rPr lang="ru-RU" sz="3200" b="1" i="1">
                <a:latin typeface="Times New Roman" pitchFamily="18" charset="0"/>
                <a:sym typeface="Symbol" pitchFamily="18" charset="2"/>
              </a:rPr>
              <a:t>и</a:t>
            </a:r>
            <a:r>
              <a:rPr lang="ru-RU" sz="3200" b="1">
                <a:latin typeface="Times New Roman" pitchFamily="18" charset="0"/>
              </a:rPr>
              <a:t>  β</a:t>
            </a:r>
            <a:r>
              <a:rPr lang="ru-RU"/>
              <a:t>  </a:t>
            </a:r>
            <a:r>
              <a:rPr lang="ru-RU" sz="2800" b="1" i="1">
                <a:latin typeface="Times New Roman" pitchFamily="18" charset="0"/>
              </a:rPr>
              <a:t>совпадают</a:t>
            </a:r>
          </a:p>
        </p:txBody>
      </p:sp>
      <p:sp>
        <p:nvSpPr>
          <p:cNvPr id="108612" name="Text Box 68"/>
          <p:cNvSpPr txBox="1">
            <a:spLocks noChangeArrowheads="1"/>
          </p:cNvSpPr>
          <p:nvPr/>
        </p:nvSpPr>
        <p:spPr bwMode="auto">
          <a:xfrm>
            <a:off x="5148263" y="5876925"/>
            <a:ext cx="25923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latin typeface="Times New Roman" pitchFamily="18" charset="0"/>
              </a:rPr>
              <a:t>α </a:t>
            </a:r>
            <a:r>
              <a:rPr lang="ru-RU" b="1">
                <a:sym typeface="Symbol" pitchFamily="18" charset="2"/>
              </a:rPr>
              <a:t></a:t>
            </a:r>
            <a:r>
              <a:rPr lang="ru-RU">
                <a:sym typeface="Symbol" pitchFamily="18" charset="2"/>
              </a:rPr>
              <a:t> </a:t>
            </a:r>
            <a:r>
              <a:rPr lang="ru-RU" sz="3200" b="1">
                <a:latin typeface="Times New Roman" pitchFamily="18" charset="0"/>
              </a:rPr>
              <a:t>β</a:t>
            </a:r>
            <a:r>
              <a:rPr lang="ru-RU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8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8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28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283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283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8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8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8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8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3671" grpId="0" animBg="1"/>
      <p:bldP spid="108610" grpId="0"/>
      <p:bldP spid="108611" grpId="1"/>
      <p:bldP spid="1086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3" name="Rectangle 2"/>
          <p:cNvSpPr>
            <a:spLocks noGrp="1"/>
          </p:cNvSpPr>
          <p:nvPr>
            <p:ph type="body" idx="1"/>
          </p:nvPr>
        </p:nvSpPr>
        <p:spPr>
          <a:xfrm>
            <a:off x="250825" y="836613"/>
            <a:ext cx="8642350" cy="5761037"/>
          </a:xfrm>
          <a:solidFill>
            <a:srgbClr val="FFFFFF">
              <a:alpha val="0"/>
            </a:srgbClr>
          </a:solidFill>
        </p:spPr>
        <p:txBody>
          <a:bodyPr/>
          <a:lstStyle/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200" b="1" smtClean="0">
                <a:latin typeface="Times New Roman" pitchFamily="18" charset="0"/>
              </a:rPr>
              <a:t>1. </a:t>
            </a:r>
            <a:r>
              <a:rPr lang="ru-RU" sz="2400" b="1" smtClean="0">
                <a:latin typeface="Times New Roman" pitchFamily="18" charset="0"/>
              </a:rPr>
              <a:t>если плоскости не пересекаются, то они параллельны.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b="1" smtClean="0">
                <a:latin typeface="Times New Roman" pitchFamily="18" charset="0"/>
              </a:rPr>
              <a:t>2. плоскости параллельны, если прямая лежащая в 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b="1" smtClean="0">
                <a:latin typeface="Times New Roman" pitchFamily="18" charset="0"/>
              </a:rPr>
              <a:t>    одной плоскости, параллельна другой плоскости?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b="1" smtClean="0">
                <a:latin typeface="Times New Roman" pitchFamily="18" charset="0"/>
              </a:rPr>
              <a:t>3. если две прямые, лежащие в одной плоскости, параллельны двум прямым другой плоскости, 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b="1" smtClean="0">
                <a:latin typeface="Times New Roman" pitchFamily="18" charset="0"/>
              </a:rPr>
              <a:t>    то эти плоскости параллельны?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b="1" smtClean="0">
                <a:latin typeface="Times New Roman" pitchFamily="18" charset="0"/>
              </a:rPr>
              <a:t>4. если прямая перпендикулярна одной из двух параллельных плоскостей, то она 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b="1" smtClean="0">
                <a:latin typeface="Times New Roman" pitchFamily="18" charset="0"/>
              </a:rPr>
              <a:t>     перпендикулярна и другой плоскости.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b="1" smtClean="0">
                <a:latin typeface="Times New Roman" pitchFamily="18" charset="0"/>
              </a:rPr>
              <a:t>5. 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прямые, по которым две параллельные плоскости пересечены третьей плоскостью, параллельны. 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b="1" smtClean="0">
                <a:latin typeface="Times New Roman" pitchFamily="18" charset="0"/>
              </a:rPr>
              <a:t>6. Если прямая пересекает одну из двух плоскостей, то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b="1" smtClean="0">
                <a:latin typeface="Times New Roman" pitchFamily="18" charset="0"/>
              </a:rPr>
              <a:t>    она пересекает и другую.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b="1" smtClean="0">
                <a:latin typeface="Times New Roman" pitchFamily="18" charset="0"/>
              </a:rPr>
              <a:t>7. Две плоскости, параллельные третьей, параллельны.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b="1" smtClean="0">
                <a:latin typeface="Times New Roman" pitchFamily="18" charset="0"/>
              </a:rPr>
              <a:t>8. Отрезки прямых, заключенные между 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b="1" smtClean="0">
                <a:latin typeface="Times New Roman" pitchFamily="18" charset="0"/>
              </a:rPr>
              <a:t>    параллельными плоскостями, равны.</a:t>
            </a:r>
          </a:p>
        </p:txBody>
      </p:sp>
      <p:sp>
        <p:nvSpPr>
          <p:cNvPr id="218114" name="Text Box 4"/>
          <p:cNvSpPr txBox="1">
            <a:spLocks noChangeArrowheads="1"/>
          </p:cNvSpPr>
          <p:nvPr/>
        </p:nvSpPr>
        <p:spPr bwMode="auto">
          <a:xfrm>
            <a:off x="250825" y="333375"/>
            <a:ext cx="85693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1800" i="1">
              <a:latin typeface="MS UI Gothic" pitchFamily="34" charset="-128"/>
              <a:cs typeface="Arial" charset="0"/>
            </a:endParaRPr>
          </a:p>
        </p:txBody>
      </p:sp>
      <p:sp>
        <p:nvSpPr>
          <p:cNvPr id="218115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30213" y="260350"/>
            <a:ext cx="8713787" cy="576263"/>
          </a:xfrm>
          <a:solidFill>
            <a:srgbClr val="5E9EFF">
              <a:alpha val="0"/>
            </a:srgbClr>
          </a:solidFill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sz="3600" i="1" smtClean="0">
                <a:ln>
                  <a:noFill/>
                </a:ln>
                <a:solidFill>
                  <a:schemeClr val="hlink"/>
                </a:solidFill>
                <a:latin typeface="Times New Roman" pitchFamily="18" charset="0"/>
              </a:rPr>
              <a:t>Определите: верно, ли утверждение?</a:t>
            </a:r>
            <a:r>
              <a:rPr lang="ru-RU" smtClean="0">
                <a:ln>
                  <a:noFill/>
                </a:ln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8172450" y="836613"/>
            <a:ext cx="720725" cy="360362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i="1">
                <a:latin typeface="MS UI Gothic" pitchFamily="34" charset="-128"/>
              </a:rPr>
              <a:t>ДА</a:t>
            </a:r>
          </a:p>
        </p:txBody>
      </p:sp>
      <p:sp>
        <p:nvSpPr>
          <p:cNvPr id="54279" name="Rectangle 7"/>
          <p:cNvSpPr>
            <a:spLocks noChangeArrowheads="1"/>
          </p:cNvSpPr>
          <p:nvPr/>
        </p:nvSpPr>
        <p:spPr bwMode="auto">
          <a:xfrm>
            <a:off x="8172450" y="5949950"/>
            <a:ext cx="720725" cy="431800"/>
          </a:xfrm>
          <a:prstGeom prst="rect">
            <a:avLst/>
          </a:prstGeom>
          <a:solidFill>
            <a:srgbClr val="8CB5F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i="1">
                <a:latin typeface="Arial" charset="0"/>
              </a:rPr>
              <a:t>НЕТ</a:t>
            </a:r>
          </a:p>
        </p:txBody>
      </p:sp>
      <p:sp>
        <p:nvSpPr>
          <p:cNvPr id="54280" name="Rectangle 8"/>
          <p:cNvSpPr>
            <a:spLocks noChangeArrowheads="1"/>
          </p:cNvSpPr>
          <p:nvPr/>
        </p:nvSpPr>
        <p:spPr bwMode="auto">
          <a:xfrm>
            <a:off x="8172450" y="4076700"/>
            <a:ext cx="720725" cy="360363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i="1">
                <a:latin typeface="MS UI Gothic" pitchFamily="34" charset="-128"/>
              </a:rPr>
              <a:t>ДА</a:t>
            </a:r>
          </a:p>
        </p:txBody>
      </p:sp>
      <p:sp>
        <p:nvSpPr>
          <p:cNvPr id="54281" name="Rectangle 9"/>
          <p:cNvSpPr>
            <a:spLocks noChangeArrowheads="1"/>
          </p:cNvSpPr>
          <p:nvPr/>
        </p:nvSpPr>
        <p:spPr bwMode="auto">
          <a:xfrm>
            <a:off x="8172450" y="4797425"/>
            <a:ext cx="792163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i="1">
                <a:latin typeface="Times New Roman" pitchFamily="18" charset="0"/>
              </a:rPr>
              <a:t>НЕТ</a:t>
            </a:r>
          </a:p>
        </p:txBody>
      </p:sp>
      <p:sp>
        <p:nvSpPr>
          <p:cNvPr id="54282" name="Rectangle 10"/>
          <p:cNvSpPr>
            <a:spLocks noChangeArrowheads="1"/>
          </p:cNvSpPr>
          <p:nvPr/>
        </p:nvSpPr>
        <p:spPr bwMode="auto">
          <a:xfrm>
            <a:off x="8172450" y="5445125"/>
            <a:ext cx="792163" cy="360363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i="1">
                <a:latin typeface="Times New Roman" pitchFamily="18" charset="0"/>
              </a:rPr>
              <a:t>ДА</a:t>
            </a:r>
          </a:p>
        </p:txBody>
      </p:sp>
      <p:sp>
        <p:nvSpPr>
          <p:cNvPr id="54283" name="Rectangle 11"/>
          <p:cNvSpPr>
            <a:spLocks noChangeArrowheads="1"/>
          </p:cNvSpPr>
          <p:nvPr/>
        </p:nvSpPr>
        <p:spPr bwMode="auto">
          <a:xfrm>
            <a:off x="8172450" y="2133600"/>
            <a:ext cx="717550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i="1">
                <a:latin typeface="MS UI Gothic" pitchFamily="34" charset="-128"/>
              </a:rPr>
              <a:t>НЕТ</a:t>
            </a:r>
          </a:p>
        </p:txBody>
      </p:sp>
      <p:sp>
        <p:nvSpPr>
          <p:cNvPr id="54284" name="Rectangle 12"/>
          <p:cNvSpPr>
            <a:spLocks noChangeArrowheads="1"/>
          </p:cNvSpPr>
          <p:nvPr/>
        </p:nvSpPr>
        <p:spPr bwMode="auto">
          <a:xfrm>
            <a:off x="8172450" y="1341438"/>
            <a:ext cx="719138" cy="4318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i="1">
                <a:latin typeface="Times New Roman" pitchFamily="18" charset="0"/>
              </a:rPr>
              <a:t>НЕТ</a:t>
            </a:r>
          </a:p>
        </p:txBody>
      </p:sp>
      <p:sp>
        <p:nvSpPr>
          <p:cNvPr id="54285" name="Rectangle 13"/>
          <p:cNvSpPr>
            <a:spLocks noChangeArrowheads="1"/>
          </p:cNvSpPr>
          <p:nvPr/>
        </p:nvSpPr>
        <p:spPr bwMode="auto">
          <a:xfrm>
            <a:off x="8243888" y="3141663"/>
            <a:ext cx="720725" cy="431800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i="1">
                <a:latin typeface="Arial" charset="0"/>
              </a:rPr>
              <a:t>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4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8" grpId="0" animBg="1"/>
      <p:bldP spid="54279" grpId="0" animBg="1"/>
      <p:bldP spid="54280" grpId="0" animBg="1"/>
      <p:bldP spid="54281" grpId="0" animBg="1"/>
      <p:bldP spid="54282" grpId="0" animBg="1"/>
      <p:bldP spid="54283" grpId="0" animBg="1"/>
      <p:bldP spid="54284" grpId="0" animBg="1"/>
      <p:bldP spid="5428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05" name="AutoShape 2" descr="Широкий диагональный 2"/>
          <p:cNvSpPr>
            <a:spLocks noChangeArrowheads="1"/>
          </p:cNvSpPr>
          <p:nvPr/>
        </p:nvSpPr>
        <p:spPr bwMode="auto">
          <a:xfrm>
            <a:off x="539750" y="1700213"/>
            <a:ext cx="4464050" cy="936625"/>
          </a:xfrm>
          <a:prstGeom prst="parallelogram">
            <a:avLst>
              <a:gd name="adj" fmla="val 119153"/>
            </a:avLst>
          </a:prstGeom>
          <a:solidFill>
            <a:srgbClr val="99CCFF"/>
          </a:solidFill>
          <a:ln w="9525">
            <a:solidFill>
              <a:srgbClr val="FF9933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1800">
              <a:latin typeface="Cambria" pitchFamily="18" charset="0"/>
              <a:cs typeface="Arial" charset="0"/>
            </a:endParaRPr>
          </a:p>
        </p:txBody>
      </p:sp>
      <p:sp>
        <p:nvSpPr>
          <p:cNvPr id="140306" name="AutoShape 3" descr="Широкий диагональный 2"/>
          <p:cNvSpPr>
            <a:spLocks noChangeArrowheads="1"/>
          </p:cNvSpPr>
          <p:nvPr/>
        </p:nvSpPr>
        <p:spPr bwMode="auto">
          <a:xfrm>
            <a:off x="395288" y="4292600"/>
            <a:ext cx="4464050" cy="936625"/>
          </a:xfrm>
          <a:prstGeom prst="parallelogram">
            <a:avLst>
              <a:gd name="adj" fmla="val 119153"/>
            </a:avLst>
          </a:prstGeom>
          <a:solidFill>
            <a:srgbClr val="99CC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1800">
              <a:latin typeface="Cambria" pitchFamily="18" charset="0"/>
              <a:cs typeface="Arial" charset="0"/>
            </a:endParaRPr>
          </a:p>
        </p:txBody>
      </p:sp>
      <p:sp>
        <p:nvSpPr>
          <p:cNvPr id="292868" name="Freeform 4" descr="Темный вертикальный"/>
          <p:cNvSpPr>
            <a:spLocks/>
          </p:cNvSpPr>
          <p:nvPr/>
        </p:nvSpPr>
        <p:spPr bwMode="auto">
          <a:xfrm>
            <a:off x="1835150" y="2636838"/>
            <a:ext cx="936625" cy="2592387"/>
          </a:xfrm>
          <a:custGeom>
            <a:avLst/>
            <a:gdLst>
              <a:gd name="T0" fmla="*/ 0 w 590"/>
              <a:gd name="T1" fmla="*/ 0 h 1633"/>
              <a:gd name="T2" fmla="*/ 0 w 590"/>
              <a:gd name="T3" fmla="*/ 2147483647 h 1633"/>
              <a:gd name="T4" fmla="*/ 2147483647 w 590"/>
              <a:gd name="T5" fmla="*/ 2147483647 h 1633"/>
              <a:gd name="T6" fmla="*/ 2147483647 w 590"/>
              <a:gd name="T7" fmla="*/ 0 h 1633"/>
              <a:gd name="T8" fmla="*/ 0 w 590"/>
              <a:gd name="T9" fmla="*/ 0 h 16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0"/>
              <a:gd name="T16" fmla="*/ 0 h 1633"/>
              <a:gd name="T17" fmla="*/ 590 w 590"/>
              <a:gd name="T18" fmla="*/ 1633 h 16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0" h="1633">
                <a:moveTo>
                  <a:pt x="0" y="0"/>
                </a:moveTo>
                <a:lnTo>
                  <a:pt x="0" y="1633"/>
                </a:lnTo>
                <a:lnTo>
                  <a:pt x="590" y="1043"/>
                </a:lnTo>
                <a:lnTo>
                  <a:pt x="59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DD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2869" name="Freeform 5" descr="Темный вертикальный"/>
          <p:cNvSpPr>
            <a:spLocks/>
          </p:cNvSpPr>
          <p:nvPr/>
        </p:nvSpPr>
        <p:spPr bwMode="auto">
          <a:xfrm>
            <a:off x="1835150" y="260350"/>
            <a:ext cx="1009650" cy="2376488"/>
          </a:xfrm>
          <a:custGeom>
            <a:avLst/>
            <a:gdLst>
              <a:gd name="T0" fmla="*/ 0 w 636"/>
              <a:gd name="T1" fmla="*/ 2147483647 h 1497"/>
              <a:gd name="T2" fmla="*/ 2147483647 w 636"/>
              <a:gd name="T3" fmla="*/ 2147483647 h 1497"/>
              <a:gd name="T4" fmla="*/ 2147483647 w 636"/>
              <a:gd name="T5" fmla="*/ 0 h 1497"/>
              <a:gd name="T6" fmla="*/ 2147483647 w 636"/>
              <a:gd name="T7" fmla="*/ 2147483647 h 1497"/>
              <a:gd name="T8" fmla="*/ 2147483647 w 636"/>
              <a:gd name="T9" fmla="*/ 2147483647 h 1497"/>
              <a:gd name="T10" fmla="*/ 0 w 636"/>
              <a:gd name="T11" fmla="*/ 2147483647 h 149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36"/>
              <a:gd name="T19" fmla="*/ 0 h 1497"/>
              <a:gd name="T20" fmla="*/ 636 w 636"/>
              <a:gd name="T21" fmla="*/ 1497 h 149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36" h="1497">
                <a:moveTo>
                  <a:pt x="0" y="1497"/>
                </a:moveTo>
                <a:lnTo>
                  <a:pt x="636" y="907"/>
                </a:lnTo>
                <a:lnTo>
                  <a:pt x="636" y="0"/>
                </a:lnTo>
                <a:lnTo>
                  <a:pt x="40" y="639"/>
                </a:lnTo>
                <a:lnTo>
                  <a:pt x="10" y="685"/>
                </a:lnTo>
                <a:lnTo>
                  <a:pt x="0" y="1497"/>
                </a:lnTo>
                <a:close/>
              </a:path>
            </a:pathLst>
          </a:custGeom>
          <a:solidFill>
            <a:srgbClr val="FFFFDD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2870" name="Line 6"/>
          <p:cNvSpPr>
            <a:spLocks noChangeShapeType="1"/>
          </p:cNvSpPr>
          <p:nvPr/>
        </p:nvSpPr>
        <p:spPr bwMode="auto">
          <a:xfrm flipV="1">
            <a:off x="1833563" y="1700213"/>
            <a:ext cx="1009650" cy="9366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2871" name="Line 7"/>
          <p:cNvSpPr>
            <a:spLocks noChangeShapeType="1"/>
          </p:cNvSpPr>
          <p:nvPr/>
        </p:nvSpPr>
        <p:spPr bwMode="auto">
          <a:xfrm flipV="1">
            <a:off x="1833563" y="4292600"/>
            <a:ext cx="936625" cy="9366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2339975" y="1341438"/>
            <a:ext cx="458788" cy="3167062"/>
            <a:chOff x="1474" y="845"/>
            <a:chExt cx="289" cy="1995"/>
          </a:xfrm>
        </p:grpSpPr>
        <p:sp>
          <p:nvSpPr>
            <p:cNvPr id="140336" name="Text Box 9"/>
            <p:cNvSpPr txBox="1">
              <a:spLocks noChangeArrowheads="1"/>
            </p:cNvSpPr>
            <p:nvPr/>
          </p:nvSpPr>
          <p:spPr bwMode="auto">
            <a:xfrm>
              <a:off x="1519" y="845"/>
              <a:ext cx="244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200" b="1" i="1">
                  <a:latin typeface="Times New Roman" pitchFamily="18" charset="0"/>
                  <a:cs typeface="Arial" charset="0"/>
                </a:rPr>
                <a:t>а</a:t>
              </a:r>
            </a:p>
          </p:txBody>
        </p:sp>
        <p:sp>
          <p:nvSpPr>
            <p:cNvPr id="140337" name="Text Box 10"/>
            <p:cNvSpPr txBox="1">
              <a:spLocks noChangeArrowheads="1"/>
            </p:cNvSpPr>
            <p:nvPr/>
          </p:nvSpPr>
          <p:spPr bwMode="auto">
            <a:xfrm>
              <a:off x="1474" y="2475"/>
              <a:ext cx="244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200" b="1" i="1">
                  <a:latin typeface="Times New Roman" pitchFamily="18" charset="0"/>
                  <a:cs typeface="Arial" charset="0"/>
                </a:rPr>
                <a:t>b</a:t>
              </a:r>
              <a:endParaRPr lang="ru-RU" sz="3200" b="1" i="1">
                <a:latin typeface="Times New Roman" pitchFamily="18" charset="0"/>
                <a:cs typeface="Arial" charset="0"/>
              </a:endParaRPr>
            </a:p>
          </p:txBody>
        </p:sp>
      </p:grpSp>
      <p:graphicFrame>
        <p:nvGraphicFramePr>
          <p:cNvPr id="140299" name="Rectangle 11"/>
          <p:cNvGraphicFramePr>
            <a:graphicFrameLocks/>
          </p:cNvGraphicFramePr>
          <p:nvPr/>
        </p:nvGraphicFramePr>
        <p:xfrm>
          <a:off x="1547813" y="1412875"/>
          <a:ext cx="6096000" cy="4064000"/>
        </p:xfrm>
        <a:graphic>
          <a:graphicData uri="http://schemas.openxmlformats.org/presentationml/2006/ole">
            <p:oleObj spid="_x0000_s140309" name="Формула" r:id="rId3" imgW="0" imgH="0" progId="Equation.3">
              <p:embed/>
            </p:oleObj>
          </a:graphicData>
        </a:graphic>
      </p:graphicFrame>
      <p:graphicFrame>
        <p:nvGraphicFramePr>
          <p:cNvPr id="140300" name="Object 12"/>
          <p:cNvGraphicFramePr>
            <a:graphicFrameLocks noChangeAspect="1"/>
          </p:cNvGraphicFramePr>
          <p:nvPr/>
        </p:nvGraphicFramePr>
        <p:xfrm>
          <a:off x="823913" y="2205038"/>
          <a:ext cx="508000" cy="465137"/>
        </p:xfrm>
        <a:graphic>
          <a:graphicData uri="http://schemas.openxmlformats.org/presentationml/2006/ole">
            <p:oleObj spid="_x0000_s140310" name="Формула" r:id="rId4" imgW="152334" imgH="139639" progId="Equation.3">
              <p:embed/>
            </p:oleObj>
          </a:graphicData>
        </a:graphic>
      </p:graphicFrame>
      <p:graphicFrame>
        <p:nvGraphicFramePr>
          <p:cNvPr id="140301" name="Object 13"/>
          <p:cNvGraphicFramePr>
            <a:graphicFrameLocks noChangeAspect="1"/>
          </p:cNvGraphicFramePr>
          <p:nvPr/>
        </p:nvGraphicFramePr>
        <p:xfrm>
          <a:off x="684213" y="4652963"/>
          <a:ext cx="561975" cy="749300"/>
        </p:xfrm>
        <a:graphic>
          <a:graphicData uri="http://schemas.openxmlformats.org/presentationml/2006/ole">
            <p:oleObj spid="_x0000_s140311" name="Формула" r:id="rId5" imgW="152268" imgH="203024" progId="Equation.3">
              <p:embed/>
            </p:oleObj>
          </a:graphicData>
        </a:graphic>
      </p:graphicFrame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1763713" y="5229225"/>
            <a:ext cx="1006475" cy="1512888"/>
            <a:chOff x="1111" y="3294"/>
            <a:chExt cx="634" cy="953"/>
          </a:xfrm>
        </p:grpSpPr>
        <p:sp>
          <p:nvSpPr>
            <p:cNvPr id="140335" name="Freeform 15" descr="Темный вертикальный"/>
            <p:cNvSpPr>
              <a:spLocks/>
            </p:cNvSpPr>
            <p:nvPr/>
          </p:nvSpPr>
          <p:spPr bwMode="auto">
            <a:xfrm>
              <a:off x="1155" y="3294"/>
              <a:ext cx="590" cy="953"/>
            </a:xfrm>
            <a:custGeom>
              <a:avLst/>
              <a:gdLst>
                <a:gd name="T0" fmla="*/ 0 w 590"/>
                <a:gd name="T1" fmla="*/ 0 h 953"/>
                <a:gd name="T2" fmla="*/ 0 w 590"/>
                <a:gd name="T3" fmla="*/ 953 h 953"/>
                <a:gd name="T4" fmla="*/ 586 w 590"/>
                <a:gd name="T5" fmla="*/ 321 h 953"/>
                <a:gd name="T6" fmla="*/ 590 w 590"/>
                <a:gd name="T7" fmla="*/ 0 h 953"/>
                <a:gd name="T8" fmla="*/ 0 w 590"/>
                <a:gd name="T9" fmla="*/ 0 h 9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0"/>
                <a:gd name="T16" fmla="*/ 0 h 953"/>
                <a:gd name="T17" fmla="*/ 590 w 590"/>
                <a:gd name="T18" fmla="*/ 953 h 9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0" h="953">
                  <a:moveTo>
                    <a:pt x="0" y="0"/>
                  </a:moveTo>
                  <a:lnTo>
                    <a:pt x="0" y="953"/>
                  </a:lnTo>
                  <a:lnTo>
                    <a:pt x="586" y="321"/>
                  </a:lnTo>
                  <a:lnTo>
                    <a:pt x="59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DD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aphicFrame>
          <p:nvGraphicFramePr>
            <p:cNvPr id="140304" name="Object 16"/>
            <p:cNvGraphicFramePr>
              <a:graphicFrameLocks noChangeAspect="1"/>
            </p:cNvGraphicFramePr>
            <p:nvPr/>
          </p:nvGraphicFramePr>
          <p:xfrm>
            <a:off x="1111" y="3657"/>
            <a:ext cx="353" cy="460"/>
          </p:xfrm>
          <a:graphic>
            <a:graphicData uri="http://schemas.openxmlformats.org/presentationml/2006/ole">
              <p:oleObj spid="_x0000_s140312" name="Формула" r:id="rId6" imgW="126780" imgH="164814" progId="Equation.3">
                <p:embed/>
              </p:oleObj>
            </a:graphicData>
          </a:graphic>
        </p:graphicFrame>
      </p:grpSp>
      <p:grpSp>
        <p:nvGrpSpPr>
          <p:cNvPr id="4" name="Group 17"/>
          <p:cNvGrpSpPr>
            <a:grpSpLocks/>
          </p:cNvGrpSpPr>
          <p:nvPr/>
        </p:nvGrpSpPr>
        <p:grpSpPr bwMode="auto">
          <a:xfrm rot="-7158473" flipH="1" flipV="1">
            <a:off x="2039144" y="3153569"/>
            <a:ext cx="1009650" cy="2135188"/>
            <a:chOff x="2930" y="255"/>
            <a:chExt cx="766" cy="1844"/>
          </a:xfrm>
        </p:grpSpPr>
        <p:sp>
          <p:nvSpPr>
            <p:cNvPr id="140331" name="Freeform 18"/>
            <p:cNvSpPr>
              <a:spLocks/>
            </p:cNvSpPr>
            <p:nvPr/>
          </p:nvSpPr>
          <p:spPr bwMode="auto">
            <a:xfrm rot="78698">
              <a:off x="2930" y="255"/>
              <a:ext cx="766" cy="1823"/>
            </a:xfrm>
            <a:custGeom>
              <a:avLst/>
              <a:gdLst>
                <a:gd name="T0" fmla="*/ 0 w 1252"/>
                <a:gd name="T1" fmla="*/ 1 h 3125"/>
                <a:gd name="T2" fmla="*/ 1 w 1252"/>
                <a:gd name="T3" fmla="*/ 0 h 3125"/>
                <a:gd name="T4" fmla="*/ 6 w 1252"/>
                <a:gd name="T5" fmla="*/ 7 h 3125"/>
                <a:gd name="T6" fmla="*/ 6 w 1252"/>
                <a:gd name="T7" fmla="*/ 9 h 3125"/>
                <a:gd name="T8" fmla="*/ 4 w 1252"/>
                <a:gd name="T9" fmla="*/ 7 h 3125"/>
                <a:gd name="T10" fmla="*/ 0 w 1252"/>
                <a:gd name="T11" fmla="*/ 1 h 3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2"/>
                <a:gd name="T19" fmla="*/ 0 h 3125"/>
                <a:gd name="T20" fmla="*/ 1252 w 1252"/>
                <a:gd name="T21" fmla="*/ 3125 h 3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2883" name="Freeform 19"/>
            <p:cNvSpPr>
              <a:spLocks/>
            </p:cNvSpPr>
            <p:nvPr/>
          </p:nvSpPr>
          <p:spPr bwMode="auto">
            <a:xfrm rot="78698">
              <a:off x="3492" y="1747"/>
              <a:ext cx="195" cy="354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800">
                <a:latin typeface="+mn-lt"/>
                <a:cs typeface="+mn-cs"/>
              </a:endParaRPr>
            </a:p>
          </p:txBody>
        </p:sp>
        <p:sp>
          <p:nvSpPr>
            <p:cNvPr id="140333" name="Freeform 20"/>
            <p:cNvSpPr>
              <a:spLocks/>
            </p:cNvSpPr>
            <p:nvPr/>
          </p:nvSpPr>
          <p:spPr bwMode="auto">
            <a:xfrm rot="78698">
              <a:off x="3610" y="1957"/>
              <a:ext cx="74" cy="134"/>
            </a:xfrm>
            <a:custGeom>
              <a:avLst/>
              <a:gdLst>
                <a:gd name="T0" fmla="*/ 1 w 121"/>
                <a:gd name="T1" fmla="*/ 0 h 230"/>
                <a:gd name="T2" fmla="*/ 0 w 121"/>
                <a:gd name="T3" fmla="*/ 1 h 230"/>
                <a:gd name="T4" fmla="*/ 1 w 121"/>
                <a:gd name="T5" fmla="*/ 1 h 230"/>
                <a:gd name="T6" fmla="*/ 1 w 121"/>
                <a:gd name="T7" fmla="*/ 0 h 2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230"/>
                <a:gd name="T14" fmla="*/ 121 w 121"/>
                <a:gd name="T15" fmla="*/ 230 h 2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0334" name="Freeform 21"/>
            <p:cNvSpPr>
              <a:spLocks/>
            </p:cNvSpPr>
            <p:nvPr/>
          </p:nvSpPr>
          <p:spPr bwMode="auto">
            <a:xfrm rot="78698">
              <a:off x="2981" y="274"/>
              <a:ext cx="670" cy="1523"/>
            </a:xfrm>
            <a:custGeom>
              <a:avLst/>
              <a:gdLst>
                <a:gd name="T0" fmla="*/ 4 w 1094"/>
                <a:gd name="T1" fmla="*/ 7 h 2612"/>
                <a:gd name="T2" fmla="*/ 5 w 1094"/>
                <a:gd name="T3" fmla="*/ 7 h 2612"/>
                <a:gd name="T4" fmla="*/ 4 w 1094"/>
                <a:gd name="T5" fmla="*/ 7 h 2612"/>
                <a:gd name="T6" fmla="*/ 1 w 1094"/>
                <a:gd name="T7" fmla="*/ 0 h 2612"/>
                <a:gd name="T8" fmla="*/ 0 w 1094"/>
                <a:gd name="T9" fmla="*/ 1 h 2612"/>
                <a:gd name="T10" fmla="*/ 4 w 1094"/>
                <a:gd name="T11" fmla="*/ 7 h 26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4"/>
                <a:gd name="T19" fmla="*/ 0 h 2612"/>
                <a:gd name="T20" fmla="*/ 1094 w 1094"/>
                <a:gd name="T21" fmla="*/ 2612 h 26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92886" name="Text Box 22"/>
          <p:cNvSpPr txBox="1">
            <a:spLocks noChangeArrowheads="1"/>
          </p:cNvSpPr>
          <p:nvPr/>
        </p:nvSpPr>
        <p:spPr bwMode="auto">
          <a:xfrm>
            <a:off x="3492500" y="549275"/>
            <a:ext cx="540067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solidFill>
                  <a:srgbClr val="002060"/>
                </a:solidFill>
                <a:latin typeface="Times New Roman" pitchFamily="18" charset="0"/>
              </a:rPr>
              <a:t>Если две параллельные плоскости </a:t>
            </a:r>
          </a:p>
          <a:p>
            <a:r>
              <a:rPr lang="ru-RU" b="1" i="1">
                <a:solidFill>
                  <a:srgbClr val="002060"/>
                </a:solidFill>
                <a:latin typeface="Times New Roman" pitchFamily="18" charset="0"/>
              </a:rPr>
              <a:t>пересечены третьей, то линии их пересечения параллельны. </a:t>
            </a:r>
          </a:p>
        </p:txBody>
      </p:sp>
      <p:sp>
        <p:nvSpPr>
          <p:cNvPr id="292887" name="Rectangle 23"/>
          <p:cNvSpPr>
            <a:spLocks noChangeArrowheads="1"/>
          </p:cNvSpPr>
          <p:nvPr/>
        </p:nvSpPr>
        <p:spPr bwMode="auto">
          <a:xfrm>
            <a:off x="2700338" y="233363"/>
            <a:ext cx="6443662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8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Свойство параллельных плоскостей.</a:t>
            </a:r>
          </a:p>
        </p:txBody>
      </p:sp>
      <p:grpSp>
        <p:nvGrpSpPr>
          <p:cNvPr id="5" name="Group 25"/>
          <p:cNvGrpSpPr>
            <a:grpSpLocks/>
          </p:cNvGrpSpPr>
          <p:nvPr/>
        </p:nvGrpSpPr>
        <p:grpSpPr bwMode="auto">
          <a:xfrm rot="-7131381" flipH="1" flipV="1">
            <a:off x="2051050" y="550863"/>
            <a:ext cx="1009650" cy="2159000"/>
            <a:chOff x="2930" y="255"/>
            <a:chExt cx="766" cy="1844"/>
          </a:xfrm>
        </p:grpSpPr>
        <p:sp>
          <p:nvSpPr>
            <p:cNvPr id="140327" name="Freeform 26"/>
            <p:cNvSpPr>
              <a:spLocks/>
            </p:cNvSpPr>
            <p:nvPr/>
          </p:nvSpPr>
          <p:spPr bwMode="auto">
            <a:xfrm rot="78698">
              <a:off x="2930" y="255"/>
              <a:ext cx="766" cy="1823"/>
            </a:xfrm>
            <a:custGeom>
              <a:avLst/>
              <a:gdLst>
                <a:gd name="T0" fmla="*/ 0 w 1252"/>
                <a:gd name="T1" fmla="*/ 1 h 3125"/>
                <a:gd name="T2" fmla="*/ 1 w 1252"/>
                <a:gd name="T3" fmla="*/ 0 h 3125"/>
                <a:gd name="T4" fmla="*/ 6 w 1252"/>
                <a:gd name="T5" fmla="*/ 7 h 3125"/>
                <a:gd name="T6" fmla="*/ 6 w 1252"/>
                <a:gd name="T7" fmla="*/ 9 h 3125"/>
                <a:gd name="T8" fmla="*/ 4 w 1252"/>
                <a:gd name="T9" fmla="*/ 7 h 3125"/>
                <a:gd name="T10" fmla="*/ 0 w 1252"/>
                <a:gd name="T11" fmla="*/ 1 h 3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2"/>
                <a:gd name="T19" fmla="*/ 0 h 3125"/>
                <a:gd name="T20" fmla="*/ 1252 w 1252"/>
                <a:gd name="T21" fmla="*/ 3125 h 3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2891" name="Freeform 27"/>
            <p:cNvSpPr>
              <a:spLocks/>
            </p:cNvSpPr>
            <p:nvPr/>
          </p:nvSpPr>
          <p:spPr bwMode="auto">
            <a:xfrm rot="78698">
              <a:off x="3492" y="1745"/>
              <a:ext cx="195" cy="354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800">
                <a:latin typeface="+mn-lt"/>
                <a:cs typeface="+mn-cs"/>
              </a:endParaRPr>
            </a:p>
          </p:txBody>
        </p:sp>
        <p:sp>
          <p:nvSpPr>
            <p:cNvPr id="140329" name="Freeform 28"/>
            <p:cNvSpPr>
              <a:spLocks/>
            </p:cNvSpPr>
            <p:nvPr/>
          </p:nvSpPr>
          <p:spPr bwMode="auto">
            <a:xfrm rot="78698">
              <a:off x="3610" y="1957"/>
              <a:ext cx="74" cy="134"/>
            </a:xfrm>
            <a:custGeom>
              <a:avLst/>
              <a:gdLst>
                <a:gd name="T0" fmla="*/ 1 w 121"/>
                <a:gd name="T1" fmla="*/ 0 h 230"/>
                <a:gd name="T2" fmla="*/ 0 w 121"/>
                <a:gd name="T3" fmla="*/ 1 h 230"/>
                <a:gd name="T4" fmla="*/ 1 w 121"/>
                <a:gd name="T5" fmla="*/ 1 h 230"/>
                <a:gd name="T6" fmla="*/ 1 w 121"/>
                <a:gd name="T7" fmla="*/ 0 h 2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230"/>
                <a:gd name="T14" fmla="*/ 121 w 121"/>
                <a:gd name="T15" fmla="*/ 230 h 2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0330" name="Freeform 29"/>
            <p:cNvSpPr>
              <a:spLocks/>
            </p:cNvSpPr>
            <p:nvPr/>
          </p:nvSpPr>
          <p:spPr bwMode="auto">
            <a:xfrm rot="78698">
              <a:off x="2981" y="274"/>
              <a:ext cx="670" cy="1523"/>
            </a:xfrm>
            <a:custGeom>
              <a:avLst/>
              <a:gdLst>
                <a:gd name="T0" fmla="*/ 4 w 1094"/>
                <a:gd name="T1" fmla="*/ 7 h 2612"/>
                <a:gd name="T2" fmla="*/ 5 w 1094"/>
                <a:gd name="T3" fmla="*/ 7 h 2612"/>
                <a:gd name="T4" fmla="*/ 4 w 1094"/>
                <a:gd name="T5" fmla="*/ 7 h 2612"/>
                <a:gd name="T6" fmla="*/ 1 w 1094"/>
                <a:gd name="T7" fmla="*/ 0 h 2612"/>
                <a:gd name="T8" fmla="*/ 0 w 1094"/>
                <a:gd name="T9" fmla="*/ 1 h 2612"/>
                <a:gd name="T10" fmla="*/ 4 w 1094"/>
                <a:gd name="T11" fmla="*/ 7 h 26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4"/>
                <a:gd name="T19" fmla="*/ 0 h 2612"/>
                <a:gd name="T20" fmla="*/ 1094 w 1094"/>
                <a:gd name="T21" fmla="*/ 2612 h 26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9421" name="Text Box 29"/>
          <p:cNvSpPr txBox="1">
            <a:spLocks noChangeArrowheads="1"/>
          </p:cNvSpPr>
          <p:nvPr/>
        </p:nvSpPr>
        <p:spPr bwMode="auto">
          <a:xfrm>
            <a:off x="5148263" y="1557338"/>
            <a:ext cx="3671887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Дано:</a:t>
            </a:r>
          </a:p>
          <a:p>
            <a:r>
              <a:rPr lang="ru-RU" sz="2800" b="1">
                <a:latin typeface="Times New Roman" pitchFamily="18" charset="0"/>
              </a:rPr>
              <a:t> α 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</a:t>
            </a:r>
            <a:r>
              <a:rPr lang="ru-RU" sz="2800" b="1">
                <a:latin typeface="Times New Roman" pitchFamily="18" charset="0"/>
              </a:rPr>
              <a:t> β, </a:t>
            </a:r>
            <a:r>
              <a:rPr lang="en-US" sz="2800" b="1">
                <a:latin typeface="Times New Roman" pitchFamily="18" charset="0"/>
              </a:rPr>
              <a:t> α 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</a:t>
            </a:r>
            <a:r>
              <a:rPr lang="ru-RU" sz="2800" b="1">
                <a:latin typeface="Times New Roman" pitchFamily="18" charset="0"/>
              </a:rPr>
              <a:t> </a:t>
            </a:r>
            <a:r>
              <a:rPr lang="en-US" sz="2800" b="1">
                <a:latin typeface="Times New Roman" pitchFamily="18" charset="0"/>
                <a:sym typeface="Symbol" pitchFamily="18" charset="2"/>
              </a:rPr>
              <a:t></a:t>
            </a:r>
            <a:r>
              <a:rPr lang="en-US" sz="2800" b="1">
                <a:latin typeface="Times New Roman" pitchFamily="18" charset="0"/>
              </a:rPr>
              <a:t> </a:t>
            </a:r>
            <a:r>
              <a:rPr lang="ru-RU" sz="2800" b="1">
                <a:latin typeface="Times New Roman" pitchFamily="18" charset="0"/>
              </a:rPr>
              <a:t>= </a:t>
            </a:r>
            <a:r>
              <a:rPr lang="en-US" sz="2800" b="1" i="1">
                <a:latin typeface="Times New Roman" pitchFamily="18" charset="0"/>
              </a:rPr>
              <a:t>a</a:t>
            </a:r>
            <a:r>
              <a:rPr lang="en-US" sz="2800" b="1">
                <a:latin typeface="Times New Roman" pitchFamily="18" charset="0"/>
              </a:rPr>
              <a:t> </a:t>
            </a:r>
          </a:p>
          <a:p>
            <a:r>
              <a:rPr lang="en-US" sz="2800" b="1">
                <a:latin typeface="Times New Roman" pitchFamily="18" charset="0"/>
              </a:rPr>
              <a:t> β 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</a:t>
            </a:r>
            <a:r>
              <a:rPr lang="ru-RU" sz="2800" b="1">
                <a:latin typeface="Times New Roman" pitchFamily="18" charset="0"/>
              </a:rPr>
              <a:t> </a:t>
            </a:r>
            <a:r>
              <a:rPr lang="en-US" sz="2800" b="1">
                <a:latin typeface="Times New Roman" pitchFamily="18" charset="0"/>
                <a:sym typeface="Symbol" pitchFamily="18" charset="2"/>
              </a:rPr>
              <a:t></a:t>
            </a:r>
            <a:r>
              <a:rPr lang="en-US" sz="2800" b="1">
                <a:latin typeface="Times New Roman" pitchFamily="18" charset="0"/>
              </a:rPr>
              <a:t> </a:t>
            </a:r>
            <a:r>
              <a:rPr lang="ru-RU" sz="2800" b="1">
                <a:latin typeface="Times New Roman" pitchFamily="18" charset="0"/>
              </a:rPr>
              <a:t>= </a:t>
            </a:r>
            <a:r>
              <a:rPr lang="en-US" sz="2800" b="1" i="1">
                <a:latin typeface="Times New Roman" pitchFamily="18" charset="0"/>
              </a:rPr>
              <a:t>b</a:t>
            </a:r>
            <a:r>
              <a:rPr lang="en-US" sz="2800">
                <a:latin typeface="Times New Roman" pitchFamily="18" charset="0"/>
              </a:rPr>
              <a:t> </a:t>
            </a:r>
            <a:endParaRPr lang="ru-RU" sz="2800">
              <a:latin typeface="Times New Roman" pitchFamily="18" charset="0"/>
            </a:endParaRPr>
          </a:p>
        </p:txBody>
      </p:sp>
      <p:sp>
        <p:nvSpPr>
          <p:cNvPr id="59422" name="Text Box 30"/>
          <p:cNvSpPr txBox="1">
            <a:spLocks noChangeArrowheads="1"/>
          </p:cNvSpPr>
          <p:nvPr/>
        </p:nvSpPr>
        <p:spPr bwMode="auto">
          <a:xfrm>
            <a:off x="5219700" y="2852738"/>
            <a:ext cx="33131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Доказать: </a:t>
            </a:r>
            <a:r>
              <a:rPr lang="en-US" sz="2800" b="1" i="1">
                <a:latin typeface="Times New Roman" pitchFamily="18" charset="0"/>
              </a:rPr>
              <a:t> a 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</a:t>
            </a:r>
            <a:r>
              <a:rPr lang="ru-RU" sz="2800" b="1" i="1">
                <a:latin typeface="Times New Roman" pitchFamily="18" charset="0"/>
              </a:rPr>
              <a:t> </a:t>
            </a:r>
            <a:r>
              <a:rPr lang="en-US" sz="2800" b="1" i="1">
                <a:latin typeface="Times New Roman" pitchFamily="18" charset="0"/>
              </a:rPr>
              <a:t>b</a:t>
            </a:r>
            <a:endParaRPr lang="ru-RU" sz="2800" b="1" i="1">
              <a:latin typeface="Times New Roman" pitchFamily="18" charset="0"/>
            </a:endParaRPr>
          </a:p>
        </p:txBody>
      </p:sp>
      <p:sp>
        <p:nvSpPr>
          <p:cNvPr id="59423" name="Text Box 31"/>
          <p:cNvSpPr txBox="1">
            <a:spLocks noChangeArrowheads="1"/>
          </p:cNvSpPr>
          <p:nvPr/>
        </p:nvSpPr>
        <p:spPr bwMode="auto">
          <a:xfrm>
            <a:off x="5076825" y="3284538"/>
            <a:ext cx="3816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Доказательство:</a:t>
            </a:r>
            <a:r>
              <a:rPr lang="ru-RU" sz="2800">
                <a:latin typeface="Times New Roman" pitchFamily="18" charset="0"/>
              </a:rPr>
              <a:t> </a:t>
            </a:r>
          </a:p>
        </p:txBody>
      </p:sp>
      <p:sp>
        <p:nvSpPr>
          <p:cNvPr id="59424" name="Text Box 32"/>
          <p:cNvSpPr txBox="1">
            <a:spLocks noChangeArrowheads="1"/>
          </p:cNvSpPr>
          <p:nvPr/>
        </p:nvSpPr>
        <p:spPr bwMode="auto">
          <a:xfrm>
            <a:off x="4932363" y="3860800"/>
            <a:ext cx="25923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1.   </a:t>
            </a:r>
            <a:r>
              <a:rPr lang="ru-RU" sz="2800" b="1" i="1">
                <a:latin typeface="Times New Roman" pitchFamily="18" charset="0"/>
              </a:rPr>
              <a:t> </a:t>
            </a:r>
            <a:r>
              <a:rPr lang="en-US" sz="2800" b="1" i="1">
                <a:latin typeface="Times New Roman" pitchFamily="18" charset="0"/>
              </a:rPr>
              <a:t>a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</a:t>
            </a:r>
            <a:r>
              <a:rPr lang="en-US" sz="2800" b="1">
                <a:latin typeface="Times New Roman" pitchFamily="18" charset="0"/>
              </a:rPr>
              <a:t> </a:t>
            </a:r>
            <a:r>
              <a:rPr lang="en-US" sz="2800" b="1">
                <a:latin typeface="Times New Roman" pitchFamily="18" charset="0"/>
                <a:sym typeface="Symbol" pitchFamily="18" charset="2"/>
              </a:rPr>
              <a:t></a:t>
            </a:r>
            <a:r>
              <a:rPr lang="en-US" sz="2800" b="1">
                <a:latin typeface="Times New Roman" pitchFamily="18" charset="0"/>
              </a:rPr>
              <a:t>, </a:t>
            </a:r>
            <a:r>
              <a:rPr lang="en-US" sz="2800" b="1" i="1">
                <a:latin typeface="Times New Roman" pitchFamily="18" charset="0"/>
              </a:rPr>
              <a:t>b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</a:t>
            </a:r>
            <a:r>
              <a:rPr lang="en-US" sz="2800" b="1">
                <a:latin typeface="Times New Roman" pitchFamily="18" charset="0"/>
              </a:rPr>
              <a:t> </a:t>
            </a:r>
            <a:r>
              <a:rPr lang="en-US" sz="2800" b="1">
                <a:latin typeface="Times New Roman" pitchFamily="18" charset="0"/>
                <a:sym typeface="Symbol" pitchFamily="18" charset="2"/>
              </a:rPr>
              <a:t></a:t>
            </a:r>
            <a:r>
              <a:rPr lang="ru-RU" sz="2800" b="1">
                <a:latin typeface="Times New Roman" pitchFamily="18" charset="0"/>
              </a:rPr>
              <a:t> </a:t>
            </a:r>
          </a:p>
        </p:txBody>
      </p:sp>
      <p:sp>
        <p:nvSpPr>
          <p:cNvPr id="59425" name="Text Box 33"/>
          <p:cNvSpPr txBox="1">
            <a:spLocks noChangeArrowheads="1"/>
          </p:cNvSpPr>
          <p:nvPr/>
        </p:nvSpPr>
        <p:spPr bwMode="auto">
          <a:xfrm>
            <a:off x="4859338" y="4221163"/>
            <a:ext cx="36004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latin typeface="Times New Roman" pitchFamily="18" charset="0"/>
              </a:rPr>
              <a:t>2. </a:t>
            </a:r>
            <a:r>
              <a:rPr lang="ru-RU" sz="2800" b="1">
                <a:latin typeface="Times New Roman" pitchFamily="18" charset="0"/>
              </a:rPr>
              <a:t>Пусть</a:t>
            </a:r>
            <a:r>
              <a:rPr lang="en-US" sz="2800" b="1">
                <a:latin typeface="Times New Roman" pitchFamily="18" charset="0"/>
              </a:rPr>
              <a:t>  </a:t>
            </a:r>
            <a:r>
              <a:rPr lang="en-US" sz="2800" b="1" i="1">
                <a:latin typeface="Times New Roman" pitchFamily="18" charset="0"/>
              </a:rPr>
              <a:t>a 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</a:t>
            </a:r>
            <a:r>
              <a:rPr lang="en-US" sz="2800" b="1" i="1">
                <a:latin typeface="Times New Roman" pitchFamily="18" charset="0"/>
              </a:rPr>
              <a:t> b</a:t>
            </a:r>
            <a:r>
              <a:rPr lang="en-US" sz="2800" b="1">
                <a:latin typeface="Times New Roman" pitchFamily="18" charset="0"/>
              </a:rPr>
              <a:t>,</a:t>
            </a:r>
            <a:r>
              <a:rPr lang="en-US">
                <a:latin typeface="Arial" charset="0"/>
                <a:cs typeface="Arial" charset="0"/>
              </a:rPr>
              <a:t> </a:t>
            </a:r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59426" name="Text Box 34"/>
          <p:cNvSpPr txBox="1">
            <a:spLocks noChangeArrowheads="1"/>
          </p:cNvSpPr>
          <p:nvPr/>
        </p:nvSpPr>
        <p:spPr bwMode="auto">
          <a:xfrm>
            <a:off x="5219700" y="4724400"/>
            <a:ext cx="28797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тогда</a:t>
            </a:r>
            <a:r>
              <a:rPr lang="en-US" sz="2800" b="1">
                <a:latin typeface="Times New Roman" pitchFamily="18" charset="0"/>
              </a:rPr>
              <a:t> </a:t>
            </a:r>
            <a:r>
              <a:rPr lang="en-US" sz="2800" b="1" i="1">
                <a:latin typeface="Times New Roman" pitchFamily="18" charset="0"/>
              </a:rPr>
              <a:t> a 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</a:t>
            </a:r>
            <a:r>
              <a:rPr lang="en-US" sz="2800" b="1" i="1">
                <a:latin typeface="Times New Roman" pitchFamily="18" charset="0"/>
              </a:rPr>
              <a:t> b </a:t>
            </a:r>
            <a:r>
              <a:rPr lang="en-US" sz="2800" b="1">
                <a:latin typeface="Times New Roman" pitchFamily="18" charset="0"/>
              </a:rPr>
              <a:t>= </a:t>
            </a:r>
            <a:r>
              <a:rPr lang="ru-RU" sz="2800" b="1">
                <a:latin typeface="Times New Roman" pitchFamily="18" charset="0"/>
              </a:rPr>
              <a:t>М</a:t>
            </a:r>
          </a:p>
        </p:txBody>
      </p:sp>
      <p:sp>
        <p:nvSpPr>
          <p:cNvPr id="59427" name="Text Box 35"/>
          <p:cNvSpPr txBox="1">
            <a:spLocks noChangeArrowheads="1"/>
          </p:cNvSpPr>
          <p:nvPr/>
        </p:nvSpPr>
        <p:spPr bwMode="auto">
          <a:xfrm>
            <a:off x="3203575" y="5084763"/>
            <a:ext cx="31686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3.   </a:t>
            </a:r>
            <a:r>
              <a:rPr lang="en-US" sz="2800" b="1">
                <a:latin typeface="Times New Roman" pitchFamily="18" charset="0"/>
              </a:rPr>
              <a:t>M </a:t>
            </a:r>
            <a:r>
              <a:rPr lang="en-US" sz="2800" b="1">
                <a:latin typeface="Times New Roman" pitchFamily="18" charset="0"/>
                <a:sym typeface="Symbol" pitchFamily="18" charset="2"/>
              </a:rPr>
              <a:t></a:t>
            </a:r>
            <a:r>
              <a:rPr lang="en-US" sz="2800" b="1">
                <a:latin typeface="Times New Roman" pitchFamily="18" charset="0"/>
              </a:rPr>
              <a:t> α</a:t>
            </a:r>
            <a:r>
              <a:rPr lang="ru-RU" sz="2800" b="1">
                <a:latin typeface="Times New Roman" pitchFamily="18" charset="0"/>
              </a:rPr>
              <a:t>, </a:t>
            </a:r>
            <a:r>
              <a:rPr lang="en-US" sz="2800" b="1">
                <a:latin typeface="Times New Roman" pitchFamily="18" charset="0"/>
              </a:rPr>
              <a:t>M </a:t>
            </a:r>
            <a:r>
              <a:rPr lang="en-US" sz="2800" b="1">
                <a:latin typeface="Times New Roman" pitchFamily="18" charset="0"/>
                <a:sym typeface="Symbol" pitchFamily="18" charset="2"/>
              </a:rPr>
              <a:t></a:t>
            </a:r>
            <a:r>
              <a:rPr lang="en-US" sz="2800" b="1">
                <a:latin typeface="Times New Roman" pitchFamily="18" charset="0"/>
              </a:rPr>
              <a:t> β</a:t>
            </a:r>
            <a:r>
              <a:rPr lang="ru-RU" sz="2800">
                <a:latin typeface="Times New Roman" pitchFamily="18" charset="0"/>
              </a:rPr>
              <a:t> </a:t>
            </a:r>
          </a:p>
        </p:txBody>
      </p:sp>
      <p:sp>
        <p:nvSpPr>
          <p:cNvPr id="59428" name="Text Box 36"/>
          <p:cNvSpPr txBox="1">
            <a:spLocks noChangeArrowheads="1"/>
          </p:cNvSpPr>
          <p:nvPr/>
        </p:nvSpPr>
        <p:spPr bwMode="auto">
          <a:xfrm>
            <a:off x="6011863" y="5084763"/>
            <a:ext cx="29162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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ea typeface="TimesNewRoman,Italic"/>
                <a:cs typeface="TimesNewRoman,Italic"/>
              </a:rPr>
              <a:t>α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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</a:rPr>
              <a:t>  β = </a:t>
            </a:r>
            <a:r>
              <a:rPr lang="ru-RU" sz="2800" b="1" i="1">
                <a:solidFill>
                  <a:srgbClr val="000000"/>
                </a:solidFill>
                <a:latin typeface="Times New Roman" pitchFamily="18" charset="0"/>
                <a:ea typeface="TimesNewRoman,Italic"/>
                <a:cs typeface="TimesNewRoman,Italic"/>
              </a:rPr>
              <a:t>с</a:t>
            </a:r>
            <a:r>
              <a:rPr lang="ru-RU" sz="2800" b="1" i="1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</a:rPr>
              <a:t>(А</a:t>
            </a:r>
            <a:r>
              <a:rPr lang="ru-RU" sz="2800" b="1" baseline="-30000">
                <a:solidFill>
                  <a:srgbClr val="000000"/>
                </a:solidFill>
                <a:latin typeface="Times New Roman" pitchFamily="18" charset="0"/>
              </a:rPr>
              <a:t>2</a:t>
            </a:r>
            <a:r>
              <a:rPr lang="ru-RU" sz="2800" b="1">
                <a:solidFill>
                  <a:srgbClr val="000000"/>
                </a:solidFill>
                <a:latin typeface="Times New Roman" pitchFamily="18" charset="0"/>
              </a:rPr>
              <a:t>)</a:t>
            </a:r>
          </a:p>
        </p:txBody>
      </p:sp>
      <p:sp>
        <p:nvSpPr>
          <p:cNvPr id="59429" name="Text Box 37"/>
          <p:cNvSpPr txBox="1">
            <a:spLocks noChangeArrowheads="1"/>
          </p:cNvSpPr>
          <p:nvPr/>
        </p:nvSpPr>
        <p:spPr bwMode="auto">
          <a:xfrm>
            <a:off x="2700338" y="5589588"/>
            <a:ext cx="62277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Получили противоречие с условием.</a:t>
            </a:r>
            <a:r>
              <a:rPr lang="ru-RU"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59430" name="Text Box 38"/>
          <p:cNvSpPr txBox="1">
            <a:spLocks noChangeArrowheads="1"/>
          </p:cNvSpPr>
          <p:nvPr/>
        </p:nvSpPr>
        <p:spPr bwMode="auto">
          <a:xfrm>
            <a:off x="2771775" y="6021388"/>
            <a:ext cx="5832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Значит </a:t>
            </a:r>
            <a:r>
              <a:rPr lang="en-US" sz="2800" b="1" i="1">
                <a:latin typeface="Times New Roman" pitchFamily="18" charset="0"/>
              </a:rPr>
              <a:t> a  </a:t>
            </a:r>
            <a:r>
              <a:rPr lang="ru-RU" sz="2800" b="1">
                <a:latin typeface="Times New Roman" pitchFamily="18" charset="0"/>
                <a:sym typeface="Symbol" pitchFamily="18" charset="2"/>
              </a:rPr>
              <a:t></a:t>
            </a:r>
            <a:r>
              <a:rPr lang="ru-RU" sz="2800" b="1" i="1">
                <a:latin typeface="Times New Roman" pitchFamily="18" charset="0"/>
              </a:rPr>
              <a:t> </a:t>
            </a:r>
            <a:r>
              <a:rPr lang="en-US" sz="2800" b="1" i="1">
                <a:latin typeface="Times New Roman" pitchFamily="18" charset="0"/>
              </a:rPr>
              <a:t>b</a:t>
            </a:r>
            <a:r>
              <a:rPr lang="ru-RU" sz="2800" b="1" i="1">
                <a:latin typeface="Times New Roman" pitchFamily="18" charset="0"/>
              </a:rPr>
              <a:t>     </a:t>
            </a:r>
            <a:r>
              <a:rPr lang="ru-RU" sz="2800" b="1">
                <a:latin typeface="Times New Roman" pitchFamily="18" charset="0"/>
              </a:rPr>
              <a:t>ч. т.д.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2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9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9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92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2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11111E-6 L 0.11944 -0.14699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0" y="-74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3"/>
                                            </p:cond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11111E-6 L 0.11944 -0.14699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0" y="-740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2000"/>
                                        <p:tgtEl>
                                          <p:spTgt spid="292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000"/>
                                        <p:tgtEl>
                                          <p:spTgt spid="292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9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9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59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9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9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59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9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9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59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94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94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594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9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9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59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59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59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59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59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9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59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59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59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59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59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59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59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2868" grpId="0" animBg="1"/>
      <p:bldP spid="292869" grpId="0" animBg="1"/>
      <p:bldP spid="292870" grpId="0" animBg="1"/>
      <p:bldP spid="292871" grpId="0" animBg="1"/>
      <p:bldP spid="292886" grpId="0"/>
      <p:bldP spid="59421" grpId="0"/>
      <p:bldP spid="594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29" name="AutoShape 2" descr="Контурные ромбики"/>
          <p:cNvSpPr>
            <a:spLocks noChangeArrowheads="1"/>
          </p:cNvSpPr>
          <p:nvPr/>
        </p:nvSpPr>
        <p:spPr bwMode="auto">
          <a:xfrm>
            <a:off x="250825" y="1700213"/>
            <a:ext cx="4464050" cy="936625"/>
          </a:xfrm>
          <a:prstGeom prst="parallelogram">
            <a:avLst>
              <a:gd name="adj" fmla="val 119153"/>
            </a:avLst>
          </a:prstGeom>
          <a:solidFill>
            <a:srgbClr val="99CC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1800">
              <a:latin typeface="Cambria" pitchFamily="18" charset="0"/>
              <a:cs typeface="Arial" charset="0"/>
            </a:endParaRPr>
          </a:p>
        </p:txBody>
      </p:sp>
      <p:sp>
        <p:nvSpPr>
          <p:cNvPr id="141330" name="AutoShape 3" descr="Контурные ромбики"/>
          <p:cNvSpPr>
            <a:spLocks noChangeArrowheads="1"/>
          </p:cNvSpPr>
          <p:nvPr/>
        </p:nvSpPr>
        <p:spPr bwMode="auto">
          <a:xfrm>
            <a:off x="0" y="4292600"/>
            <a:ext cx="4464050" cy="936625"/>
          </a:xfrm>
          <a:prstGeom prst="parallelogram">
            <a:avLst>
              <a:gd name="adj" fmla="val 119153"/>
            </a:avLst>
          </a:prstGeom>
          <a:solidFill>
            <a:srgbClr val="99CCFF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1800">
              <a:latin typeface="Cambria" pitchFamily="18" charset="0"/>
              <a:cs typeface="Arial" charset="0"/>
            </a:endParaRPr>
          </a:p>
        </p:txBody>
      </p:sp>
      <p:sp>
        <p:nvSpPr>
          <p:cNvPr id="294916" name="Freeform 4" descr="Контурные ромбики"/>
          <p:cNvSpPr>
            <a:spLocks/>
          </p:cNvSpPr>
          <p:nvPr/>
        </p:nvSpPr>
        <p:spPr bwMode="auto">
          <a:xfrm>
            <a:off x="1547813" y="2636838"/>
            <a:ext cx="1354137" cy="2592387"/>
          </a:xfrm>
          <a:custGeom>
            <a:avLst/>
            <a:gdLst>
              <a:gd name="T0" fmla="*/ 0 w 853"/>
              <a:gd name="T1" fmla="*/ 0 h 1633"/>
              <a:gd name="T2" fmla="*/ 0 w 853"/>
              <a:gd name="T3" fmla="*/ 2147483647 h 1633"/>
              <a:gd name="T4" fmla="*/ 2147483647 w 853"/>
              <a:gd name="T5" fmla="*/ 2147483647 h 1633"/>
              <a:gd name="T6" fmla="*/ 2147483647 w 853"/>
              <a:gd name="T7" fmla="*/ 2147483647 h 1633"/>
              <a:gd name="T8" fmla="*/ 0 w 853"/>
              <a:gd name="T9" fmla="*/ 0 h 16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53"/>
              <a:gd name="T16" fmla="*/ 0 h 1633"/>
              <a:gd name="T17" fmla="*/ 853 w 853"/>
              <a:gd name="T18" fmla="*/ 1633 h 16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53" h="1633">
                <a:moveTo>
                  <a:pt x="0" y="0"/>
                </a:moveTo>
                <a:lnTo>
                  <a:pt x="0" y="1633"/>
                </a:lnTo>
                <a:lnTo>
                  <a:pt x="853" y="1019"/>
                </a:lnTo>
                <a:lnTo>
                  <a:pt x="853" y="11"/>
                </a:lnTo>
                <a:lnTo>
                  <a:pt x="0" y="0"/>
                </a:lnTo>
                <a:close/>
              </a:path>
            </a:pathLst>
          </a:custGeom>
          <a:solidFill>
            <a:srgbClr val="FFFFDD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4917" name="Freeform 5" descr="Контурные ромбики"/>
          <p:cNvSpPr>
            <a:spLocks/>
          </p:cNvSpPr>
          <p:nvPr/>
        </p:nvSpPr>
        <p:spPr bwMode="auto">
          <a:xfrm>
            <a:off x="1554163" y="139700"/>
            <a:ext cx="1404937" cy="2497138"/>
          </a:xfrm>
          <a:custGeom>
            <a:avLst/>
            <a:gdLst>
              <a:gd name="T0" fmla="*/ 0 w 885"/>
              <a:gd name="T1" fmla="*/ 2147483647 h 1573"/>
              <a:gd name="T2" fmla="*/ 2147483647 w 885"/>
              <a:gd name="T3" fmla="*/ 2147483647 h 1573"/>
              <a:gd name="T4" fmla="*/ 2147483647 w 885"/>
              <a:gd name="T5" fmla="*/ 0 h 1573"/>
              <a:gd name="T6" fmla="*/ 2147483647 w 885"/>
              <a:gd name="T7" fmla="*/ 2147483647 h 1573"/>
              <a:gd name="T8" fmla="*/ 2147483647 w 885"/>
              <a:gd name="T9" fmla="*/ 2147483647 h 1573"/>
              <a:gd name="T10" fmla="*/ 0 w 885"/>
              <a:gd name="T11" fmla="*/ 2147483647 h 157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85"/>
              <a:gd name="T19" fmla="*/ 0 h 1573"/>
              <a:gd name="T20" fmla="*/ 885 w 885"/>
              <a:gd name="T21" fmla="*/ 1573 h 157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85" h="1573">
                <a:moveTo>
                  <a:pt x="0" y="1573"/>
                </a:moveTo>
                <a:lnTo>
                  <a:pt x="869" y="960"/>
                </a:lnTo>
                <a:lnTo>
                  <a:pt x="885" y="0"/>
                </a:lnTo>
                <a:lnTo>
                  <a:pt x="40" y="715"/>
                </a:lnTo>
                <a:lnTo>
                  <a:pt x="10" y="761"/>
                </a:lnTo>
                <a:lnTo>
                  <a:pt x="0" y="1573"/>
                </a:lnTo>
                <a:close/>
              </a:path>
            </a:pathLst>
          </a:custGeom>
          <a:solidFill>
            <a:srgbClr val="FFFFDD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4918" name="Freeform 6"/>
          <p:cNvSpPr>
            <a:spLocks/>
          </p:cNvSpPr>
          <p:nvPr/>
        </p:nvSpPr>
        <p:spPr bwMode="auto">
          <a:xfrm>
            <a:off x="1554163" y="1689100"/>
            <a:ext cx="1379537" cy="947738"/>
          </a:xfrm>
          <a:custGeom>
            <a:avLst/>
            <a:gdLst>
              <a:gd name="T0" fmla="*/ 0 w 869"/>
              <a:gd name="T1" fmla="*/ 2147483647 h 597"/>
              <a:gd name="T2" fmla="*/ 2147483647 w 869"/>
              <a:gd name="T3" fmla="*/ 0 h 597"/>
              <a:gd name="T4" fmla="*/ 0 60000 65536"/>
              <a:gd name="T5" fmla="*/ 0 60000 65536"/>
              <a:gd name="T6" fmla="*/ 0 w 869"/>
              <a:gd name="T7" fmla="*/ 0 h 597"/>
              <a:gd name="T8" fmla="*/ 869 w 869"/>
              <a:gd name="T9" fmla="*/ 597 h 59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69" h="597">
                <a:moveTo>
                  <a:pt x="0" y="597"/>
                </a:moveTo>
                <a:lnTo>
                  <a:pt x="869" y="0"/>
                </a:lnTo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4919" name="Freeform 7"/>
          <p:cNvSpPr>
            <a:spLocks/>
          </p:cNvSpPr>
          <p:nvPr/>
        </p:nvSpPr>
        <p:spPr bwMode="auto">
          <a:xfrm>
            <a:off x="1554163" y="4229100"/>
            <a:ext cx="1328737" cy="1000125"/>
          </a:xfrm>
          <a:custGeom>
            <a:avLst/>
            <a:gdLst>
              <a:gd name="T0" fmla="*/ 0 w 837"/>
              <a:gd name="T1" fmla="*/ 2147483647 h 630"/>
              <a:gd name="T2" fmla="*/ 2147483647 w 837"/>
              <a:gd name="T3" fmla="*/ 0 h 630"/>
              <a:gd name="T4" fmla="*/ 0 60000 65536"/>
              <a:gd name="T5" fmla="*/ 0 60000 65536"/>
              <a:gd name="T6" fmla="*/ 0 w 837"/>
              <a:gd name="T7" fmla="*/ 0 h 630"/>
              <a:gd name="T8" fmla="*/ 837 w 837"/>
              <a:gd name="T9" fmla="*/ 630 h 63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37" h="630">
                <a:moveTo>
                  <a:pt x="0" y="630"/>
                </a:moveTo>
                <a:lnTo>
                  <a:pt x="837" y="0"/>
                </a:lnTo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2843213" y="1196975"/>
            <a:ext cx="255587" cy="3163888"/>
            <a:chOff x="1474" y="845"/>
            <a:chExt cx="161" cy="1993"/>
          </a:xfrm>
        </p:grpSpPr>
        <p:sp>
          <p:nvSpPr>
            <p:cNvPr id="141368" name="Text Box 9"/>
            <p:cNvSpPr txBox="1">
              <a:spLocks noChangeArrowheads="1"/>
            </p:cNvSpPr>
            <p:nvPr/>
          </p:nvSpPr>
          <p:spPr bwMode="auto">
            <a:xfrm>
              <a:off x="1519" y="845"/>
              <a:ext cx="116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ru-RU" sz="3200" b="1" i="1"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141369" name="Text Box 10"/>
            <p:cNvSpPr txBox="1">
              <a:spLocks noChangeArrowheads="1"/>
            </p:cNvSpPr>
            <p:nvPr/>
          </p:nvSpPr>
          <p:spPr bwMode="auto">
            <a:xfrm>
              <a:off x="1474" y="2473"/>
              <a:ext cx="116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ru-RU" sz="3200" b="1" i="1">
                <a:latin typeface="Cambria" pitchFamily="18" charset="0"/>
                <a:cs typeface="Arial" charset="0"/>
              </a:endParaRPr>
            </a:p>
          </p:txBody>
        </p:sp>
      </p:grpSp>
      <p:graphicFrame>
        <p:nvGraphicFramePr>
          <p:cNvPr id="141323" name="Rectangle 11"/>
          <p:cNvGraphicFramePr>
            <a:graphicFrameLocks/>
          </p:cNvGraphicFramePr>
          <p:nvPr/>
        </p:nvGraphicFramePr>
        <p:xfrm>
          <a:off x="1547813" y="1412875"/>
          <a:ext cx="6096000" cy="4064000"/>
        </p:xfrm>
        <a:graphic>
          <a:graphicData uri="http://schemas.openxmlformats.org/presentationml/2006/ole">
            <p:oleObj spid="_x0000_s141333" name="Формула" r:id="rId3" imgW="0" imgH="0" progId="Equation.3">
              <p:embed/>
            </p:oleObj>
          </a:graphicData>
        </a:graphic>
      </p:graphicFrame>
      <p:graphicFrame>
        <p:nvGraphicFramePr>
          <p:cNvPr id="141324" name="Object 12"/>
          <p:cNvGraphicFramePr>
            <a:graphicFrameLocks noChangeAspect="1"/>
          </p:cNvGraphicFramePr>
          <p:nvPr/>
        </p:nvGraphicFramePr>
        <p:xfrm>
          <a:off x="611188" y="2349500"/>
          <a:ext cx="360362" cy="330200"/>
        </p:xfrm>
        <a:graphic>
          <a:graphicData uri="http://schemas.openxmlformats.org/presentationml/2006/ole">
            <p:oleObj spid="_x0000_s141334" name="Формула" r:id="rId4" imgW="152334" imgH="139639" progId="Equation.3">
              <p:embed/>
            </p:oleObj>
          </a:graphicData>
        </a:graphic>
      </p:graphicFrame>
      <p:graphicFrame>
        <p:nvGraphicFramePr>
          <p:cNvPr id="141325" name="Object 13"/>
          <p:cNvGraphicFramePr>
            <a:graphicFrameLocks noChangeAspect="1"/>
          </p:cNvGraphicFramePr>
          <p:nvPr/>
        </p:nvGraphicFramePr>
        <p:xfrm>
          <a:off x="468313" y="4797425"/>
          <a:ext cx="323850" cy="431800"/>
        </p:xfrm>
        <a:graphic>
          <a:graphicData uri="http://schemas.openxmlformats.org/presentationml/2006/ole">
            <p:oleObj spid="_x0000_s141335" name="Формула" r:id="rId5" imgW="152268" imgH="203024" progId="Equation.3">
              <p:embed/>
            </p:oleObj>
          </a:graphicData>
        </a:graphic>
      </p:graphicFrame>
      <p:grpSp>
        <p:nvGrpSpPr>
          <p:cNvPr id="3" name="Group 32"/>
          <p:cNvGrpSpPr>
            <a:grpSpLocks/>
          </p:cNvGrpSpPr>
          <p:nvPr/>
        </p:nvGrpSpPr>
        <p:grpSpPr bwMode="auto">
          <a:xfrm>
            <a:off x="1484313" y="5229225"/>
            <a:ext cx="1449387" cy="1512888"/>
            <a:chOff x="935" y="3294"/>
            <a:chExt cx="913" cy="953"/>
          </a:xfrm>
        </p:grpSpPr>
        <p:sp>
          <p:nvSpPr>
            <p:cNvPr id="141367" name="Freeform 15" descr="Контурные ромбики"/>
            <p:cNvSpPr>
              <a:spLocks/>
            </p:cNvSpPr>
            <p:nvPr/>
          </p:nvSpPr>
          <p:spPr bwMode="auto">
            <a:xfrm>
              <a:off x="979" y="3294"/>
              <a:ext cx="869" cy="953"/>
            </a:xfrm>
            <a:custGeom>
              <a:avLst/>
              <a:gdLst>
                <a:gd name="T0" fmla="*/ 0 w 869"/>
                <a:gd name="T1" fmla="*/ 0 h 953"/>
                <a:gd name="T2" fmla="*/ 0 w 869"/>
                <a:gd name="T3" fmla="*/ 953 h 953"/>
                <a:gd name="T4" fmla="*/ 869 w 869"/>
                <a:gd name="T5" fmla="*/ 426 h 953"/>
                <a:gd name="T6" fmla="*/ 853 w 869"/>
                <a:gd name="T7" fmla="*/ 10 h 953"/>
                <a:gd name="T8" fmla="*/ 0 w 869"/>
                <a:gd name="T9" fmla="*/ 0 h 9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9"/>
                <a:gd name="T16" fmla="*/ 0 h 953"/>
                <a:gd name="T17" fmla="*/ 869 w 869"/>
                <a:gd name="T18" fmla="*/ 953 h 9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9" h="953">
                  <a:moveTo>
                    <a:pt x="0" y="0"/>
                  </a:moveTo>
                  <a:lnTo>
                    <a:pt x="0" y="953"/>
                  </a:lnTo>
                  <a:lnTo>
                    <a:pt x="869" y="426"/>
                  </a:lnTo>
                  <a:lnTo>
                    <a:pt x="853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DD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aphicFrame>
          <p:nvGraphicFramePr>
            <p:cNvPr id="141328" name="Object 16"/>
            <p:cNvGraphicFramePr>
              <a:graphicFrameLocks noChangeAspect="1"/>
            </p:cNvGraphicFramePr>
            <p:nvPr/>
          </p:nvGraphicFramePr>
          <p:xfrm>
            <a:off x="935" y="3657"/>
            <a:ext cx="353" cy="460"/>
          </p:xfrm>
          <a:graphic>
            <a:graphicData uri="http://schemas.openxmlformats.org/presentationml/2006/ole">
              <p:oleObj spid="_x0000_s141336" name="Формула" r:id="rId6" imgW="126780" imgH="164814" progId="Equation.3">
                <p:embed/>
              </p:oleObj>
            </a:graphicData>
          </a:graphic>
        </p:graphicFrame>
      </p:grpSp>
      <p:sp>
        <p:nvSpPr>
          <p:cNvPr id="141337" name="Text Box 22"/>
          <p:cNvSpPr txBox="1">
            <a:spLocks noChangeArrowheads="1"/>
          </p:cNvSpPr>
          <p:nvPr/>
        </p:nvSpPr>
        <p:spPr bwMode="auto">
          <a:xfrm>
            <a:off x="3059113" y="549275"/>
            <a:ext cx="6573837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600" b="1" i="1">
                <a:solidFill>
                  <a:srgbClr val="002060"/>
                </a:solidFill>
                <a:latin typeface="Times New Roman" pitchFamily="18" charset="0"/>
              </a:rPr>
              <a:t>Отрезки параллельных прямых, </a:t>
            </a:r>
          </a:p>
          <a:p>
            <a:r>
              <a:rPr lang="ru-RU" sz="2600" b="1" i="1">
                <a:solidFill>
                  <a:srgbClr val="002060"/>
                </a:solidFill>
                <a:latin typeface="Times New Roman" pitchFamily="18" charset="0"/>
              </a:rPr>
              <a:t>заключенные между параллельными</a:t>
            </a:r>
          </a:p>
          <a:p>
            <a:r>
              <a:rPr lang="ru-RU" sz="2600" b="1" i="1">
                <a:solidFill>
                  <a:srgbClr val="002060"/>
                </a:solidFill>
                <a:latin typeface="Times New Roman" pitchFamily="18" charset="0"/>
              </a:rPr>
              <a:t>                    плоскостями,  равны.</a:t>
            </a:r>
          </a:p>
        </p:txBody>
      </p:sp>
      <p:sp>
        <p:nvSpPr>
          <p:cNvPr id="294935" name="Rectangle 23"/>
          <p:cNvSpPr>
            <a:spLocks noChangeArrowheads="1"/>
          </p:cNvSpPr>
          <p:nvPr/>
        </p:nvSpPr>
        <p:spPr bwMode="auto">
          <a:xfrm>
            <a:off x="2916238" y="233363"/>
            <a:ext cx="6227762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800" b="1" i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Свойство параллельных плоскостей.</a:t>
            </a:r>
          </a:p>
        </p:txBody>
      </p:sp>
      <p:grpSp>
        <p:nvGrpSpPr>
          <p:cNvPr id="141339" name="Group 49"/>
          <p:cNvGrpSpPr>
            <a:grpSpLocks/>
          </p:cNvGrpSpPr>
          <p:nvPr/>
        </p:nvGrpSpPr>
        <p:grpSpPr bwMode="auto">
          <a:xfrm>
            <a:off x="1619250" y="692150"/>
            <a:ext cx="1090613" cy="5842000"/>
            <a:chOff x="1008" y="416"/>
            <a:chExt cx="687" cy="3680"/>
          </a:xfrm>
        </p:grpSpPr>
        <p:grpSp>
          <p:nvGrpSpPr>
            <p:cNvPr id="141349" name="Group 47"/>
            <p:cNvGrpSpPr>
              <a:grpSpLocks/>
            </p:cNvGrpSpPr>
            <p:nvPr/>
          </p:nvGrpSpPr>
          <p:grpSpPr bwMode="auto">
            <a:xfrm>
              <a:off x="1008" y="672"/>
              <a:ext cx="288" cy="3424"/>
              <a:chOff x="1008" y="672"/>
              <a:chExt cx="288" cy="3424"/>
            </a:xfrm>
          </p:grpSpPr>
          <p:grpSp>
            <p:nvGrpSpPr>
              <p:cNvPr id="141359" name="Group 41"/>
              <p:cNvGrpSpPr>
                <a:grpSpLocks/>
              </p:cNvGrpSpPr>
              <p:nvPr/>
            </p:nvGrpSpPr>
            <p:grpSpPr bwMode="auto">
              <a:xfrm>
                <a:off x="1240" y="672"/>
                <a:ext cx="24" cy="3424"/>
                <a:chOff x="1240" y="672"/>
                <a:chExt cx="24" cy="3424"/>
              </a:xfrm>
            </p:grpSpPr>
            <p:sp>
              <p:nvSpPr>
                <p:cNvPr id="141362" name="Freeform 33"/>
                <p:cNvSpPr>
                  <a:spLocks/>
                </p:cNvSpPr>
                <p:nvPr/>
              </p:nvSpPr>
              <p:spPr bwMode="auto">
                <a:xfrm>
                  <a:off x="1240" y="1680"/>
                  <a:ext cx="8" cy="1432"/>
                </a:xfrm>
                <a:custGeom>
                  <a:avLst/>
                  <a:gdLst>
                    <a:gd name="T0" fmla="*/ 8 w 8"/>
                    <a:gd name="T1" fmla="*/ 0 h 1432"/>
                    <a:gd name="T2" fmla="*/ 0 w 8"/>
                    <a:gd name="T3" fmla="*/ 1432 h 1432"/>
                    <a:gd name="T4" fmla="*/ 0 60000 65536"/>
                    <a:gd name="T5" fmla="*/ 0 60000 65536"/>
                    <a:gd name="T6" fmla="*/ 0 w 8"/>
                    <a:gd name="T7" fmla="*/ 0 h 1432"/>
                    <a:gd name="T8" fmla="*/ 8 w 8"/>
                    <a:gd name="T9" fmla="*/ 1432 h 143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8" h="1432">
                      <a:moveTo>
                        <a:pt x="8" y="0"/>
                      </a:moveTo>
                      <a:lnTo>
                        <a:pt x="0" y="1432"/>
                      </a:lnTo>
                    </a:path>
                  </a:pathLst>
                </a:cu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1363" name="Freeform 34"/>
                <p:cNvSpPr>
                  <a:spLocks/>
                </p:cNvSpPr>
                <p:nvPr/>
              </p:nvSpPr>
              <p:spPr bwMode="auto">
                <a:xfrm>
                  <a:off x="1256" y="1488"/>
                  <a:ext cx="8" cy="152"/>
                </a:xfrm>
                <a:custGeom>
                  <a:avLst/>
                  <a:gdLst>
                    <a:gd name="T0" fmla="*/ 8 w 8"/>
                    <a:gd name="T1" fmla="*/ 0 h 152"/>
                    <a:gd name="T2" fmla="*/ 0 w 8"/>
                    <a:gd name="T3" fmla="*/ 152 h 152"/>
                    <a:gd name="T4" fmla="*/ 0 60000 65536"/>
                    <a:gd name="T5" fmla="*/ 0 60000 65536"/>
                    <a:gd name="T6" fmla="*/ 0 w 8"/>
                    <a:gd name="T7" fmla="*/ 0 h 152"/>
                    <a:gd name="T8" fmla="*/ 8 w 8"/>
                    <a:gd name="T9" fmla="*/ 152 h 15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8" h="152">
                      <a:moveTo>
                        <a:pt x="8" y="0"/>
                      </a:moveTo>
                      <a:lnTo>
                        <a:pt x="0" y="152"/>
                      </a:lnTo>
                    </a:path>
                  </a:pathLst>
                </a:custGeom>
                <a:noFill/>
                <a:ln w="28575" cap="flat" cmpd="sng">
                  <a:solidFill>
                    <a:srgbClr val="FF0000"/>
                  </a:solidFill>
                  <a:prstDash val="dash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1364" name="Freeform 35"/>
                <p:cNvSpPr>
                  <a:spLocks/>
                </p:cNvSpPr>
                <p:nvPr/>
              </p:nvSpPr>
              <p:spPr bwMode="auto">
                <a:xfrm>
                  <a:off x="1240" y="3112"/>
                  <a:ext cx="1" cy="192"/>
                </a:xfrm>
                <a:custGeom>
                  <a:avLst/>
                  <a:gdLst>
                    <a:gd name="T0" fmla="*/ 0 w 1"/>
                    <a:gd name="T1" fmla="*/ 0 h 192"/>
                    <a:gd name="T2" fmla="*/ 0 w 1"/>
                    <a:gd name="T3" fmla="*/ 192 h 192"/>
                    <a:gd name="T4" fmla="*/ 0 60000 65536"/>
                    <a:gd name="T5" fmla="*/ 0 60000 65536"/>
                    <a:gd name="T6" fmla="*/ 0 w 1"/>
                    <a:gd name="T7" fmla="*/ 0 h 192"/>
                    <a:gd name="T8" fmla="*/ 1 w 1"/>
                    <a:gd name="T9" fmla="*/ 192 h 19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92">
                      <a:moveTo>
                        <a:pt x="0" y="0"/>
                      </a:moveTo>
                      <a:lnTo>
                        <a:pt x="0" y="192"/>
                      </a:lnTo>
                    </a:path>
                  </a:pathLst>
                </a:custGeom>
                <a:noFill/>
                <a:ln w="28575" cap="flat" cmpd="sng">
                  <a:solidFill>
                    <a:srgbClr val="FF0000"/>
                  </a:solidFill>
                  <a:prstDash val="dash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1365" name="Freeform 37"/>
                <p:cNvSpPr>
                  <a:spLocks/>
                </p:cNvSpPr>
                <p:nvPr/>
              </p:nvSpPr>
              <p:spPr bwMode="auto">
                <a:xfrm>
                  <a:off x="1240" y="3312"/>
                  <a:ext cx="1" cy="784"/>
                </a:xfrm>
                <a:custGeom>
                  <a:avLst/>
                  <a:gdLst>
                    <a:gd name="T0" fmla="*/ 0 w 1"/>
                    <a:gd name="T1" fmla="*/ 0 h 784"/>
                    <a:gd name="T2" fmla="*/ 0 w 1"/>
                    <a:gd name="T3" fmla="*/ 784 h 784"/>
                    <a:gd name="T4" fmla="*/ 0 60000 65536"/>
                    <a:gd name="T5" fmla="*/ 0 60000 65536"/>
                    <a:gd name="T6" fmla="*/ 0 w 1"/>
                    <a:gd name="T7" fmla="*/ 0 h 784"/>
                    <a:gd name="T8" fmla="*/ 1 w 1"/>
                    <a:gd name="T9" fmla="*/ 784 h 78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784">
                      <a:moveTo>
                        <a:pt x="0" y="0"/>
                      </a:moveTo>
                      <a:lnTo>
                        <a:pt x="0" y="784"/>
                      </a:lnTo>
                    </a:path>
                  </a:pathLst>
                </a:cu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1366" name="Freeform 40"/>
                <p:cNvSpPr>
                  <a:spLocks/>
                </p:cNvSpPr>
                <p:nvPr/>
              </p:nvSpPr>
              <p:spPr bwMode="auto">
                <a:xfrm>
                  <a:off x="1248" y="672"/>
                  <a:ext cx="1" cy="784"/>
                </a:xfrm>
                <a:custGeom>
                  <a:avLst/>
                  <a:gdLst>
                    <a:gd name="T0" fmla="*/ 0 w 1"/>
                    <a:gd name="T1" fmla="*/ 0 h 784"/>
                    <a:gd name="T2" fmla="*/ 0 w 1"/>
                    <a:gd name="T3" fmla="*/ 784 h 784"/>
                    <a:gd name="T4" fmla="*/ 0 60000 65536"/>
                    <a:gd name="T5" fmla="*/ 0 60000 65536"/>
                    <a:gd name="T6" fmla="*/ 0 w 1"/>
                    <a:gd name="T7" fmla="*/ 0 h 784"/>
                    <a:gd name="T8" fmla="*/ 1 w 1"/>
                    <a:gd name="T9" fmla="*/ 784 h 78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784">
                      <a:moveTo>
                        <a:pt x="0" y="0"/>
                      </a:moveTo>
                      <a:lnTo>
                        <a:pt x="0" y="784"/>
                      </a:lnTo>
                    </a:path>
                  </a:pathLst>
                </a:cu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294955" name="Text Box 43"/>
              <p:cNvSpPr txBox="1">
                <a:spLocks noChangeArrowheads="1"/>
              </p:cNvSpPr>
              <p:nvPr/>
            </p:nvSpPr>
            <p:spPr bwMode="auto">
              <a:xfrm>
                <a:off x="1041" y="1248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b="1">
                    <a:solidFill>
                      <a:srgbClr val="C4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alibri" pitchFamily="34" charset="0"/>
                  </a:rPr>
                  <a:t>А</a:t>
                </a:r>
              </a:p>
            </p:txBody>
          </p:sp>
          <p:sp>
            <p:nvSpPr>
              <p:cNvPr id="294957" name="Text Box 45"/>
              <p:cNvSpPr txBox="1">
                <a:spLocks noChangeArrowheads="1"/>
              </p:cNvSpPr>
              <p:nvPr/>
            </p:nvSpPr>
            <p:spPr bwMode="auto">
              <a:xfrm>
                <a:off x="1008" y="2880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b="1">
                    <a:solidFill>
                      <a:srgbClr val="C4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  <a:cs typeface="+mn-cs"/>
                  </a:rPr>
                  <a:t>В</a:t>
                </a:r>
              </a:p>
            </p:txBody>
          </p:sp>
        </p:grpSp>
        <p:grpSp>
          <p:nvGrpSpPr>
            <p:cNvPr id="141350" name="Group 48"/>
            <p:cNvGrpSpPr>
              <a:grpSpLocks/>
            </p:cNvGrpSpPr>
            <p:nvPr/>
          </p:nvGrpSpPr>
          <p:grpSpPr bwMode="auto">
            <a:xfrm>
              <a:off x="1425" y="416"/>
              <a:ext cx="270" cy="3416"/>
              <a:chOff x="1425" y="416"/>
              <a:chExt cx="270" cy="3416"/>
            </a:xfrm>
          </p:grpSpPr>
          <p:grpSp>
            <p:nvGrpSpPr>
              <p:cNvPr id="141351" name="Group 42"/>
              <p:cNvGrpSpPr>
                <a:grpSpLocks/>
              </p:cNvGrpSpPr>
              <p:nvPr/>
            </p:nvGrpSpPr>
            <p:grpSpPr bwMode="auto">
              <a:xfrm>
                <a:off x="1624" y="416"/>
                <a:ext cx="16" cy="3416"/>
                <a:chOff x="1624" y="416"/>
                <a:chExt cx="16" cy="3416"/>
              </a:xfrm>
            </p:grpSpPr>
            <p:sp>
              <p:nvSpPr>
                <p:cNvPr id="141354" name="Freeform 30"/>
                <p:cNvSpPr>
                  <a:spLocks/>
                </p:cNvSpPr>
                <p:nvPr/>
              </p:nvSpPr>
              <p:spPr bwMode="auto">
                <a:xfrm>
                  <a:off x="1624" y="1224"/>
                  <a:ext cx="16" cy="432"/>
                </a:xfrm>
                <a:custGeom>
                  <a:avLst/>
                  <a:gdLst>
                    <a:gd name="T0" fmla="*/ 16 w 16"/>
                    <a:gd name="T1" fmla="*/ 0 h 432"/>
                    <a:gd name="T2" fmla="*/ 0 w 16"/>
                    <a:gd name="T3" fmla="*/ 432 h 432"/>
                    <a:gd name="T4" fmla="*/ 0 60000 65536"/>
                    <a:gd name="T5" fmla="*/ 0 60000 65536"/>
                    <a:gd name="T6" fmla="*/ 0 w 16"/>
                    <a:gd name="T7" fmla="*/ 0 h 432"/>
                    <a:gd name="T8" fmla="*/ 16 w 16"/>
                    <a:gd name="T9" fmla="*/ 432 h 43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6" h="432">
                      <a:moveTo>
                        <a:pt x="16" y="0"/>
                      </a:moveTo>
                      <a:lnTo>
                        <a:pt x="0" y="432"/>
                      </a:lnTo>
                    </a:path>
                  </a:pathLst>
                </a:custGeom>
                <a:noFill/>
                <a:ln w="28575" cap="flat" cmpd="sng">
                  <a:solidFill>
                    <a:srgbClr val="FF0000"/>
                  </a:solidFill>
                  <a:prstDash val="dash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1355" name="Freeform 31"/>
                <p:cNvSpPr>
                  <a:spLocks/>
                </p:cNvSpPr>
                <p:nvPr/>
              </p:nvSpPr>
              <p:spPr bwMode="auto">
                <a:xfrm>
                  <a:off x="1624" y="1672"/>
                  <a:ext cx="1" cy="1136"/>
                </a:xfrm>
                <a:custGeom>
                  <a:avLst/>
                  <a:gdLst>
                    <a:gd name="T0" fmla="*/ 0 w 1"/>
                    <a:gd name="T1" fmla="*/ 0 h 1136"/>
                    <a:gd name="T2" fmla="*/ 0 w 1"/>
                    <a:gd name="T3" fmla="*/ 1136 h 1136"/>
                    <a:gd name="T4" fmla="*/ 0 60000 65536"/>
                    <a:gd name="T5" fmla="*/ 0 60000 65536"/>
                    <a:gd name="T6" fmla="*/ 0 w 1"/>
                    <a:gd name="T7" fmla="*/ 0 h 1136"/>
                    <a:gd name="T8" fmla="*/ 1 w 1"/>
                    <a:gd name="T9" fmla="*/ 1136 h 11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136">
                      <a:moveTo>
                        <a:pt x="0" y="0"/>
                      </a:moveTo>
                      <a:lnTo>
                        <a:pt x="0" y="1136"/>
                      </a:lnTo>
                    </a:path>
                  </a:pathLst>
                </a:cu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1356" name="Freeform 36"/>
                <p:cNvSpPr>
                  <a:spLocks/>
                </p:cNvSpPr>
                <p:nvPr/>
              </p:nvSpPr>
              <p:spPr bwMode="auto">
                <a:xfrm>
                  <a:off x="1624" y="2856"/>
                  <a:ext cx="1" cy="432"/>
                </a:xfrm>
                <a:custGeom>
                  <a:avLst/>
                  <a:gdLst>
                    <a:gd name="T0" fmla="*/ 0 w 1"/>
                    <a:gd name="T1" fmla="*/ 0 h 432"/>
                    <a:gd name="T2" fmla="*/ 0 w 1"/>
                    <a:gd name="T3" fmla="*/ 432 h 432"/>
                    <a:gd name="T4" fmla="*/ 0 60000 65536"/>
                    <a:gd name="T5" fmla="*/ 0 60000 65536"/>
                    <a:gd name="T6" fmla="*/ 0 w 1"/>
                    <a:gd name="T7" fmla="*/ 0 h 432"/>
                    <a:gd name="T8" fmla="*/ 1 w 1"/>
                    <a:gd name="T9" fmla="*/ 432 h 43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432">
                      <a:moveTo>
                        <a:pt x="0" y="0"/>
                      </a:moveTo>
                      <a:lnTo>
                        <a:pt x="0" y="432"/>
                      </a:lnTo>
                    </a:path>
                  </a:pathLst>
                </a:custGeom>
                <a:noFill/>
                <a:ln w="28575" cap="flat" cmpd="sng">
                  <a:solidFill>
                    <a:srgbClr val="FF0000"/>
                  </a:solidFill>
                  <a:prstDash val="dash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1357" name="Freeform 38"/>
                <p:cNvSpPr>
                  <a:spLocks/>
                </p:cNvSpPr>
                <p:nvPr/>
              </p:nvSpPr>
              <p:spPr bwMode="auto">
                <a:xfrm>
                  <a:off x="1632" y="3312"/>
                  <a:ext cx="8" cy="520"/>
                </a:xfrm>
                <a:custGeom>
                  <a:avLst/>
                  <a:gdLst>
                    <a:gd name="T0" fmla="*/ 0 w 8"/>
                    <a:gd name="T1" fmla="*/ 0 h 520"/>
                    <a:gd name="T2" fmla="*/ 8 w 8"/>
                    <a:gd name="T3" fmla="*/ 520 h 520"/>
                    <a:gd name="T4" fmla="*/ 0 60000 65536"/>
                    <a:gd name="T5" fmla="*/ 0 60000 65536"/>
                    <a:gd name="T6" fmla="*/ 0 w 8"/>
                    <a:gd name="T7" fmla="*/ 0 h 520"/>
                    <a:gd name="T8" fmla="*/ 8 w 8"/>
                    <a:gd name="T9" fmla="*/ 520 h 520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8" h="520">
                      <a:moveTo>
                        <a:pt x="0" y="0"/>
                      </a:moveTo>
                      <a:lnTo>
                        <a:pt x="8" y="520"/>
                      </a:lnTo>
                    </a:path>
                  </a:pathLst>
                </a:cu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1358" name="Freeform 39"/>
                <p:cNvSpPr>
                  <a:spLocks/>
                </p:cNvSpPr>
                <p:nvPr/>
              </p:nvSpPr>
              <p:spPr bwMode="auto">
                <a:xfrm>
                  <a:off x="1632" y="416"/>
                  <a:ext cx="1" cy="784"/>
                </a:xfrm>
                <a:custGeom>
                  <a:avLst/>
                  <a:gdLst>
                    <a:gd name="T0" fmla="*/ 0 w 1"/>
                    <a:gd name="T1" fmla="*/ 0 h 784"/>
                    <a:gd name="T2" fmla="*/ 0 w 1"/>
                    <a:gd name="T3" fmla="*/ 784 h 784"/>
                    <a:gd name="T4" fmla="*/ 0 60000 65536"/>
                    <a:gd name="T5" fmla="*/ 0 60000 65536"/>
                    <a:gd name="T6" fmla="*/ 0 w 1"/>
                    <a:gd name="T7" fmla="*/ 0 h 784"/>
                    <a:gd name="T8" fmla="*/ 1 w 1"/>
                    <a:gd name="T9" fmla="*/ 784 h 78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784">
                      <a:moveTo>
                        <a:pt x="0" y="0"/>
                      </a:moveTo>
                      <a:lnTo>
                        <a:pt x="0" y="784"/>
                      </a:lnTo>
                    </a:path>
                  </a:pathLst>
                </a:cu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294956" name="Text Box 44"/>
              <p:cNvSpPr txBox="1">
                <a:spLocks noChangeArrowheads="1"/>
              </p:cNvSpPr>
              <p:nvPr/>
            </p:nvSpPr>
            <p:spPr bwMode="auto">
              <a:xfrm>
                <a:off x="1440" y="1008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b="1">
                    <a:solidFill>
                      <a:srgbClr val="C4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alibri" pitchFamily="34" charset="0"/>
                  </a:rPr>
                  <a:t>С</a:t>
                </a:r>
              </a:p>
            </p:txBody>
          </p:sp>
          <p:sp>
            <p:nvSpPr>
              <p:cNvPr id="294958" name="Text Box 46"/>
              <p:cNvSpPr txBox="1">
                <a:spLocks noChangeArrowheads="1"/>
              </p:cNvSpPr>
              <p:nvPr/>
            </p:nvSpPr>
            <p:spPr bwMode="auto">
              <a:xfrm>
                <a:off x="1425" y="2592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b="1">
                    <a:solidFill>
                      <a:srgbClr val="C4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  <a:cs typeface="+mn-cs"/>
                  </a:rPr>
                  <a:t>D</a:t>
                </a:r>
                <a:endParaRPr lang="ru-RU" b="1">
                  <a:solidFill>
                    <a:srgbClr val="C4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+mn-cs"/>
                </a:endParaRPr>
              </a:p>
            </p:txBody>
          </p:sp>
        </p:grpSp>
      </p:grpSp>
      <p:sp>
        <p:nvSpPr>
          <p:cNvPr id="294964" name="Text Box 52"/>
          <p:cNvSpPr txBox="1">
            <a:spLocks noChangeArrowheads="1"/>
          </p:cNvSpPr>
          <p:nvPr/>
        </p:nvSpPr>
        <p:spPr bwMode="auto">
          <a:xfrm>
            <a:off x="4716463" y="3284538"/>
            <a:ext cx="2935287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5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Доказать: АВ = С</a:t>
            </a:r>
            <a:r>
              <a:rPr lang="en-US" sz="25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D</a:t>
            </a:r>
            <a:endParaRPr lang="ru-RU" sz="2500" b="1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65578" name="Text Box 42"/>
          <p:cNvSpPr txBox="1">
            <a:spLocks noChangeArrowheads="1"/>
          </p:cNvSpPr>
          <p:nvPr/>
        </p:nvSpPr>
        <p:spPr bwMode="auto">
          <a:xfrm>
            <a:off x="4716463" y="1700213"/>
            <a:ext cx="41052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500" b="1" dirty="0">
                <a:latin typeface="Times New Roman" pitchFamily="18" charset="0"/>
              </a:rPr>
              <a:t>Дано:</a:t>
            </a:r>
          </a:p>
          <a:p>
            <a:r>
              <a:rPr lang="ru-RU" sz="2500" b="1" dirty="0">
                <a:latin typeface="Times New Roman" pitchFamily="18" charset="0"/>
              </a:rPr>
              <a:t> </a:t>
            </a:r>
            <a:r>
              <a:rPr lang="ru-RU" sz="2500" b="1" dirty="0" err="1">
                <a:latin typeface="Times New Roman" pitchFamily="18" charset="0"/>
              </a:rPr>
              <a:t>α  </a:t>
            </a:r>
            <a:r>
              <a:rPr lang="ru-RU" sz="2500" b="1" dirty="0">
                <a:latin typeface="Times New Roman" pitchFamily="18" charset="0"/>
                <a:sym typeface="Symbol" pitchFamily="18" charset="2"/>
              </a:rPr>
              <a:t></a:t>
            </a:r>
            <a:r>
              <a:rPr lang="ru-RU" sz="2500" b="1" dirty="0">
                <a:latin typeface="Times New Roman" pitchFamily="18" charset="0"/>
              </a:rPr>
              <a:t> </a:t>
            </a:r>
            <a:r>
              <a:rPr lang="ru-RU" sz="2500" b="1" dirty="0" err="1">
                <a:latin typeface="Times New Roman" pitchFamily="18" charset="0"/>
              </a:rPr>
              <a:t>β, </a:t>
            </a:r>
            <a:r>
              <a:rPr lang="ru-RU" sz="2500" b="1" dirty="0">
                <a:latin typeface="Times New Roman" pitchFamily="18" charset="0"/>
              </a:rPr>
              <a:t>АВ</a:t>
            </a:r>
            <a:r>
              <a:rPr lang="en-US" sz="2500" b="1" dirty="0">
                <a:latin typeface="Times New Roman" pitchFamily="18" charset="0"/>
              </a:rPr>
              <a:t> </a:t>
            </a:r>
            <a:r>
              <a:rPr lang="ru-RU" sz="2500" b="1" dirty="0">
                <a:latin typeface="Times New Roman" pitchFamily="18" charset="0"/>
                <a:sym typeface="Symbol" pitchFamily="18" charset="2"/>
              </a:rPr>
              <a:t>С</a:t>
            </a:r>
            <a:r>
              <a:rPr lang="en-US" sz="2500" b="1" dirty="0">
                <a:latin typeface="Times New Roman" pitchFamily="18" charset="0"/>
                <a:sym typeface="Symbol" pitchFamily="18" charset="2"/>
              </a:rPr>
              <a:t>D</a:t>
            </a:r>
            <a:endParaRPr lang="en-US" sz="2500" b="1" dirty="0">
              <a:latin typeface="Times New Roman" pitchFamily="18" charset="0"/>
            </a:endParaRPr>
          </a:p>
          <a:p>
            <a:r>
              <a:rPr lang="ru-RU" sz="2500" b="1" dirty="0">
                <a:latin typeface="Times New Roman" pitchFamily="18" charset="0"/>
              </a:rPr>
              <a:t>АВ</a:t>
            </a:r>
            <a:r>
              <a:rPr lang="en-US" sz="2500" b="1" dirty="0">
                <a:latin typeface="Times New Roman" pitchFamily="18" charset="0"/>
              </a:rPr>
              <a:t> </a:t>
            </a:r>
            <a:r>
              <a:rPr lang="ru-RU" sz="2500" b="1" dirty="0">
                <a:latin typeface="Times New Roman" pitchFamily="18" charset="0"/>
                <a:sym typeface="Symbol" pitchFamily="18" charset="2"/>
              </a:rPr>
              <a:t></a:t>
            </a:r>
            <a:r>
              <a:rPr lang="ru-RU" sz="2500" b="1" dirty="0">
                <a:latin typeface="Times New Roman" pitchFamily="18" charset="0"/>
              </a:rPr>
              <a:t> </a:t>
            </a:r>
            <a:r>
              <a:rPr lang="ru-RU" sz="2500" b="1" dirty="0" err="1">
                <a:latin typeface="Times New Roman" pitchFamily="18" charset="0"/>
              </a:rPr>
              <a:t>α</a:t>
            </a:r>
            <a:r>
              <a:rPr lang="en-US" sz="2500" b="1" dirty="0">
                <a:latin typeface="Times New Roman" pitchFamily="18" charset="0"/>
              </a:rPr>
              <a:t> </a:t>
            </a:r>
            <a:r>
              <a:rPr lang="ru-RU" sz="2500" b="1" dirty="0">
                <a:latin typeface="Times New Roman" pitchFamily="18" charset="0"/>
              </a:rPr>
              <a:t>= А, АВ</a:t>
            </a:r>
            <a:r>
              <a:rPr lang="en-US" sz="2500" b="1" dirty="0">
                <a:latin typeface="Times New Roman" pitchFamily="18" charset="0"/>
              </a:rPr>
              <a:t> </a:t>
            </a:r>
            <a:r>
              <a:rPr lang="ru-RU" sz="2500" b="1" dirty="0">
                <a:latin typeface="Times New Roman" pitchFamily="18" charset="0"/>
                <a:sym typeface="Symbol" pitchFamily="18" charset="2"/>
              </a:rPr>
              <a:t></a:t>
            </a:r>
            <a:r>
              <a:rPr lang="ru-RU" sz="2500" b="1" dirty="0">
                <a:latin typeface="Times New Roman" pitchFamily="18" charset="0"/>
              </a:rPr>
              <a:t> </a:t>
            </a:r>
            <a:r>
              <a:rPr lang="ru-RU" sz="2500" b="1" dirty="0" err="1">
                <a:latin typeface="Times New Roman" pitchFamily="18" charset="0"/>
              </a:rPr>
              <a:t>β</a:t>
            </a:r>
            <a:r>
              <a:rPr lang="en-US" sz="2500" b="1" dirty="0">
                <a:latin typeface="Times New Roman" pitchFamily="18" charset="0"/>
              </a:rPr>
              <a:t> </a:t>
            </a:r>
            <a:r>
              <a:rPr lang="ru-RU" sz="2500" b="1" dirty="0">
                <a:latin typeface="Times New Roman" pitchFamily="18" charset="0"/>
              </a:rPr>
              <a:t>= В,</a:t>
            </a:r>
          </a:p>
          <a:p>
            <a:r>
              <a:rPr lang="ru-RU" sz="2500" b="1" dirty="0">
                <a:latin typeface="Times New Roman" pitchFamily="18" charset="0"/>
                <a:sym typeface="Symbol" pitchFamily="18" charset="2"/>
              </a:rPr>
              <a:t>С</a:t>
            </a:r>
            <a:r>
              <a:rPr lang="en-US" sz="2500" b="1" dirty="0">
                <a:latin typeface="Times New Roman" pitchFamily="18" charset="0"/>
                <a:sym typeface="Symbol" pitchFamily="18" charset="2"/>
              </a:rPr>
              <a:t>D</a:t>
            </a:r>
            <a:r>
              <a:rPr lang="en-US" sz="2500" b="1" dirty="0">
                <a:latin typeface="Times New Roman" pitchFamily="18" charset="0"/>
              </a:rPr>
              <a:t> </a:t>
            </a:r>
            <a:r>
              <a:rPr lang="ru-RU" sz="2500" b="1" dirty="0">
                <a:latin typeface="Times New Roman" pitchFamily="18" charset="0"/>
                <a:sym typeface="Symbol" pitchFamily="18" charset="2"/>
              </a:rPr>
              <a:t></a:t>
            </a:r>
            <a:r>
              <a:rPr lang="ru-RU" sz="2500" b="1" dirty="0">
                <a:latin typeface="Times New Roman" pitchFamily="18" charset="0"/>
              </a:rPr>
              <a:t> </a:t>
            </a:r>
            <a:r>
              <a:rPr lang="ru-RU" sz="2500" b="1" dirty="0" err="1">
                <a:latin typeface="Times New Roman" pitchFamily="18" charset="0"/>
              </a:rPr>
              <a:t>α</a:t>
            </a:r>
            <a:r>
              <a:rPr lang="en-US" sz="2500" b="1" dirty="0">
                <a:latin typeface="Times New Roman" pitchFamily="18" charset="0"/>
              </a:rPr>
              <a:t> </a:t>
            </a:r>
            <a:r>
              <a:rPr lang="ru-RU" sz="2500" b="1" dirty="0">
                <a:latin typeface="Times New Roman" pitchFamily="18" charset="0"/>
              </a:rPr>
              <a:t>= С, </a:t>
            </a:r>
            <a:r>
              <a:rPr lang="ru-RU" sz="2500" b="1" dirty="0">
                <a:latin typeface="Times New Roman" pitchFamily="18" charset="0"/>
                <a:sym typeface="Symbol" pitchFamily="18" charset="2"/>
              </a:rPr>
              <a:t>С</a:t>
            </a:r>
            <a:r>
              <a:rPr lang="en-US" sz="2500" b="1" dirty="0">
                <a:latin typeface="Times New Roman" pitchFamily="18" charset="0"/>
                <a:sym typeface="Symbol" pitchFamily="18" charset="2"/>
              </a:rPr>
              <a:t>D</a:t>
            </a:r>
            <a:r>
              <a:rPr lang="en-US" sz="2500" b="1" dirty="0">
                <a:latin typeface="Times New Roman" pitchFamily="18" charset="0"/>
              </a:rPr>
              <a:t> </a:t>
            </a:r>
            <a:r>
              <a:rPr lang="ru-RU" sz="2500" b="1" dirty="0">
                <a:latin typeface="Times New Roman" pitchFamily="18" charset="0"/>
                <a:sym typeface="Symbol" pitchFamily="18" charset="2"/>
              </a:rPr>
              <a:t></a:t>
            </a:r>
            <a:r>
              <a:rPr lang="ru-RU" sz="2500" b="1" dirty="0">
                <a:latin typeface="Times New Roman" pitchFamily="18" charset="0"/>
              </a:rPr>
              <a:t> </a:t>
            </a:r>
            <a:r>
              <a:rPr lang="ru-RU" sz="2500" b="1" dirty="0" err="1">
                <a:latin typeface="Times New Roman" pitchFamily="18" charset="0"/>
              </a:rPr>
              <a:t>β</a:t>
            </a:r>
            <a:r>
              <a:rPr lang="en-US" sz="2500" b="1" dirty="0">
                <a:latin typeface="Times New Roman" pitchFamily="18" charset="0"/>
              </a:rPr>
              <a:t> </a:t>
            </a:r>
            <a:r>
              <a:rPr lang="ru-RU" sz="2500" b="1" dirty="0">
                <a:latin typeface="Times New Roman" pitchFamily="18" charset="0"/>
              </a:rPr>
              <a:t>= </a:t>
            </a:r>
            <a:r>
              <a:rPr lang="en-US" sz="2500" b="1" dirty="0">
                <a:latin typeface="Times New Roman" pitchFamily="18" charset="0"/>
                <a:sym typeface="Symbol" pitchFamily="18" charset="2"/>
              </a:rPr>
              <a:t>D</a:t>
            </a:r>
            <a:endParaRPr lang="ru-RU" sz="2500" dirty="0">
              <a:latin typeface="Times New Roman" pitchFamily="18" charset="0"/>
            </a:endParaRPr>
          </a:p>
        </p:txBody>
      </p:sp>
      <p:sp>
        <p:nvSpPr>
          <p:cNvPr id="65579" name="Text Box 43"/>
          <p:cNvSpPr txBox="1">
            <a:spLocks noChangeArrowheads="1"/>
          </p:cNvSpPr>
          <p:nvPr/>
        </p:nvSpPr>
        <p:spPr bwMode="auto">
          <a:xfrm>
            <a:off x="4643438" y="3716338"/>
            <a:ext cx="2735262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500" b="1">
                <a:latin typeface="Times New Roman" pitchFamily="18" charset="0"/>
              </a:rPr>
              <a:t>Доказательство:</a:t>
            </a:r>
          </a:p>
        </p:txBody>
      </p:sp>
      <p:sp>
        <p:nvSpPr>
          <p:cNvPr id="65580" name="Text Box 44"/>
          <p:cNvSpPr txBox="1">
            <a:spLocks noChangeArrowheads="1"/>
          </p:cNvSpPr>
          <p:nvPr/>
        </p:nvSpPr>
        <p:spPr bwMode="auto">
          <a:xfrm>
            <a:off x="4356100" y="4076700"/>
            <a:ext cx="4608513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500" b="1">
                <a:latin typeface="Times New Roman" pitchFamily="18" charset="0"/>
              </a:rPr>
              <a:t>1. Через</a:t>
            </a:r>
            <a:r>
              <a:rPr lang="ru-RU" sz="2500">
                <a:latin typeface="Times New Roman" pitchFamily="18" charset="0"/>
              </a:rPr>
              <a:t> </a:t>
            </a:r>
            <a:r>
              <a:rPr lang="ru-RU" sz="2500" b="1">
                <a:latin typeface="Times New Roman" pitchFamily="18" charset="0"/>
              </a:rPr>
              <a:t>АВ </a:t>
            </a:r>
            <a:r>
              <a:rPr lang="ru-RU" sz="2500" b="1">
                <a:latin typeface="Times New Roman" pitchFamily="18" charset="0"/>
                <a:sym typeface="Symbol" pitchFamily="18" charset="2"/>
              </a:rPr>
              <a:t></a:t>
            </a:r>
            <a:r>
              <a:rPr lang="ru-RU" sz="2500" b="1">
                <a:latin typeface="Times New Roman" pitchFamily="18" charset="0"/>
              </a:rPr>
              <a:t>С</a:t>
            </a:r>
            <a:r>
              <a:rPr lang="en-US" sz="2500" b="1">
                <a:latin typeface="Times New Roman" pitchFamily="18" charset="0"/>
              </a:rPr>
              <a:t>D</a:t>
            </a:r>
            <a:r>
              <a:rPr lang="ru-RU" sz="2500" b="1">
                <a:latin typeface="Times New Roman" pitchFamily="18" charset="0"/>
              </a:rPr>
              <a:t> проведем  </a:t>
            </a:r>
            <a:r>
              <a:rPr lang="ru-RU" sz="2500" b="1">
                <a:latin typeface="Times New Roman" pitchFamily="18" charset="0"/>
                <a:sym typeface="Symbol" pitchFamily="18" charset="2"/>
              </a:rPr>
              <a:t></a:t>
            </a:r>
            <a:r>
              <a:rPr lang="ru-RU" sz="2500">
                <a:latin typeface="Times New Roman" pitchFamily="18" charset="0"/>
              </a:rPr>
              <a:t> </a:t>
            </a:r>
          </a:p>
        </p:txBody>
      </p:sp>
      <p:sp>
        <p:nvSpPr>
          <p:cNvPr id="65581" name="Text Box 45"/>
          <p:cNvSpPr txBox="1">
            <a:spLocks noChangeArrowheads="1"/>
          </p:cNvSpPr>
          <p:nvPr/>
        </p:nvSpPr>
        <p:spPr bwMode="auto">
          <a:xfrm>
            <a:off x="4606925" y="4508500"/>
            <a:ext cx="4537075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500" b="1">
                <a:latin typeface="Times New Roman" pitchFamily="18" charset="0"/>
              </a:rPr>
              <a:t>2.</a:t>
            </a:r>
            <a:r>
              <a:rPr lang="ru-RU" sz="2500">
                <a:latin typeface="Times New Roman" pitchFamily="18" charset="0"/>
              </a:rPr>
              <a:t> </a:t>
            </a:r>
            <a:r>
              <a:rPr lang="ru-RU" sz="2500" b="1">
                <a:latin typeface="Times New Roman" pitchFamily="18" charset="0"/>
              </a:rPr>
              <a:t>α </a:t>
            </a:r>
            <a:r>
              <a:rPr lang="ru-RU" sz="2500" b="1">
                <a:latin typeface="Times New Roman" pitchFamily="18" charset="0"/>
                <a:sym typeface="Symbol" pitchFamily="18" charset="2"/>
              </a:rPr>
              <a:t></a:t>
            </a:r>
            <a:r>
              <a:rPr lang="ru-RU" sz="2500" b="1">
                <a:latin typeface="Times New Roman" pitchFamily="18" charset="0"/>
              </a:rPr>
              <a:t>β, </a:t>
            </a:r>
            <a:r>
              <a:rPr lang="en-US" sz="2500" b="1">
                <a:latin typeface="Times New Roman" pitchFamily="18" charset="0"/>
              </a:rPr>
              <a:t>α</a:t>
            </a:r>
            <a:r>
              <a:rPr lang="ru-RU" sz="2500" b="1">
                <a:latin typeface="Times New Roman" pitchFamily="18" charset="0"/>
              </a:rPr>
              <a:t> </a:t>
            </a:r>
            <a:r>
              <a:rPr lang="ru-RU" sz="2500" b="1">
                <a:latin typeface="Times New Roman" pitchFamily="18" charset="0"/>
                <a:sym typeface="Symbol" pitchFamily="18" charset="2"/>
              </a:rPr>
              <a:t></a:t>
            </a:r>
            <a:r>
              <a:rPr lang="ru-RU" sz="2500" b="1">
                <a:latin typeface="Times New Roman" pitchFamily="18" charset="0"/>
              </a:rPr>
              <a:t> </a:t>
            </a:r>
            <a:r>
              <a:rPr lang="en-US" sz="2500" b="1">
                <a:latin typeface="Times New Roman" pitchFamily="18" charset="0"/>
                <a:sym typeface="Symbol" pitchFamily="18" charset="2"/>
              </a:rPr>
              <a:t></a:t>
            </a:r>
            <a:r>
              <a:rPr lang="en-US" sz="2500" b="1">
                <a:latin typeface="Times New Roman" pitchFamily="18" charset="0"/>
              </a:rPr>
              <a:t> </a:t>
            </a:r>
            <a:r>
              <a:rPr lang="ru-RU" sz="2500" b="1">
                <a:latin typeface="Times New Roman" pitchFamily="18" charset="0"/>
              </a:rPr>
              <a:t>= </a:t>
            </a:r>
            <a:r>
              <a:rPr lang="en-US" sz="2500" b="1" i="1">
                <a:latin typeface="Times New Roman" pitchFamily="18" charset="0"/>
              </a:rPr>
              <a:t>a</a:t>
            </a:r>
            <a:r>
              <a:rPr lang="ru-RU" sz="2500" b="1">
                <a:latin typeface="Times New Roman" pitchFamily="18" charset="0"/>
              </a:rPr>
              <a:t>, </a:t>
            </a:r>
            <a:r>
              <a:rPr lang="en-US" sz="2500" b="1">
                <a:latin typeface="Times New Roman" pitchFamily="18" charset="0"/>
              </a:rPr>
              <a:t>β</a:t>
            </a:r>
            <a:r>
              <a:rPr lang="ru-RU" sz="2500" b="1">
                <a:latin typeface="Times New Roman" pitchFamily="18" charset="0"/>
              </a:rPr>
              <a:t> </a:t>
            </a:r>
            <a:r>
              <a:rPr lang="ru-RU" sz="2500" b="1">
                <a:latin typeface="Times New Roman" pitchFamily="18" charset="0"/>
                <a:sym typeface="Symbol" pitchFamily="18" charset="2"/>
              </a:rPr>
              <a:t></a:t>
            </a:r>
            <a:r>
              <a:rPr lang="ru-RU" sz="2500" b="1">
                <a:latin typeface="Times New Roman" pitchFamily="18" charset="0"/>
              </a:rPr>
              <a:t> </a:t>
            </a:r>
            <a:r>
              <a:rPr lang="en-US" sz="2500" b="1">
                <a:latin typeface="Times New Roman" pitchFamily="18" charset="0"/>
                <a:sym typeface="Symbol" pitchFamily="18" charset="2"/>
              </a:rPr>
              <a:t></a:t>
            </a:r>
            <a:r>
              <a:rPr lang="en-US" sz="2500" b="1">
                <a:latin typeface="Times New Roman" pitchFamily="18" charset="0"/>
              </a:rPr>
              <a:t> </a:t>
            </a:r>
            <a:r>
              <a:rPr lang="ru-RU" sz="2500" b="1">
                <a:latin typeface="Times New Roman" pitchFamily="18" charset="0"/>
              </a:rPr>
              <a:t>= </a:t>
            </a:r>
            <a:r>
              <a:rPr lang="en-US" sz="2500" b="1" i="1">
                <a:latin typeface="Times New Roman" pitchFamily="18" charset="0"/>
              </a:rPr>
              <a:t>b</a:t>
            </a:r>
            <a:r>
              <a:rPr lang="en-US" sz="2500" b="1">
                <a:latin typeface="Times New Roman" pitchFamily="18" charset="0"/>
              </a:rPr>
              <a:t> </a:t>
            </a:r>
            <a:endParaRPr lang="ru-RU" sz="2500" b="1">
              <a:latin typeface="Times New Roman" pitchFamily="18" charset="0"/>
            </a:endParaRPr>
          </a:p>
        </p:txBody>
      </p:sp>
      <p:sp>
        <p:nvSpPr>
          <p:cNvPr id="65582" name="Text Box 46"/>
          <p:cNvSpPr txBox="1">
            <a:spLocks noChangeArrowheads="1"/>
          </p:cNvSpPr>
          <p:nvPr/>
        </p:nvSpPr>
        <p:spPr bwMode="auto">
          <a:xfrm>
            <a:off x="4572000" y="4868863"/>
            <a:ext cx="230505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500" b="1">
                <a:latin typeface="Times New Roman" pitchFamily="18" charset="0"/>
                <a:sym typeface="Symbol" pitchFamily="18" charset="2"/>
              </a:rPr>
              <a:t>3. </a:t>
            </a:r>
            <a:r>
              <a:rPr lang="ru-RU" sz="2500" b="1">
                <a:latin typeface="Times New Roman" pitchFamily="18" charset="0"/>
              </a:rPr>
              <a:t> АС </a:t>
            </a:r>
            <a:r>
              <a:rPr lang="ru-RU" sz="2500" b="1">
                <a:latin typeface="Times New Roman" pitchFamily="18" charset="0"/>
                <a:sym typeface="Symbol" pitchFamily="18" charset="2"/>
              </a:rPr>
              <a:t></a:t>
            </a:r>
            <a:r>
              <a:rPr lang="ru-RU" sz="2500" b="1">
                <a:latin typeface="Times New Roman" pitchFamily="18" charset="0"/>
              </a:rPr>
              <a:t>В </a:t>
            </a:r>
            <a:r>
              <a:rPr lang="en-US" sz="2500" b="1">
                <a:latin typeface="Times New Roman" pitchFamily="18" charset="0"/>
              </a:rPr>
              <a:t>D</a:t>
            </a:r>
            <a:r>
              <a:rPr lang="ru-RU" sz="2500" b="1">
                <a:latin typeface="Times New Roman" pitchFamily="18" charset="0"/>
              </a:rPr>
              <a:t>,</a:t>
            </a:r>
            <a:r>
              <a:rPr lang="ru-RU" sz="2500">
                <a:latin typeface="Times New Roman" pitchFamily="18" charset="0"/>
              </a:rPr>
              <a:t> </a:t>
            </a:r>
          </a:p>
        </p:txBody>
      </p:sp>
      <p:sp>
        <p:nvSpPr>
          <p:cNvPr id="65583" name="Text Box 47"/>
          <p:cNvSpPr txBox="1">
            <a:spLocks noChangeArrowheads="1"/>
          </p:cNvSpPr>
          <p:nvPr/>
        </p:nvSpPr>
        <p:spPr bwMode="auto">
          <a:xfrm>
            <a:off x="2916238" y="5300663"/>
            <a:ext cx="6227762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500" b="1">
                <a:latin typeface="Times New Roman" pitchFamily="18" charset="0"/>
              </a:rPr>
              <a:t>4. АВ </a:t>
            </a:r>
            <a:r>
              <a:rPr lang="ru-RU" sz="2500" b="1">
                <a:latin typeface="Times New Roman" pitchFamily="18" charset="0"/>
                <a:sym typeface="Symbol" pitchFamily="18" charset="2"/>
              </a:rPr>
              <a:t></a:t>
            </a:r>
            <a:r>
              <a:rPr lang="ru-RU" sz="2500" b="1">
                <a:latin typeface="Times New Roman" pitchFamily="18" charset="0"/>
              </a:rPr>
              <a:t>С</a:t>
            </a:r>
            <a:r>
              <a:rPr lang="en-US" sz="2500" b="1">
                <a:latin typeface="Times New Roman" pitchFamily="18" charset="0"/>
              </a:rPr>
              <a:t>D</a:t>
            </a:r>
            <a:r>
              <a:rPr lang="ru-RU" sz="2500" b="1">
                <a:latin typeface="Times New Roman" pitchFamily="18" charset="0"/>
              </a:rPr>
              <a:t> (как отрезки парал. прямых)</a:t>
            </a:r>
            <a:r>
              <a:rPr lang="ru-RU"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65584" name="Text Box 48"/>
          <p:cNvSpPr txBox="1">
            <a:spLocks noChangeArrowheads="1"/>
          </p:cNvSpPr>
          <p:nvPr/>
        </p:nvSpPr>
        <p:spPr bwMode="auto">
          <a:xfrm>
            <a:off x="2916238" y="5734050"/>
            <a:ext cx="6227762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500" b="1">
                <a:latin typeface="Times New Roman" pitchFamily="18" charset="0"/>
                <a:sym typeface="Symbol" pitchFamily="18" charset="2"/>
              </a:rPr>
              <a:t>5. </a:t>
            </a:r>
            <a:r>
              <a:rPr lang="ru-RU" sz="2500" b="1">
                <a:latin typeface="Times New Roman" pitchFamily="18" charset="0"/>
              </a:rPr>
              <a:t> АВСД – параллелограмм (по опр.)</a:t>
            </a:r>
            <a:r>
              <a:rPr lang="ru-RU"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65585" name="Text Box 49"/>
          <p:cNvSpPr txBox="1">
            <a:spLocks noChangeArrowheads="1"/>
          </p:cNvSpPr>
          <p:nvPr/>
        </p:nvSpPr>
        <p:spPr bwMode="auto">
          <a:xfrm>
            <a:off x="2195513" y="6165850"/>
            <a:ext cx="6948487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Arial" charset="0"/>
                <a:cs typeface="Arial" charset="0"/>
              </a:rPr>
              <a:t> </a:t>
            </a:r>
            <a:r>
              <a:rPr lang="ru-RU" sz="2500" b="1">
                <a:latin typeface="Times New Roman" pitchFamily="18" charset="0"/>
                <a:sym typeface="Symbol" pitchFamily="18" charset="2"/>
              </a:rPr>
              <a:t></a:t>
            </a:r>
            <a:r>
              <a:rPr lang="ru-RU" sz="2500" b="1">
                <a:latin typeface="Times New Roman" pitchFamily="18" charset="0"/>
              </a:rPr>
              <a:t> АВ = С</a:t>
            </a:r>
            <a:r>
              <a:rPr lang="en-US" sz="2500" b="1">
                <a:latin typeface="Times New Roman" pitchFamily="18" charset="0"/>
              </a:rPr>
              <a:t>D</a:t>
            </a:r>
            <a:r>
              <a:rPr lang="ru-RU" sz="2500" b="1">
                <a:latin typeface="Times New Roman" pitchFamily="18" charset="0"/>
              </a:rPr>
              <a:t> ( по свойству параллелограмма)</a:t>
            </a:r>
            <a:r>
              <a:rPr lang="ru-RU" sz="2500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94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94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0"/>
                                        <p:tgtEl>
                                          <p:spTgt spid="294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0"/>
                                        <p:tgtEl>
                                          <p:spTgt spid="294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4916" grpId="0" animBg="1"/>
      <p:bldP spid="294917" grpId="0" animBg="1"/>
      <p:bldP spid="294918" grpId="0" animBg="1"/>
      <p:bldP spid="294919" grpId="0" animBg="1"/>
      <p:bldP spid="294964" grpId="0"/>
      <p:bldP spid="65581" grpId="0"/>
      <p:bldP spid="65582" grpId="0"/>
      <p:bldP spid="65583" grpId="0"/>
      <p:bldP spid="6558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Заголовок 1"/>
          <p:cNvSpPr>
            <a:spLocks noGrp="1"/>
          </p:cNvSpPr>
          <p:nvPr>
            <p:ph type="title"/>
          </p:nvPr>
        </p:nvSpPr>
        <p:spPr>
          <a:xfrm>
            <a:off x="214313" y="457200"/>
            <a:ext cx="8731250" cy="1143000"/>
          </a:xfrm>
        </p:spPr>
        <p:txBody>
          <a:bodyPr/>
          <a:lstStyle/>
          <a:p>
            <a:pPr algn="ctr" eaLnBrk="1" hangingPunct="1"/>
            <a:r>
              <a:rPr lang="ru-RU" b="1" dirty="0" smtClean="0"/>
              <a:t>Задача № 1</a:t>
            </a:r>
          </a:p>
        </p:txBody>
      </p:sp>
      <p:sp>
        <p:nvSpPr>
          <p:cNvPr id="17415" name="Содержимое 2"/>
          <p:cNvSpPr>
            <a:spLocks noGrp="1"/>
          </p:cNvSpPr>
          <p:nvPr>
            <p:ph idx="1"/>
          </p:nvPr>
        </p:nvSpPr>
        <p:spPr>
          <a:xfrm>
            <a:off x="4786313" y="1600200"/>
            <a:ext cx="3900487" cy="45259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800" b="1" u="sng" dirty="0" smtClean="0">
                <a:solidFill>
                  <a:srgbClr val="C00000"/>
                </a:solidFill>
              </a:rPr>
              <a:t>Дано</a:t>
            </a:r>
            <a:r>
              <a:rPr lang="ru-RU" sz="2800" dirty="0" smtClean="0">
                <a:solidFill>
                  <a:srgbClr val="C00000"/>
                </a:solidFill>
              </a:rPr>
              <a:t>: </a:t>
            </a:r>
            <a:r>
              <a:rPr lang="ru-RU" sz="2800" dirty="0" smtClean="0"/>
              <a:t> </a:t>
            </a:r>
            <a:r>
              <a:rPr lang="ru-RU" sz="2800" b="1" dirty="0" err="1" smtClean="0">
                <a:latin typeface="Times New Roman" pitchFamily="18" charset="0"/>
              </a:rPr>
              <a:t>α  </a:t>
            </a:r>
            <a:r>
              <a:rPr lang="ru-RU" sz="2800" b="1" dirty="0" smtClean="0">
                <a:latin typeface="Times New Roman" pitchFamily="18" charset="0"/>
                <a:sym typeface="Symbol" pitchFamily="18" charset="2"/>
              </a:rPr>
              <a:t>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β</a:t>
            </a:r>
            <a:r>
              <a:rPr lang="ru-RU" sz="2800" dirty="0" err="1" smtClean="0"/>
              <a:t>,</a:t>
            </a:r>
            <a:r>
              <a:rPr lang="ru-RU" sz="2800" dirty="0" smtClean="0"/>
              <a:t> </a:t>
            </a:r>
            <a:r>
              <a:rPr lang="en-US" sz="2800" dirty="0" smtClean="0"/>
              <a:t>a ||b</a:t>
            </a:r>
            <a:endParaRPr lang="ru-RU" sz="2800" dirty="0" smtClean="0"/>
          </a:p>
          <a:p>
            <a:pPr eaLnBrk="1" hangingPunct="1">
              <a:buFont typeface="Wingdings" pitchFamily="2" charset="2"/>
              <a:buNone/>
            </a:pPr>
            <a:r>
              <a:rPr lang="ru-RU" sz="2800" b="1" u="sng" dirty="0" smtClean="0">
                <a:solidFill>
                  <a:srgbClr val="C00000"/>
                </a:solidFill>
              </a:rPr>
              <a:t>Доказать</a:t>
            </a:r>
            <a:r>
              <a:rPr lang="ru-RU" sz="2800" dirty="0" smtClean="0">
                <a:solidFill>
                  <a:srgbClr val="C00000"/>
                </a:solidFill>
              </a:rPr>
              <a:t>:</a:t>
            </a:r>
            <a:r>
              <a:rPr lang="ru-RU" sz="2800" dirty="0" smtClean="0"/>
              <a:t> АВ </a:t>
            </a:r>
            <a:r>
              <a:rPr lang="en-US" sz="2800" dirty="0" smtClean="0"/>
              <a:t>||</a:t>
            </a:r>
            <a:r>
              <a:rPr lang="ru-RU" sz="2800" i="1" dirty="0" smtClean="0"/>
              <a:t>А</a:t>
            </a:r>
            <a:r>
              <a:rPr lang="ru-RU" sz="2800" i="1" baseline="-25000" dirty="0" smtClean="0"/>
              <a:t>1</a:t>
            </a:r>
            <a:r>
              <a:rPr lang="ru-RU" sz="2800" i="1" dirty="0" smtClean="0"/>
              <a:t>В</a:t>
            </a:r>
            <a:r>
              <a:rPr lang="ru-RU" sz="2800" i="1" baseline="-25000" dirty="0" smtClean="0"/>
              <a:t>1</a:t>
            </a:r>
            <a:endParaRPr lang="en-US" sz="2800" i="1" baseline="-25000" dirty="0" smtClean="0"/>
          </a:p>
          <a:p>
            <a:pPr eaLnBrk="1" hangingPunct="1">
              <a:buFont typeface="Wingdings" pitchFamily="2" charset="2"/>
              <a:buNone/>
            </a:pPr>
            <a:r>
              <a:rPr lang="ru-RU" sz="2800" b="1" u="sng" dirty="0" smtClean="0">
                <a:solidFill>
                  <a:srgbClr val="C00000"/>
                </a:solidFill>
              </a:rPr>
              <a:t>Доказательство:</a:t>
            </a:r>
          </a:p>
          <a:p>
            <a:pPr eaLnBrk="1" hangingPunct="1">
              <a:buFont typeface="Wingdings" pitchFamily="2" charset="2"/>
              <a:buNone/>
            </a:pPr>
            <a:endParaRPr lang="ru-RU" sz="2800" dirty="0" smtClean="0"/>
          </a:p>
        </p:txBody>
      </p:sp>
      <p:sp>
        <p:nvSpPr>
          <p:cNvPr id="5" name="Параллелограмм 4"/>
          <p:cNvSpPr/>
          <p:nvPr/>
        </p:nvSpPr>
        <p:spPr>
          <a:xfrm>
            <a:off x="1143000" y="2428875"/>
            <a:ext cx="3286125" cy="714375"/>
          </a:xfrm>
          <a:prstGeom prst="parallelogram">
            <a:avLst>
              <a:gd name="adj" fmla="val 64783"/>
            </a:avLst>
          </a:prstGeom>
          <a:solidFill>
            <a:srgbClr val="FCE068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араллелограмм 5"/>
          <p:cNvSpPr/>
          <p:nvPr/>
        </p:nvSpPr>
        <p:spPr>
          <a:xfrm>
            <a:off x="1428750" y="4357688"/>
            <a:ext cx="3286125" cy="714375"/>
          </a:xfrm>
          <a:prstGeom prst="parallelogram">
            <a:avLst>
              <a:gd name="adj" fmla="val 64783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3929063" y="2428875"/>
          <a:ext cx="285750" cy="285750"/>
        </p:xfrm>
        <a:graphic>
          <a:graphicData uri="http://schemas.openxmlformats.org/presentationml/2006/ole">
            <p:oleObj spid="_x0000_s216066" name="Формула" r:id="rId3" imgW="152280" imgH="139680" progId="Equation.3">
              <p:embed/>
            </p:oleObj>
          </a:graphicData>
        </a:graphic>
      </p:graphicFrame>
      <p:graphicFrame>
        <p:nvGraphicFramePr>
          <p:cNvPr id="17411" name="Object 3"/>
          <p:cNvGraphicFramePr>
            <a:graphicFrameLocks noChangeAspect="1"/>
          </p:cNvGraphicFramePr>
          <p:nvPr/>
        </p:nvGraphicFramePr>
        <p:xfrm>
          <a:off x="4286250" y="4357688"/>
          <a:ext cx="285750" cy="357187"/>
        </p:xfrm>
        <a:graphic>
          <a:graphicData uri="http://schemas.openxmlformats.org/presentationml/2006/ole">
            <p:oleObj spid="_x0000_s216067" name="Формула" r:id="rId4" imgW="152280" imgH="203040" progId="Equation.3">
              <p:embed/>
            </p:oleObj>
          </a:graphicData>
        </a:graphic>
      </p:graphicFrame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1464470" y="2250281"/>
            <a:ext cx="785812" cy="1428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16200000" flipH="1">
            <a:off x="2964656" y="2321719"/>
            <a:ext cx="785813" cy="1428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16200000" flipH="1">
            <a:off x="1750219" y="2893219"/>
            <a:ext cx="428625" cy="71437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6200000" flipH="1">
            <a:off x="3286125" y="2928938"/>
            <a:ext cx="357187" cy="71438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16200000" flipH="1">
            <a:off x="1393031" y="3750469"/>
            <a:ext cx="1500188" cy="28575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16200000" flipH="1">
            <a:off x="2893219" y="3750469"/>
            <a:ext cx="1500188" cy="28575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1928813" y="2724150"/>
            <a:ext cx="1500187" cy="61913"/>
          </a:xfrm>
          <a:prstGeom prst="line">
            <a:avLst/>
          </a:prstGeom>
          <a:ln w="28575"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2286000" y="4572000"/>
            <a:ext cx="1500188" cy="61913"/>
          </a:xfrm>
          <a:prstGeom prst="line">
            <a:avLst/>
          </a:prstGeom>
          <a:ln w="28575"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16200000" flipH="1">
            <a:off x="2107406" y="4750594"/>
            <a:ext cx="428625" cy="71438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16200000" flipH="1">
            <a:off x="3607594" y="4822032"/>
            <a:ext cx="428625" cy="71437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16200000" flipH="1">
            <a:off x="2035970" y="5393531"/>
            <a:ext cx="785812" cy="1428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16200000" flipH="1">
            <a:off x="3536157" y="5393531"/>
            <a:ext cx="785812" cy="1428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30" name="TextBox 31"/>
          <p:cNvSpPr txBox="1">
            <a:spLocks noChangeArrowheads="1"/>
          </p:cNvSpPr>
          <p:nvPr/>
        </p:nvSpPr>
        <p:spPr bwMode="auto">
          <a:xfrm>
            <a:off x="3429000" y="1785938"/>
            <a:ext cx="357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 smtClean="0"/>
              <a:t>b</a:t>
            </a:r>
            <a:endParaRPr lang="ru-RU" sz="2400" b="1" dirty="0"/>
          </a:p>
        </p:txBody>
      </p:sp>
      <p:sp>
        <p:nvSpPr>
          <p:cNvPr id="17431" name="TextBox 32"/>
          <p:cNvSpPr txBox="1">
            <a:spLocks noChangeArrowheads="1"/>
          </p:cNvSpPr>
          <p:nvPr/>
        </p:nvSpPr>
        <p:spPr bwMode="auto">
          <a:xfrm>
            <a:off x="1857375" y="1714500"/>
            <a:ext cx="428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а</a:t>
            </a:r>
          </a:p>
        </p:txBody>
      </p:sp>
      <p:sp>
        <p:nvSpPr>
          <p:cNvPr id="17432" name="TextBox 33"/>
          <p:cNvSpPr txBox="1">
            <a:spLocks noChangeArrowheads="1"/>
          </p:cNvSpPr>
          <p:nvPr/>
        </p:nvSpPr>
        <p:spPr bwMode="auto">
          <a:xfrm>
            <a:off x="1428750" y="2571750"/>
            <a:ext cx="428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А</a:t>
            </a:r>
          </a:p>
        </p:txBody>
      </p:sp>
      <p:sp>
        <p:nvSpPr>
          <p:cNvPr id="17433" name="TextBox 34"/>
          <p:cNvSpPr txBox="1">
            <a:spLocks noChangeArrowheads="1"/>
          </p:cNvSpPr>
          <p:nvPr/>
        </p:nvSpPr>
        <p:spPr bwMode="auto">
          <a:xfrm>
            <a:off x="3500438" y="2643188"/>
            <a:ext cx="357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В</a:t>
            </a:r>
          </a:p>
        </p:txBody>
      </p:sp>
      <p:sp>
        <p:nvSpPr>
          <p:cNvPr id="17434" name="TextBox 35"/>
          <p:cNvSpPr txBox="1">
            <a:spLocks noChangeArrowheads="1"/>
          </p:cNvSpPr>
          <p:nvPr/>
        </p:nvSpPr>
        <p:spPr bwMode="auto">
          <a:xfrm>
            <a:off x="1857375" y="4572000"/>
            <a:ext cx="571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А</a:t>
            </a:r>
            <a:r>
              <a:rPr lang="ru-RU" sz="2400" b="1" baseline="-25000"/>
              <a:t>1</a:t>
            </a:r>
            <a:endParaRPr lang="ru-RU" sz="2400" b="1"/>
          </a:p>
        </p:txBody>
      </p:sp>
      <p:sp>
        <p:nvSpPr>
          <p:cNvPr id="17435" name="TextBox 36"/>
          <p:cNvSpPr txBox="1">
            <a:spLocks noChangeArrowheads="1"/>
          </p:cNvSpPr>
          <p:nvPr/>
        </p:nvSpPr>
        <p:spPr bwMode="auto">
          <a:xfrm>
            <a:off x="3786188" y="4500563"/>
            <a:ext cx="5715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В</a:t>
            </a:r>
            <a:r>
              <a:rPr lang="ru-RU" sz="2400" b="1" baseline="-25000"/>
              <a:t>1</a:t>
            </a:r>
            <a:endParaRPr lang="ru-RU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0" name="Заголовок 1"/>
          <p:cNvSpPr>
            <a:spLocks noGrp="1"/>
          </p:cNvSpPr>
          <p:nvPr>
            <p:ph type="title"/>
          </p:nvPr>
        </p:nvSpPr>
        <p:spPr>
          <a:xfrm>
            <a:off x="214313" y="457200"/>
            <a:ext cx="8731250" cy="1143000"/>
          </a:xfrm>
        </p:spPr>
        <p:txBody>
          <a:bodyPr/>
          <a:lstStyle/>
          <a:p>
            <a:pPr algn="ctr" eaLnBrk="1" hangingPunct="1"/>
            <a:r>
              <a:rPr lang="ru-RU" b="1" dirty="0" smtClean="0"/>
              <a:t>Задача № 4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86313" y="1600200"/>
            <a:ext cx="3900487" cy="4525963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2800" b="1" u="sng" dirty="0" smtClean="0">
                <a:solidFill>
                  <a:srgbClr val="C00000"/>
                </a:solidFill>
              </a:rPr>
              <a:t>Дано</a:t>
            </a:r>
            <a:r>
              <a:rPr lang="ru-RU" sz="2800" dirty="0" smtClean="0">
                <a:solidFill>
                  <a:srgbClr val="C00000"/>
                </a:solidFill>
              </a:rPr>
              <a:t>: </a:t>
            </a:r>
            <a:r>
              <a:rPr lang="ru-RU" sz="2800" dirty="0" smtClean="0"/>
              <a:t>плоскости    </a:t>
            </a:r>
            <a:r>
              <a:rPr lang="en-US" sz="2800" dirty="0" smtClean="0"/>
              <a:t>  </a:t>
            </a:r>
            <a:r>
              <a:rPr lang="ru-RU" sz="2800" dirty="0" smtClean="0"/>
              <a:t> и    параллельны, прямые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2800" i="1" dirty="0" smtClean="0"/>
              <a:t>а</a:t>
            </a:r>
            <a:r>
              <a:rPr lang="ru-RU" sz="2800" dirty="0" smtClean="0"/>
              <a:t> и </a:t>
            </a:r>
            <a:r>
              <a:rPr lang="en-US" sz="2800" i="1" dirty="0" smtClean="0"/>
              <a:t>b</a:t>
            </a:r>
            <a:r>
              <a:rPr lang="en-US" sz="2800" dirty="0" smtClean="0"/>
              <a:t> </a:t>
            </a:r>
            <a:r>
              <a:rPr lang="ru-RU" sz="2800" dirty="0" smtClean="0"/>
              <a:t>пересекаются в точке </a:t>
            </a:r>
            <a:r>
              <a:rPr lang="ru-RU" sz="2800" i="1" dirty="0" smtClean="0"/>
              <a:t>О.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en-US" sz="2800" i="1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b="1" u="sng" dirty="0" smtClean="0">
                <a:solidFill>
                  <a:srgbClr val="C00000"/>
                </a:solidFill>
              </a:rPr>
              <a:t>Найти</a:t>
            </a:r>
            <a:r>
              <a:rPr lang="ru-RU" sz="2800" dirty="0" smtClean="0">
                <a:solidFill>
                  <a:srgbClr val="C00000"/>
                </a:solidFill>
              </a:rPr>
              <a:t>: </a:t>
            </a:r>
            <a:r>
              <a:rPr lang="ru-RU" sz="2800" i="1" dirty="0" smtClean="0"/>
              <a:t>ОВ</a:t>
            </a:r>
            <a:r>
              <a:rPr lang="ru-RU" sz="2800" dirty="0" smtClean="0"/>
              <a:t> и </a:t>
            </a:r>
            <a:r>
              <a:rPr lang="ru-RU" sz="2800" i="1" dirty="0" smtClean="0"/>
              <a:t>А</a:t>
            </a:r>
            <a:r>
              <a:rPr lang="ru-RU" sz="2800" i="1" baseline="-25000" dirty="0" smtClean="0"/>
              <a:t>1</a:t>
            </a:r>
            <a:r>
              <a:rPr lang="ru-RU" sz="2800" i="1" dirty="0" smtClean="0"/>
              <a:t>В</a:t>
            </a:r>
            <a:r>
              <a:rPr lang="ru-RU" sz="2800" i="1" baseline="-25000" dirty="0" smtClean="0"/>
              <a:t>1.</a:t>
            </a:r>
            <a:endParaRPr lang="ru-RU" sz="2800" i="1" dirty="0"/>
          </a:p>
        </p:txBody>
      </p:sp>
      <p:sp>
        <p:nvSpPr>
          <p:cNvPr id="5" name="Параллелограмм 4"/>
          <p:cNvSpPr/>
          <p:nvPr/>
        </p:nvSpPr>
        <p:spPr>
          <a:xfrm>
            <a:off x="1143000" y="2428875"/>
            <a:ext cx="3286125" cy="714375"/>
          </a:xfrm>
          <a:prstGeom prst="parallelogram">
            <a:avLst>
              <a:gd name="adj" fmla="val 64783"/>
            </a:avLst>
          </a:prstGeom>
          <a:solidFill>
            <a:srgbClr val="D99694"/>
          </a:solidFill>
          <a:ln>
            <a:solidFill>
              <a:srgbClr val="C050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араллелограмм 5"/>
          <p:cNvSpPr/>
          <p:nvPr/>
        </p:nvSpPr>
        <p:spPr>
          <a:xfrm>
            <a:off x="1143000" y="4929188"/>
            <a:ext cx="3286125" cy="714375"/>
          </a:xfrm>
          <a:prstGeom prst="parallelogram">
            <a:avLst>
              <a:gd name="adj" fmla="val 64783"/>
            </a:avLst>
          </a:prstGeom>
          <a:solidFill>
            <a:srgbClr val="FCE068"/>
          </a:solidFill>
          <a:ln>
            <a:solidFill>
              <a:srgbClr val="C050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3929063" y="2428875"/>
          <a:ext cx="285750" cy="285750"/>
        </p:xfrm>
        <a:graphic>
          <a:graphicData uri="http://schemas.openxmlformats.org/presentationml/2006/ole">
            <p:oleObj spid="_x0000_s217090" name="Формула" r:id="rId3" imgW="152280" imgH="139680" progId="Equation.3">
              <p:embed/>
            </p:oleObj>
          </a:graphicData>
        </a:graphic>
      </p:graphicFrame>
      <p:graphicFrame>
        <p:nvGraphicFramePr>
          <p:cNvPr id="21507" name="Object 3"/>
          <p:cNvGraphicFramePr>
            <a:graphicFrameLocks noChangeAspect="1"/>
          </p:cNvGraphicFramePr>
          <p:nvPr/>
        </p:nvGraphicFramePr>
        <p:xfrm>
          <a:off x="4000500" y="4929188"/>
          <a:ext cx="285750" cy="357187"/>
        </p:xfrm>
        <a:graphic>
          <a:graphicData uri="http://schemas.openxmlformats.org/presentationml/2006/ole">
            <p:oleObj spid="_x0000_s217091" name="Формула" r:id="rId4" imgW="152280" imgH="203040" progId="Equation.3">
              <p:embed/>
            </p:oleObj>
          </a:graphicData>
        </a:graphic>
      </p:graphicFrame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1250157" y="2035969"/>
            <a:ext cx="785812" cy="5715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3250406" y="2178844"/>
            <a:ext cx="785813" cy="42862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16200000" flipH="1">
            <a:off x="1857375" y="2786063"/>
            <a:ext cx="428625" cy="28575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3143250" y="2857501"/>
            <a:ext cx="357187" cy="214312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16200000" flipH="1">
            <a:off x="1893094" y="3464719"/>
            <a:ext cx="2143125" cy="150018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1535907" y="3536156"/>
            <a:ext cx="2071688" cy="12858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1928813" y="2714625"/>
            <a:ext cx="1500187" cy="61913"/>
          </a:xfrm>
          <a:prstGeom prst="line">
            <a:avLst/>
          </a:prstGeom>
          <a:ln w="28575"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1928813" y="5214938"/>
            <a:ext cx="1785937" cy="71437"/>
          </a:xfrm>
          <a:prstGeom prst="line">
            <a:avLst/>
          </a:prstGeom>
          <a:ln w="28575"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>
            <a:off x="1571625" y="5286376"/>
            <a:ext cx="428625" cy="28575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16200000" flipH="1">
            <a:off x="3643313" y="5357812"/>
            <a:ext cx="357188" cy="214313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5400000">
            <a:off x="1071563" y="5786438"/>
            <a:ext cx="714375" cy="42862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16200000" flipH="1">
            <a:off x="3750469" y="5822157"/>
            <a:ext cx="714375" cy="35718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26" name="TextBox 31"/>
          <p:cNvSpPr txBox="1">
            <a:spLocks noChangeArrowheads="1"/>
          </p:cNvSpPr>
          <p:nvPr/>
        </p:nvSpPr>
        <p:spPr bwMode="auto">
          <a:xfrm>
            <a:off x="3429000" y="1785938"/>
            <a:ext cx="357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/>
              <a:t>b</a:t>
            </a:r>
            <a:endParaRPr lang="ru-RU" sz="2400" b="1"/>
          </a:p>
        </p:txBody>
      </p:sp>
      <p:sp>
        <p:nvSpPr>
          <p:cNvPr id="21527" name="TextBox 32"/>
          <p:cNvSpPr txBox="1">
            <a:spLocks noChangeArrowheads="1"/>
          </p:cNvSpPr>
          <p:nvPr/>
        </p:nvSpPr>
        <p:spPr bwMode="auto">
          <a:xfrm>
            <a:off x="1428728" y="1785926"/>
            <a:ext cx="428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/>
              <a:t>а</a:t>
            </a:r>
          </a:p>
        </p:txBody>
      </p:sp>
      <p:sp>
        <p:nvSpPr>
          <p:cNvPr id="21528" name="TextBox 33"/>
          <p:cNvSpPr txBox="1">
            <a:spLocks noChangeArrowheads="1"/>
          </p:cNvSpPr>
          <p:nvPr/>
        </p:nvSpPr>
        <p:spPr bwMode="auto">
          <a:xfrm>
            <a:off x="1428750" y="2571750"/>
            <a:ext cx="428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А</a:t>
            </a:r>
          </a:p>
        </p:txBody>
      </p:sp>
      <p:sp>
        <p:nvSpPr>
          <p:cNvPr id="21529" name="TextBox 34"/>
          <p:cNvSpPr txBox="1">
            <a:spLocks noChangeArrowheads="1"/>
          </p:cNvSpPr>
          <p:nvPr/>
        </p:nvSpPr>
        <p:spPr bwMode="auto">
          <a:xfrm>
            <a:off x="3500438" y="2643188"/>
            <a:ext cx="357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/>
              <a:t>В</a:t>
            </a:r>
          </a:p>
        </p:txBody>
      </p:sp>
      <p:sp>
        <p:nvSpPr>
          <p:cNvPr id="21530" name="TextBox 35"/>
          <p:cNvSpPr txBox="1">
            <a:spLocks noChangeArrowheads="1"/>
          </p:cNvSpPr>
          <p:nvPr/>
        </p:nvSpPr>
        <p:spPr bwMode="auto">
          <a:xfrm>
            <a:off x="1428750" y="4929188"/>
            <a:ext cx="5715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А</a:t>
            </a:r>
            <a:r>
              <a:rPr lang="ru-RU" sz="2400" b="1" baseline="-25000"/>
              <a:t>1</a:t>
            </a:r>
            <a:endParaRPr lang="ru-RU" sz="2400" b="1"/>
          </a:p>
        </p:txBody>
      </p:sp>
      <p:sp>
        <p:nvSpPr>
          <p:cNvPr id="21531" name="TextBox 36"/>
          <p:cNvSpPr txBox="1">
            <a:spLocks noChangeArrowheads="1"/>
          </p:cNvSpPr>
          <p:nvPr/>
        </p:nvSpPr>
        <p:spPr bwMode="auto">
          <a:xfrm>
            <a:off x="3357563" y="5214938"/>
            <a:ext cx="5715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В</a:t>
            </a:r>
            <a:r>
              <a:rPr lang="ru-RU" sz="2400" b="1" baseline="-25000"/>
              <a:t>1</a:t>
            </a:r>
            <a:endParaRPr lang="ru-RU" sz="2400" b="1"/>
          </a:p>
        </p:txBody>
      </p:sp>
      <p:cxnSp>
        <p:nvCxnSpPr>
          <p:cNvPr id="60" name="Прямая соединительная линия 59"/>
          <p:cNvCxnSpPr/>
          <p:nvPr/>
        </p:nvCxnSpPr>
        <p:spPr>
          <a:xfrm rot="5400000">
            <a:off x="2571750" y="3286125"/>
            <a:ext cx="785813" cy="500063"/>
          </a:xfrm>
          <a:prstGeom prst="line">
            <a:avLst/>
          </a:prstGeom>
          <a:ln w="28575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33" name="TextBox 63"/>
          <p:cNvSpPr txBox="1">
            <a:spLocks noChangeArrowheads="1"/>
          </p:cNvSpPr>
          <p:nvPr/>
        </p:nvSpPr>
        <p:spPr bwMode="auto">
          <a:xfrm>
            <a:off x="2786063" y="3643313"/>
            <a:ext cx="357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/>
              <a:t>O</a:t>
            </a:r>
            <a:endParaRPr lang="ru-RU" sz="2400" b="1"/>
          </a:p>
        </p:txBody>
      </p:sp>
      <p:graphicFrame>
        <p:nvGraphicFramePr>
          <p:cNvPr id="21508" name="Object 4"/>
          <p:cNvGraphicFramePr>
            <a:graphicFrameLocks noChangeAspect="1"/>
          </p:cNvGraphicFramePr>
          <p:nvPr/>
        </p:nvGraphicFramePr>
        <p:xfrm>
          <a:off x="7715272" y="1643050"/>
          <a:ext cx="428625" cy="428625"/>
        </p:xfrm>
        <a:graphic>
          <a:graphicData uri="http://schemas.openxmlformats.org/presentationml/2006/ole">
            <p:oleObj spid="_x0000_s217092" name="Формула" r:id="rId5" imgW="152280" imgH="139680" progId="Equation.3">
              <p:embed/>
            </p:oleObj>
          </a:graphicData>
        </a:graphic>
      </p:graphicFrame>
      <p:graphicFrame>
        <p:nvGraphicFramePr>
          <p:cNvPr id="21509" name="Object 5"/>
          <p:cNvGraphicFramePr>
            <a:graphicFrameLocks noChangeAspect="1"/>
          </p:cNvGraphicFramePr>
          <p:nvPr/>
        </p:nvGraphicFramePr>
        <p:xfrm>
          <a:off x="8501090" y="1643050"/>
          <a:ext cx="427037" cy="533400"/>
        </p:xfrm>
        <a:graphic>
          <a:graphicData uri="http://schemas.openxmlformats.org/presentationml/2006/ole">
            <p:oleObj spid="_x0000_s217093" name="Формула" r:id="rId6" imgW="152280" imgH="203040" progId="Equation.3">
              <p:embed/>
            </p:oleObj>
          </a:graphicData>
        </a:graphic>
      </p:graphicFrame>
      <p:sp>
        <p:nvSpPr>
          <p:cNvPr id="21534" name="TextBox 37"/>
          <p:cNvSpPr txBox="1">
            <a:spLocks noChangeArrowheads="1"/>
          </p:cNvSpPr>
          <p:nvPr/>
        </p:nvSpPr>
        <p:spPr bwMode="auto">
          <a:xfrm>
            <a:off x="3286125" y="4357688"/>
            <a:ext cx="357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5</a:t>
            </a:r>
          </a:p>
        </p:txBody>
      </p:sp>
      <p:sp>
        <p:nvSpPr>
          <p:cNvPr id="21535" name="TextBox 38"/>
          <p:cNvSpPr txBox="1">
            <a:spLocks noChangeArrowheads="1"/>
          </p:cNvSpPr>
          <p:nvPr/>
        </p:nvSpPr>
        <p:spPr bwMode="auto">
          <a:xfrm>
            <a:off x="2071688" y="4143375"/>
            <a:ext cx="357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4</a:t>
            </a:r>
          </a:p>
        </p:txBody>
      </p:sp>
      <p:sp>
        <p:nvSpPr>
          <p:cNvPr id="21536" name="TextBox 39"/>
          <p:cNvSpPr txBox="1">
            <a:spLocks noChangeArrowheads="1"/>
          </p:cNvSpPr>
          <p:nvPr/>
        </p:nvSpPr>
        <p:spPr bwMode="auto">
          <a:xfrm>
            <a:off x="2071688" y="3286125"/>
            <a:ext cx="357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3</a:t>
            </a:r>
          </a:p>
        </p:txBody>
      </p:sp>
      <p:sp>
        <p:nvSpPr>
          <p:cNvPr id="21537" name="TextBox 40"/>
          <p:cNvSpPr txBox="1">
            <a:spLocks noChangeArrowheads="1"/>
          </p:cNvSpPr>
          <p:nvPr/>
        </p:nvSpPr>
        <p:spPr bwMode="auto">
          <a:xfrm>
            <a:off x="2357438" y="2714625"/>
            <a:ext cx="357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1464447" y="1000108"/>
            <a:ext cx="6215106" cy="4857784"/>
            <a:chOff x="1285852" y="857232"/>
            <a:chExt cx="6215106" cy="4857784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1285852" y="857232"/>
              <a:ext cx="6215106" cy="4857784"/>
              <a:chOff x="1285852" y="857232"/>
              <a:chExt cx="6215106" cy="4857784"/>
            </a:xfrm>
          </p:grpSpPr>
          <p:pic>
            <p:nvPicPr>
              <p:cNvPr id="7" name="Рисунок 6" descr="C:\Users\Николай\Pictures\Мои сканированные изображения\сканирование0043.jpg"/>
              <p:cNvPicPr/>
              <p:nvPr/>
            </p:nvPicPr>
            <p:blipFill>
              <a:blip r:embed="rId2" cstate="print"/>
              <a:srcRect b="50052"/>
              <a:stretch>
                <a:fillRect/>
              </a:stretch>
            </p:blipFill>
            <p:spPr bwMode="auto">
              <a:xfrm>
                <a:off x="1285852" y="857232"/>
                <a:ext cx="6215106" cy="48577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" name="Рисунок 7" descr="C:\Users\Николай\Pictures\Мои сканированные изображения\сканирование0043.jpg"/>
              <p:cNvPicPr/>
              <p:nvPr/>
            </p:nvPicPr>
            <p:blipFill>
              <a:blip r:embed="rId2" cstate="print"/>
              <a:srcRect t="75385" r="50960"/>
              <a:stretch>
                <a:fillRect/>
              </a:stretch>
            </p:blipFill>
            <p:spPr bwMode="auto">
              <a:xfrm>
                <a:off x="4357686" y="3500438"/>
                <a:ext cx="3143272" cy="22145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6" name="TextBox 9"/>
            <p:cNvSpPr txBox="1"/>
            <p:nvPr/>
          </p:nvSpPr>
          <p:spPr>
            <a:xfrm>
              <a:off x="4357686" y="3500438"/>
              <a:ext cx="285752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dirty="0" smtClean="0"/>
                <a:t>4</a:t>
              </a:r>
              <a:endParaRPr lang="ru-RU" dirty="0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5" name="Содержимое 2"/>
          <p:cNvSpPr>
            <a:spLocks noGrp="1"/>
          </p:cNvSpPr>
          <p:nvPr>
            <p:ph idx="1"/>
          </p:nvPr>
        </p:nvSpPr>
        <p:spPr>
          <a:xfrm>
            <a:off x="611188" y="836613"/>
            <a:ext cx="8229600" cy="4900612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Font typeface="MS UI Gothic" pitchFamily="34" charset="-128"/>
              <a:buNone/>
            </a:pPr>
            <a:r>
              <a:rPr lang="ru-RU" sz="2400" b="1" dirty="0" smtClean="0">
                <a:cs typeface="Times New Roman" pitchFamily="18" charset="0"/>
              </a:rPr>
              <a:t>источник шаблона. </a:t>
            </a:r>
          </a:p>
          <a:p>
            <a:pPr algn="ctr" eaLnBrk="1" hangingPunct="1">
              <a:spcBef>
                <a:spcPct val="0"/>
              </a:spcBef>
              <a:buFont typeface="MS UI Gothic" pitchFamily="34" charset="-128"/>
              <a:buNone/>
            </a:pPr>
            <a:endParaRPr lang="ru-RU" sz="2400" b="1" dirty="0" smtClean="0"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 typeface="MS UI Gothic" pitchFamily="34" charset="-128"/>
              <a:buNone/>
            </a:pPr>
            <a:r>
              <a:rPr lang="ru-RU" sz="2400" dirty="0" smtClean="0">
                <a:cs typeface="Times New Roman" pitchFamily="18" charset="0"/>
              </a:rPr>
              <a:t>Автор: </a:t>
            </a:r>
            <a:endParaRPr lang="en-US" sz="2400" dirty="0" smtClean="0"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 typeface="MS UI Gothic" pitchFamily="34" charset="-128"/>
              <a:buNone/>
            </a:pPr>
            <a:r>
              <a:rPr lang="ru-RU" sz="2400" dirty="0" smtClean="0">
                <a:cs typeface="Times New Roman" pitchFamily="18" charset="0"/>
              </a:rPr>
              <a:t>Ермолаева Ирина Алексеевна</a:t>
            </a:r>
          </a:p>
          <a:p>
            <a:pPr eaLnBrk="1" hangingPunct="1">
              <a:spcBef>
                <a:spcPct val="0"/>
              </a:spcBef>
              <a:buFont typeface="MS UI Gothic" pitchFamily="34" charset="-128"/>
              <a:buNone/>
            </a:pPr>
            <a:r>
              <a:rPr lang="ru-RU" sz="2400" dirty="0" smtClean="0">
                <a:cs typeface="Times New Roman" pitchFamily="18" charset="0"/>
              </a:rPr>
              <a:t>учитель информатики и математики </a:t>
            </a:r>
          </a:p>
          <a:p>
            <a:pPr eaLnBrk="1" hangingPunct="1">
              <a:spcBef>
                <a:spcPct val="0"/>
              </a:spcBef>
              <a:buFont typeface="MS UI Gothic" pitchFamily="34" charset="-128"/>
              <a:buNone/>
            </a:pPr>
            <a:r>
              <a:rPr lang="ru-RU" sz="2400" dirty="0" smtClean="0">
                <a:cs typeface="Times New Roman" pitchFamily="18" charset="0"/>
              </a:rPr>
              <a:t>МОУ «Павловская </a:t>
            </a:r>
            <a:r>
              <a:rPr lang="ru-RU" sz="2400" dirty="0" err="1" smtClean="0">
                <a:cs typeface="Times New Roman" pitchFamily="18" charset="0"/>
              </a:rPr>
              <a:t>сош</a:t>
            </a:r>
            <a:r>
              <a:rPr lang="ru-RU" sz="2400" dirty="0" smtClean="0">
                <a:cs typeface="Times New Roman" pitchFamily="18" charset="0"/>
              </a:rPr>
              <a:t>»</a:t>
            </a:r>
          </a:p>
          <a:p>
            <a:pPr eaLnBrk="1" hangingPunct="1">
              <a:spcBef>
                <a:spcPct val="0"/>
              </a:spcBef>
              <a:buFont typeface="MS UI Gothic" pitchFamily="34" charset="-128"/>
              <a:buNone/>
            </a:pPr>
            <a:r>
              <a:rPr lang="ru-RU" sz="2400" dirty="0" err="1" smtClean="0">
                <a:cs typeface="Times New Roman" pitchFamily="18" charset="0"/>
              </a:rPr>
              <a:t>с.Павловск</a:t>
            </a:r>
            <a:endParaRPr lang="ru-RU" sz="2400" dirty="0" smtClean="0"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 typeface="MS UI Gothic" pitchFamily="34" charset="-128"/>
              <a:buNone/>
            </a:pPr>
            <a:r>
              <a:rPr lang="ru-RU" sz="2400" dirty="0" smtClean="0">
                <a:cs typeface="Times New Roman" pitchFamily="18" charset="0"/>
              </a:rPr>
              <a:t>Алтайский край</a:t>
            </a:r>
          </a:p>
          <a:p>
            <a:pPr eaLnBrk="1" hangingPunct="1">
              <a:spcBef>
                <a:spcPct val="0"/>
              </a:spcBef>
              <a:buFont typeface="MS UI Gothic" pitchFamily="34" charset="-128"/>
              <a:buNone/>
            </a:pPr>
            <a:r>
              <a:rPr lang="ru-RU" sz="2400" dirty="0" smtClean="0">
                <a:cs typeface="Times New Roman" pitchFamily="18" charset="0"/>
              </a:rPr>
              <a:t>Название сайта: </a:t>
            </a:r>
            <a:r>
              <a:rPr lang="en-US" sz="2400" dirty="0" smtClean="0">
                <a:cs typeface="Times New Roman" pitchFamily="18" charset="0"/>
                <a:hlinkClick r:id="rId2"/>
              </a:rPr>
              <a:t>http://www.nsportal.ru/shkola/informatika-i-ikt/library/shablon-matematicheskii-dlya-oformleniya-prezentatsii-mspowerpoint</a:t>
            </a:r>
            <a:r>
              <a:rPr lang="ru-RU" sz="2400" dirty="0" smtClean="0">
                <a:cs typeface="Times New Roman" pitchFamily="18" charset="0"/>
              </a:rPr>
              <a:t>  </a:t>
            </a:r>
          </a:p>
        </p:txBody>
      </p:sp>
      <p:sp>
        <p:nvSpPr>
          <p:cNvPr id="3" name="Рамка 2"/>
          <p:cNvSpPr/>
          <p:nvPr/>
        </p:nvSpPr>
        <p:spPr>
          <a:xfrm>
            <a:off x="3714750" y="214312"/>
            <a:ext cx="2286000" cy="42862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3"/>
              </a:rPr>
              <a:t>Prezentacii.com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математически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математический</Template>
  <TotalTime>4738</TotalTime>
  <Words>495</Words>
  <Application>Microsoft Office PowerPoint</Application>
  <PresentationFormat>Экран (4:3)</PresentationFormat>
  <Paragraphs>107</Paragraphs>
  <Slides>9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шаблон математический</vt:lpstr>
      <vt:lpstr>Формула</vt:lpstr>
      <vt:lpstr>Слайд 1</vt:lpstr>
      <vt:lpstr>Слайд 2</vt:lpstr>
      <vt:lpstr>Определите: верно, ли утверждение? </vt:lpstr>
      <vt:lpstr>Слайд 4</vt:lpstr>
      <vt:lpstr>Слайд 5</vt:lpstr>
      <vt:lpstr>Задача № 1</vt:lpstr>
      <vt:lpstr>Задача № 4</vt:lpstr>
      <vt:lpstr>Слайд 8</vt:lpstr>
      <vt:lpstr>Слайд 9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</dc:creator>
  <cp:lastModifiedBy>Николай Борисенко</cp:lastModifiedBy>
  <cp:revision>31</cp:revision>
  <dcterms:created xsi:type="dcterms:W3CDTF">2011-07-12T07:33:19Z</dcterms:created>
  <dcterms:modified xsi:type="dcterms:W3CDTF">2015-03-13T17:51:18Z</dcterms:modified>
</cp:coreProperties>
</file>