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DADC97-1A5D-493B-8E64-A0730251B700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C61617-8F49-4563-9337-B5C55E4A4E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Личностно-ориентированный подход в обучении иностранному языку с учетом специфики вечерней школы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Матвеева Анастасия Анатольевна</a:t>
            </a:r>
            <a:br>
              <a:rPr lang="ru-RU" dirty="0" smtClean="0"/>
            </a:br>
            <a:r>
              <a:rPr lang="ru-RU" dirty="0" smtClean="0"/>
              <a:t>МБОУ «Вечерняя школа»</a:t>
            </a:r>
          </a:p>
          <a:p>
            <a:r>
              <a:rPr lang="ru-RU" dirty="0" smtClean="0"/>
              <a:t>2013 г.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768704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772400" cy="1362075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преподавания ИЯ в вечерней школе: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5040560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Крайне разнородный по языковой подготовке и возрасту состав обучающихся;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Социальный «облик» учащихся – многие из неблагополучных, малообеспеченных слоев населения, у них подавлена психика, преобладает комплекс неполноценности</a:t>
            </a:r>
            <a:r>
              <a:rPr lang="ru-RU" sz="2400" b="1" i="1" dirty="0">
                <a:latin typeface="Calibri"/>
                <a:ea typeface="Calibri"/>
                <a:cs typeface="Times New Roman"/>
              </a:rPr>
              <a:t>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Частые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пропуски занятий;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Отсутствие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учебно-методического комплекта для вечерних школ.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14249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26829"/>
            <a:ext cx="3672408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45024"/>
            <a:ext cx="3672408" cy="29969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68" y="3284984"/>
            <a:ext cx="4644008" cy="3356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3456384" cy="29255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39812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72400" cy="1362075"/>
          </a:xfrm>
        </p:spPr>
        <p:txBody>
          <a:bodyPr/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 обучения ИЯ в вечерней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школе: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348880"/>
            <a:ext cx="7772400" cy="3456384"/>
          </a:xfrm>
        </p:spPr>
        <p:txBody>
          <a:bodyPr>
            <a:normAutofit/>
          </a:bodyPr>
          <a:lstStyle/>
          <a:p>
            <a:pPr marL="0" lvl="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 panose="020F0502020204030204" pitchFamily="34" charset="0"/>
                <a:ea typeface="Calibri"/>
                <a:cs typeface="Times New Roman" panose="02020603050405020304" pitchFamily="18" charset="0"/>
              </a:rPr>
              <a:t>заложить </a:t>
            </a:r>
            <a:r>
              <a:rPr lang="ru-RU" sz="2400" b="1" dirty="0">
                <a:latin typeface="Calibri" panose="020F0502020204030204" pitchFamily="34" charset="0"/>
                <a:ea typeface="Calibri"/>
                <a:cs typeface="Times New Roman" panose="02020603050405020304" pitchFamily="18" charset="0"/>
              </a:rPr>
              <a:t>основы владения иностранным языком на базовом уровне, достичь практического </a:t>
            </a:r>
            <a:r>
              <a:rPr lang="ru-RU" sz="2400" b="1" spc="5" dirty="0">
                <a:latin typeface="Calibri" panose="020F0502020204030204" pitchFamily="34" charset="0"/>
                <a:ea typeface="Calibri"/>
                <a:cs typeface="Times New Roman" panose="02020603050405020304" pitchFamily="18" charset="0"/>
              </a:rPr>
              <a:t>формирования коммуникативной компетенции, т.е. способности и готовности осуществлять иноязычное межличностное и межкультурное общение с носителями языка </a:t>
            </a:r>
            <a:endParaRPr lang="ru-RU" sz="2400" b="1" dirty="0"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5164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362075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276872"/>
            <a:ext cx="7772400" cy="2887960"/>
          </a:xfrm>
        </p:spPr>
        <p:txBody>
          <a:bodyPr/>
          <a:lstStyle/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spc="5" dirty="0" smtClean="0">
                <a:latin typeface="Calibri"/>
                <a:ea typeface="Calibri"/>
                <a:cs typeface="Times New Roman"/>
              </a:rPr>
              <a:t>развитие </a:t>
            </a:r>
            <a:r>
              <a:rPr lang="ru-RU" sz="2400" b="1" spc="5" dirty="0">
                <a:latin typeface="Calibri"/>
                <a:ea typeface="Calibri"/>
                <a:cs typeface="Times New Roman"/>
              </a:rPr>
              <a:t>у учащихся </a:t>
            </a:r>
            <a:r>
              <a:rPr lang="ru-RU" sz="2400" b="1" spc="5" dirty="0" smtClean="0">
                <a:latin typeface="Calibri"/>
                <a:ea typeface="Calibri"/>
                <a:cs typeface="Times New Roman"/>
              </a:rPr>
              <a:t>положительной мотивации к обучению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spc="35" dirty="0" smtClean="0">
                <a:latin typeface="Calibri"/>
                <a:ea typeface="Calibri"/>
                <a:cs typeface="Times New Roman"/>
              </a:rPr>
              <a:t>социальная </a:t>
            </a:r>
            <a:r>
              <a:rPr lang="ru-RU" sz="2400" b="1" spc="5" dirty="0" smtClean="0">
                <a:latin typeface="Calibri"/>
                <a:ea typeface="Calibri"/>
                <a:cs typeface="Times New Roman"/>
              </a:rPr>
              <a:t>поддержка </a:t>
            </a:r>
            <a:r>
              <a:rPr lang="ru-RU" sz="2400" b="1" spc="5" dirty="0">
                <a:latin typeface="Calibri"/>
                <a:ea typeface="Calibri"/>
                <a:cs typeface="Times New Roman"/>
              </a:rPr>
              <a:t>и </a:t>
            </a:r>
            <a:r>
              <a:rPr lang="ru-RU" sz="2400" b="1" spc="5" dirty="0" smtClean="0">
                <a:latin typeface="Calibri"/>
                <a:ea typeface="Calibri"/>
                <a:cs typeface="Times New Roman"/>
              </a:rPr>
              <a:t>реабилитация </a:t>
            </a:r>
            <a:r>
              <a:rPr lang="ru-RU" sz="2400" b="1" spc="5" dirty="0">
                <a:latin typeface="Calibri"/>
                <a:ea typeface="Calibri"/>
                <a:cs typeface="Times New Roman"/>
              </a:rPr>
              <a:t>подростков, их социально - психологическая </a:t>
            </a:r>
            <a:r>
              <a:rPr lang="ru-RU" sz="2400" b="1" spc="5" dirty="0" smtClean="0">
                <a:latin typeface="Calibri"/>
                <a:ea typeface="Calibri"/>
                <a:cs typeface="Times New Roman"/>
              </a:rPr>
              <a:t>адаптация.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совершенствование </a:t>
            </a:r>
            <a:r>
              <a:rPr lang="ru-RU" sz="2400" b="1" dirty="0" err="1" smtClean="0">
                <a:latin typeface="Calibri"/>
                <a:ea typeface="Calibri"/>
                <a:cs typeface="Times New Roman"/>
              </a:rPr>
              <a:t>общеучебных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 умений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и 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навыков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endParaRPr lang="ru-RU" sz="2000" b="1" dirty="0">
              <a:latin typeface="Calibri"/>
              <a:ea typeface="Calibri"/>
              <a:cs typeface="Times New Roman"/>
            </a:endParaRPr>
          </a:p>
          <a:p>
            <a:endParaRPr lang="ru-RU" sz="2400" b="1" spc="5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498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1362075"/>
          </a:xfrm>
        </p:spPr>
        <p:txBody>
          <a:bodyPr/>
          <a:lstStyle/>
          <a:p>
            <a: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Дифференциация на уроках английского </a:t>
            </a:r>
            <a:r>
              <a:rPr lang="ru-RU" sz="32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языка:</a:t>
            </a:r>
            <a:endParaRPr lang="ru-RU" sz="32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492896"/>
            <a:ext cx="7772400" cy="4536504"/>
          </a:xfrm>
        </p:spPr>
        <p:txBody>
          <a:bodyPr/>
          <a:lstStyle/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Выполнение заданий на различном для каждой группы и для отдельных учеников материале: разные тексты из учебника и учебных пособий, разные упражнения и проч. </a:t>
            </a:r>
            <a:endParaRPr lang="ru-RU" sz="2400" b="1" dirty="0" smtClean="0">
              <a:latin typeface="Calibri"/>
              <a:ea typeface="Calibri"/>
              <a:cs typeface="Times New Roman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Выполнение разнородных по целевой установке заданий при работе над общим материалом.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36140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1362075"/>
          </a:xfrm>
        </p:spPr>
        <p:txBody>
          <a:bodyPr/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Формы дифференцированного обучения:</a:t>
            </a:r>
            <a:b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7772400" cy="4752528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Использование разных вариантов однотипных заданий;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Применение заданий разной степени сложности;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Оказание различной помощи при выполнении одного и того же задания;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Разные виды опор, ключей;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Чтение текстов разной 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трудности;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Выполнение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заданий по индивидуальным карточкам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99507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74232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5400" b="1" spc="5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«Недостаток ученика – это его достоинство, не раскрытое учителем».</a:t>
            </a:r>
            <a:endParaRPr lang="ru-RU" sz="5400" b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882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226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Личностно-ориентированный подход в обучении иностранному языку с учетом специфики вечерней школы </vt:lpstr>
      <vt:lpstr>Специфика преподавания ИЯ в вечерней школе: </vt:lpstr>
      <vt:lpstr>Презентация PowerPoint</vt:lpstr>
      <vt:lpstr>Цель обучения ИЯ в вечерней школе:</vt:lpstr>
      <vt:lpstr>Задачи:</vt:lpstr>
      <vt:lpstr>Дифференциация на уроках английского языка:</vt:lpstr>
      <vt:lpstr>Формы дифференцированного обучения: </vt:lpstr>
      <vt:lpstr>«Недостаток ученика – это его достоинство, не раскрытое учителем».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Личностно-ориентированный подход в обучении иностранному языку с учетом специфики вечерней школы</dc:title>
  <dc:creator>Пользователь</dc:creator>
  <cp:lastModifiedBy>Пользователь</cp:lastModifiedBy>
  <cp:revision>8</cp:revision>
  <dcterms:created xsi:type="dcterms:W3CDTF">2013-12-11T11:37:47Z</dcterms:created>
  <dcterms:modified xsi:type="dcterms:W3CDTF">2013-12-11T12:57:33Z</dcterms:modified>
</cp:coreProperties>
</file>