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67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EFB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C3592-D1F0-4750-BBA5-7E71CED583F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72B7C-18DB-476D-93E8-383E60BBC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800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72B7C-18DB-476D-93E8-383E60BBCC5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72B7C-18DB-476D-93E8-383E60BBCC5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72B7C-18DB-476D-93E8-383E60BBCC5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72B7C-18DB-476D-93E8-383E60BBCC5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72B7C-18DB-476D-93E8-383E60BBCC5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72B7C-18DB-476D-93E8-383E60BBCC5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72B7C-18DB-476D-93E8-383E60BBCC5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72B7C-18DB-476D-93E8-383E60BBCC5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72B7C-18DB-476D-93E8-383E60BBCC5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72B7C-18DB-476D-93E8-383E60BBCC5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72B7C-18DB-476D-93E8-383E60BBCC5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72B7C-18DB-476D-93E8-383E60BBCC5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80B0-6E8E-437A-B8A4-393D12B3DE7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A8-0D5B-47A7-AAD5-70A161203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80B0-6E8E-437A-B8A4-393D12B3DE7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A8-0D5B-47A7-AAD5-70A161203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80B0-6E8E-437A-B8A4-393D12B3DE7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A8-0D5B-47A7-AAD5-70A161203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80B0-6E8E-437A-B8A4-393D12B3DE7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A8-0D5B-47A7-AAD5-70A161203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80B0-6E8E-437A-B8A4-393D12B3DE7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A8-0D5B-47A7-AAD5-70A161203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80B0-6E8E-437A-B8A4-393D12B3DE7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A8-0D5B-47A7-AAD5-70A161203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80B0-6E8E-437A-B8A4-393D12B3DE7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A8-0D5B-47A7-AAD5-70A161203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80B0-6E8E-437A-B8A4-393D12B3DE7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A8-0D5B-47A7-AAD5-70A161203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80B0-6E8E-437A-B8A4-393D12B3DE7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A8-0D5B-47A7-AAD5-70A161203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80B0-6E8E-437A-B8A4-393D12B3DE7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A8-0D5B-47A7-AAD5-70A161203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80B0-6E8E-437A-B8A4-393D12B3DE7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A8-0D5B-47A7-AAD5-70A161203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FB3DB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D80B0-6E8E-437A-B8A4-393D12B3DE7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CC6A8-0D5B-47A7-AAD5-70A161203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vostnews.ru/?msj=the-art-of-hitting-300-Z3VINIWrdMIeVC6tUzJLSBszOjgECHF5_CjwaBB/nAnFdJqSRnoCMywYrAwDN7AM7JJgQthuRzKHs//RM4DBzkJaQVa3kSQJjHvVAu5ZFcjuVYKNNsJEt2tYdkfYo28zuQ7hbNU=auk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Равнобедренный треугольник и </a:t>
            </a:r>
          </a:p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его свойства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971600" y="260648"/>
            <a:ext cx="7056784" cy="3681119"/>
            <a:chOff x="971600" y="260648"/>
            <a:chExt cx="7056784" cy="3681119"/>
          </a:xfrm>
        </p:grpSpPr>
        <p:sp>
          <p:nvSpPr>
            <p:cNvPr id="2" name="Равнобедренный треугольник 1"/>
            <p:cNvSpPr/>
            <p:nvPr/>
          </p:nvSpPr>
          <p:spPr>
            <a:xfrm>
              <a:off x="1403648" y="1124744"/>
              <a:ext cx="2016224" cy="237626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91880" y="3356992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С</a:t>
              </a:r>
              <a:endParaRPr lang="ru-RU" sz="32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71600" y="3356992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А</a:t>
              </a:r>
              <a:endParaRPr lang="ru-RU" sz="32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95736" y="620688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В</a:t>
              </a:r>
              <a:endParaRPr lang="ru-RU" sz="3200" dirty="0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2411760" y="1124744"/>
              <a:ext cx="1710" cy="15034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1403648" y="2636912"/>
              <a:ext cx="1008112" cy="8640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2" idx="4"/>
            </p:cNvCxnSpPr>
            <p:nvPr/>
          </p:nvCxnSpPr>
          <p:spPr>
            <a:xfrm flipH="1" flipV="1">
              <a:off x="2411760" y="2636912"/>
              <a:ext cx="1008112" cy="8640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195736" y="2708920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О</a:t>
              </a:r>
              <a:endParaRPr lang="ru-RU" sz="3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11760" y="2348880"/>
              <a:ext cx="42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2</a:t>
              </a:r>
              <a:endParaRPr lang="ru-RU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23728" y="2348880"/>
              <a:ext cx="42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1</a:t>
              </a:r>
              <a:endParaRPr lang="ru-RU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51920" y="1142984"/>
              <a:ext cx="4176464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Дано:</a:t>
              </a:r>
              <a:endParaRPr lang="ru-RU" sz="2800" dirty="0" smtClean="0"/>
            </a:p>
            <a:p>
              <a:r>
                <a:rPr lang="ru-RU" sz="2800" dirty="0" smtClean="0"/>
                <a:t>АО = ОС;</a:t>
              </a:r>
              <a:endParaRPr lang="en-US" sz="2800" dirty="0" smtClean="0"/>
            </a:p>
            <a:p>
              <a:r>
                <a:rPr lang="ru-RU" sz="2800" dirty="0" smtClean="0"/>
                <a:t>1 =   2</a:t>
              </a:r>
            </a:p>
            <a:p>
              <a:r>
                <a:rPr lang="ru-RU" sz="3200" b="1" dirty="0" smtClean="0"/>
                <a:t>Доказать:</a:t>
              </a:r>
              <a:r>
                <a:rPr lang="ru-RU" sz="2800" dirty="0" smtClean="0"/>
                <a:t>  </a:t>
              </a:r>
            </a:p>
            <a:p>
              <a:r>
                <a:rPr lang="ru-RU" sz="2800" dirty="0" smtClean="0"/>
                <a:t>  АВС - равнобедренный</a:t>
              </a:r>
            </a:p>
            <a:p>
              <a:endParaRPr lang="ru-RU" dirty="0"/>
            </a:p>
          </p:txBody>
        </p:sp>
        <p:sp>
          <p:nvSpPr>
            <p:cNvPr id="20" name="Равнобедренный треугольник 19"/>
            <p:cNvSpPr/>
            <p:nvPr/>
          </p:nvSpPr>
          <p:spPr>
            <a:xfrm>
              <a:off x="3851920" y="3140968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1" name="Объект 20"/>
            <p:cNvGraphicFramePr>
              <a:graphicFrameLocks noChangeAspect="1"/>
            </p:cNvGraphicFramePr>
            <p:nvPr/>
          </p:nvGraphicFramePr>
          <p:xfrm>
            <a:off x="3635896" y="2132856"/>
            <a:ext cx="386956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0" name="Формула" r:id="rId4" imgW="164880" imgH="152280" progId="Equation.3">
                    <p:embed/>
                  </p:oleObj>
                </mc:Choice>
                <mc:Fallback>
                  <p:oleObj name="Формула" r:id="rId4" imgW="164880" imgH="152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5896" y="2132856"/>
                          <a:ext cx="386956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3" name="Object 3"/>
            <p:cNvGraphicFramePr>
              <a:graphicFrameLocks noChangeAspect="1"/>
            </p:cNvGraphicFramePr>
            <p:nvPr/>
          </p:nvGraphicFramePr>
          <p:xfrm>
            <a:off x="4283968" y="2132856"/>
            <a:ext cx="387350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1" name="Формула" r:id="rId6" imgW="164880" imgH="152280" progId="Equation.3">
                    <p:embed/>
                  </p:oleObj>
                </mc:Choice>
                <mc:Fallback>
                  <p:oleObj name="Формула" r:id="rId6" imgW="164880" imgH="1522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3968" y="2132856"/>
                          <a:ext cx="387350" cy="357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3779912" y="260648"/>
              <a:ext cx="22145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u="sng" dirty="0" smtClean="0"/>
                <a:t>Задача 1</a:t>
              </a:r>
              <a:endParaRPr lang="ru-RU" sz="4000" u="sng" dirty="0"/>
            </a:p>
          </p:txBody>
        </p:sp>
      </p:grp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35719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35719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971600" y="260648"/>
            <a:ext cx="7560840" cy="4083212"/>
            <a:chOff x="971600" y="260648"/>
            <a:chExt cx="7560840" cy="4083212"/>
          </a:xfrm>
        </p:grpSpPr>
        <p:sp>
          <p:nvSpPr>
            <p:cNvPr id="2" name="Равнобедренный треугольник 1"/>
            <p:cNvSpPr/>
            <p:nvPr/>
          </p:nvSpPr>
          <p:spPr>
            <a:xfrm>
              <a:off x="1403648" y="1124744"/>
              <a:ext cx="2016224" cy="237626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91880" y="3356992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С</a:t>
              </a:r>
              <a:endParaRPr lang="ru-RU" sz="32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71600" y="3356992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А</a:t>
              </a:r>
              <a:endParaRPr lang="ru-RU" sz="32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95736" y="620688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В</a:t>
              </a:r>
              <a:endParaRPr lang="ru-RU" sz="3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51920" y="1142984"/>
              <a:ext cx="4680520" cy="3200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Дано:</a:t>
              </a:r>
              <a:r>
                <a:rPr lang="ru-RU" sz="3200" dirty="0" smtClean="0"/>
                <a:t> </a:t>
              </a:r>
            </a:p>
            <a:p>
              <a:r>
                <a:rPr lang="ru-RU" sz="3200" dirty="0" smtClean="0"/>
                <a:t>   АВС</a:t>
              </a:r>
              <a:r>
                <a:rPr lang="en-US" sz="3200" dirty="0" smtClean="0"/>
                <a:t> </a:t>
              </a:r>
              <a:r>
                <a:rPr lang="ru-RU" sz="3200" dirty="0" smtClean="0"/>
                <a:t> - равнобедренный;</a:t>
              </a:r>
              <a:endParaRPr lang="ru-RU" sz="3200" b="1" dirty="0" smtClean="0"/>
            </a:p>
            <a:p>
              <a:r>
                <a:rPr lang="ru-RU" sz="2800" dirty="0" smtClean="0"/>
                <a:t>АМ = </a:t>
              </a:r>
              <a:r>
                <a:rPr lang="en-US" sz="2800" dirty="0" smtClean="0"/>
                <a:t>N</a:t>
              </a:r>
              <a:r>
                <a:rPr lang="ru-RU" sz="2800" dirty="0" smtClean="0"/>
                <a:t>С</a:t>
              </a:r>
              <a:endParaRPr lang="en-US" sz="2800" dirty="0" smtClean="0"/>
            </a:p>
            <a:p>
              <a:r>
                <a:rPr lang="ru-RU" sz="3200" b="1" dirty="0" smtClean="0"/>
                <a:t>Доказать:</a:t>
              </a:r>
              <a:r>
                <a:rPr lang="ru-RU" sz="2800" dirty="0" smtClean="0"/>
                <a:t> </a:t>
              </a:r>
              <a:endParaRPr lang="en-US" sz="2800" dirty="0" smtClean="0"/>
            </a:p>
            <a:p>
              <a:r>
                <a:rPr lang="en-US" sz="2800" dirty="0" smtClean="0"/>
                <a:t>    MBN</a:t>
              </a:r>
              <a:r>
                <a:rPr lang="ru-RU" sz="2800" dirty="0" smtClean="0"/>
                <a:t> - равнобедренный</a:t>
              </a:r>
            </a:p>
            <a:p>
              <a:r>
                <a:rPr lang="ru-RU" sz="2800" dirty="0" smtClean="0"/>
                <a:t>  </a:t>
              </a:r>
            </a:p>
            <a:p>
              <a:endParaRPr lang="ru-RU" dirty="0"/>
            </a:p>
          </p:txBody>
        </p:sp>
        <p:sp>
          <p:nvSpPr>
            <p:cNvPr id="20" name="Равнобедренный треугольник 19"/>
            <p:cNvSpPr/>
            <p:nvPr/>
          </p:nvSpPr>
          <p:spPr>
            <a:xfrm>
              <a:off x="3995936" y="1844824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779912" y="260648"/>
              <a:ext cx="22145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u="sng" dirty="0" smtClean="0"/>
                <a:t>Задача </a:t>
              </a:r>
              <a:r>
                <a:rPr lang="en-US" sz="4000" u="sng" dirty="0" smtClean="0"/>
                <a:t>2</a:t>
              </a:r>
              <a:endParaRPr lang="ru-RU" sz="4000" u="sng" dirty="0"/>
            </a:p>
          </p:txBody>
        </p:sp>
        <p:sp>
          <p:nvSpPr>
            <p:cNvPr id="22" name="Равнобедренный треугольник 21"/>
            <p:cNvSpPr/>
            <p:nvPr/>
          </p:nvSpPr>
          <p:spPr>
            <a:xfrm>
              <a:off x="3995936" y="3212976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 flipH="1" flipV="1">
              <a:off x="2411760" y="1124745"/>
              <a:ext cx="432048" cy="23762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979712" y="1196752"/>
              <a:ext cx="430338" cy="22955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763688" y="3429000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M</a:t>
              </a:r>
              <a:endParaRPr lang="ru-RU" sz="32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99792" y="3429000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N</a:t>
              </a:r>
              <a:endParaRPr lang="ru-RU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35719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179512" y="260648"/>
            <a:ext cx="6624736" cy="5938342"/>
            <a:chOff x="179512" y="260648"/>
            <a:chExt cx="6624736" cy="5938342"/>
          </a:xfrm>
        </p:grpSpPr>
        <p:sp>
          <p:nvSpPr>
            <p:cNvPr id="2" name="Равнобедренный треугольник 1"/>
            <p:cNvSpPr/>
            <p:nvPr/>
          </p:nvSpPr>
          <p:spPr>
            <a:xfrm>
              <a:off x="467544" y="1196752"/>
              <a:ext cx="3744416" cy="1152128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067944" y="2492896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С</a:t>
              </a:r>
              <a:endParaRPr lang="ru-RU" sz="32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9512" y="2492896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А</a:t>
              </a:r>
              <a:endParaRPr lang="ru-RU" sz="32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95736" y="620688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В</a:t>
              </a:r>
              <a:endParaRPr lang="ru-RU" sz="3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1720" y="3429001"/>
              <a:ext cx="4752528" cy="2769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Дано:</a:t>
              </a:r>
              <a:r>
                <a:rPr lang="ru-RU" sz="3200" dirty="0" smtClean="0"/>
                <a:t> </a:t>
              </a:r>
            </a:p>
            <a:p>
              <a:r>
                <a:rPr lang="ru-RU" sz="3200" dirty="0" smtClean="0"/>
                <a:t>   АВС</a:t>
              </a:r>
              <a:r>
                <a:rPr lang="en-US" sz="3200" dirty="0" smtClean="0"/>
                <a:t> </a:t>
              </a:r>
              <a:r>
                <a:rPr lang="ru-RU" sz="3200" dirty="0" smtClean="0"/>
                <a:t> - равнобедренный;</a:t>
              </a:r>
              <a:endParaRPr lang="ru-RU" sz="3200" b="1" dirty="0" smtClean="0"/>
            </a:p>
            <a:p>
              <a:r>
                <a:rPr lang="en-US" sz="3200" dirty="0" smtClean="0"/>
                <a:t>   A = 30</a:t>
              </a:r>
              <a:r>
                <a:rPr lang="en-US" sz="3200" baseline="30000" dirty="0" smtClean="0"/>
                <a:t>o</a:t>
              </a:r>
              <a:endParaRPr lang="ru-RU" sz="3200" baseline="30000" dirty="0" smtClean="0"/>
            </a:p>
            <a:p>
              <a:r>
                <a:rPr lang="ru-RU" sz="3200" b="1" dirty="0" smtClean="0"/>
                <a:t>Найти:</a:t>
              </a:r>
              <a:r>
                <a:rPr lang="ru-RU" sz="2800" dirty="0" smtClean="0"/>
                <a:t> </a:t>
              </a:r>
              <a:r>
                <a:rPr lang="en-US" sz="2800" dirty="0" smtClean="0"/>
                <a:t>    DCE</a:t>
              </a:r>
              <a:endParaRPr lang="ru-RU" sz="2800" dirty="0" smtClean="0"/>
            </a:p>
            <a:p>
              <a:r>
                <a:rPr lang="ru-RU" sz="2800" dirty="0" smtClean="0"/>
                <a:t>  </a:t>
              </a:r>
            </a:p>
            <a:p>
              <a:endParaRPr lang="ru-RU" dirty="0"/>
            </a:p>
          </p:txBody>
        </p:sp>
        <p:sp>
          <p:nvSpPr>
            <p:cNvPr id="20" name="Равнобедренный треугольник 19"/>
            <p:cNvSpPr/>
            <p:nvPr/>
          </p:nvSpPr>
          <p:spPr>
            <a:xfrm>
              <a:off x="2123728" y="4149080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779912" y="260648"/>
              <a:ext cx="22145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u="sng" dirty="0" smtClean="0"/>
                <a:t>Задача </a:t>
              </a:r>
              <a:r>
                <a:rPr lang="en-US" sz="4000" u="sng" dirty="0" smtClean="0"/>
                <a:t>3</a:t>
              </a:r>
              <a:endParaRPr lang="ru-RU" sz="4000" u="sng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508104" y="3212976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endParaRPr lang="ru-RU" sz="32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12160" y="1988840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</a:t>
              </a:r>
              <a:endParaRPr lang="ru-RU" sz="3200" dirty="0"/>
            </a:p>
          </p:txBody>
        </p:sp>
        <p:cxnSp>
          <p:nvCxnSpPr>
            <p:cNvPr id="16" name="Прямая соединительная линия 15"/>
            <p:cNvCxnSpPr>
              <a:stCxn id="2" idx="4"/>
            </p:cNvCxnSpPr>
            <p:nvPr/>
          </p:nvCxnSpPr>
          <p:spPr>
            <a:xfrm>
              <a:off x="4211960" y="2348880"/>
              <a:ext cx="1800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4211960" y="2348880"/>
              <a:ext cx="1512168" cy="8640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7650" name="Object 2"/>
            <p:cNvGraphicFramePr>
              <a:graphicFrameLocks noChangeAspect="1"/>
            </p:cNvGraphicFramePr>
            <p:nvPr/>
          </p:nvGraphicFramePr>
          <p:xfrm>
            <a:off x="2051720" y="4509120"/>
            <a:ext cx="387350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8" name="Формула" r:id="rId4" imgW="164880" imgH="152280" progId="Equation.3">
                    <p:embed/>
                  </p:oleObj>
                </mc:Choice>
                <mc:Fallback>
                  <p:oleObj name="Формула" r:id="rId4" imgW="164880" imgH="152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1720" y="4509120"/>
                          <a:ext cx="387350" cy="357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"/>
            <p:cNvGraphicFramePr>
              <a:graphicFrameLocks noChangeAspect="1"/>
            </p:cNvGraphicFramePr>
            <p:nvPr/>
          </p:nvGraphicFramePr>
          <p:xfrm>
            <a:off x="3347864" y="5013176"/>
            <a:ext cx="387350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9" name="Формула" r:id="rId6" imgW="164880" imgH="152280" progId="Equation.3">
                    <p:embed/>
                  </p:oleObj>
                </mc:Choice>
                <mc:Fallback>
                  <p:oleObj name="Формула" r:id="rId6" imgW="164880" imgH="1522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7864" y="5013176"/>
                          <a:ext cx="387350" cy="357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Если две стороны и угол между ними одного треугольника соответственно равны двум сторонами и углу между ними другого треугольника, то такие треугольники равны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172400" y="188640"/>
            <a:ext cx="648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Е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052736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Медианой треугольника называется отрезок, соединяющий вершину треугольника с серединой противоположной стороны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172400" y="1052736"/>
            <a:ext cx="648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В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72400" y="1916832"/>
            <a:ext cx="648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Н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27687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Биссектриса угла – луч, делящий угол на два равных угла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244408" y="1916832"/>
            <a:ext cx="648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К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98884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Отрезок биссектрисы угла , соединяющий вершину треугольника с точкой противоположной стороны, называется биссектрисой треугольника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306896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Медианы  треугольника пересекаются в одной точке и точка пересечения всегда лежит внутри треугольника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8172400" y="2780928"/>
            <a:ext cx="648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Л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393305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Из точки, не лежащей на прямой, можно провести, по крайней мере, два перпендикуляра к ней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028384" y="3645024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М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393305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Две прямые называются перпендикулярными, если при их пересечении образуется хотя бы один прямой угол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8172400" y="3645024"/>
            <a:ext cx="648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И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4797152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Высота треугольника – перпендикуляр, проведенный из вершины треугольника к противоположной стороне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8244408" y="4509120"/>
            <a:ext cx="648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П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528" y="4797152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Три высоты треугольника пересекаются в одной точке и она всегда лежит внутри треугольника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244408" y="4581128"/>
            <a:ext cx="648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С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2" y="486916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Три биссектрисы треугольника пересекаются в одной точке и эта точка всегда лежит внутри треугольника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8244408" y="4653136"/>
            <a:ext cx="648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Д</a:t>
            </a:r>
            <a:endParaRPr lang="ru-RU" sz="8000" dirty="0">
              <a:solidFill>
                <a:srgbClr val="FF0000"/>
              </a:solidFill>
            </a:endParaRPr>
          </a:p>
        </p:txBody>
      </p:sp>
      <p:pic>
        <p:nvPicPr>
          <p:cNvPr id="23" name="Picture 2" descr="Картинка 2 из 2456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332656"/>
            <a:ext cx="5129850" cy="610696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  <p:bldP spid="6" grpId="0"/>
      <p:bldP spid="6" grpId="1"/>
      <p:bldP spid="8" grpId="0"/>
      <p:bldP spid="8" grpId="1"/>
      <p:bldP spid="9" grpId="0"/>
      <p:bldP spid="10" grpId="0"/>
      <p:bldP spid="10" grpId="1"/>
      <p:bldP spid="11" grpId="0"/>
      <p:bldP spid="11" grpId="1"/>
      <p:bldP spid="12" grpId="0"/>
      <p:bldP spid="13" grpId="0"/>
      <p:bldP spid="13" grpId="1"/>
      <p:bldP spid="14" grpId="0"/>
      <p:bldP spid="14" grpId="1"/>
      <p:bldP spid="15" grpId="0"/>
      <p:bldP spid="15" grpId="1"/>
      <p:bldP spid="16" grpId="0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олилиния 30"/>
          <p:cNvSpPr/>
          <p:nvPr/>
        </p:nvSpPr>
        <p:spPr>
          <a:xfrm flipH="1" flipV="1">
            <a:off x="2428860" y="928670"/>
            <a:ext cx="484909" cy="471055"/>
          </a:xfrm>
          <a:custGeom>
            <a:avLst/>
            <a:gdLst>
              <a:gd name="connsiteX0" fmla="*/ 0 w 484909"/>
              <a:gd name="connsiteY0" fmla="*/ 0 h 471055"/>
              <a:gd name="connsiteX1" fmla="*/ 96982 w 484909"/>
              <a:gd name="connsiteY1" fmla="*/ 471055 h 471055"/>
              <a:gd name="connsiteX2" fmla="*/ 484909 w 484909"/>
              <a:gd name="connsiteY2" fmla="*/ 152400 h 471055"/>
              <a:gd name="connsiteX3" fmla="*/ 471055 w 484909"/>
              <a:gd name="connsiteY3" fmla="*/ 96982 h 471055"/>
              <a:gd name="connsiteX4" fmla="*/ 387927 w 484909"/>
              <a:gd name="connsiteY4" fmla="*/ 55418 h 471055"/>
              <a:gd name="connsiteX5" fmla="*/ 263237 w 484909"/>
              <a:gd name="connsiteY5" fmla="*/ 27709 h 471055"/>
              <a:gd name="connsiteX6" fmla="*/ 221673 w 484909"/>
              <a:gd name="connsiteY6" fmla="*/ 13855 h 471055"/>
              <a:gd name="connsiteX7" fmla="*/ 138546 w 484909"/>
              <a:gd name="connsiteY7" fmla="*/ 27709 h 471055"/>
              <a:gd name="connsiteX8" fmla="*/ 69273 w 484909"/>
              <a:gd name="connsiteY8" fmla="*/ 41564 h 471055"/>
              <a:gd name="connsiteX9" fmla="*/ 0 w 484909"/>
              <a:gd name="connsiteY9" fmla="*/ 0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4909" h="471055">
                <a:moveTo>
                  <a:pt x="0" y="0"/>
                </a:moveTo>
                <a:lnTo>
                  <a:pt x="96982" y="471055"/>
                </a:lnTo>
                <a:lnTo>
                  <a:pt x="484909" y="152400"/>
                </a:lnTo>
                <a:cubicBezTo>
                  <a:pt x="480291" y="133927"/>
                  <a:pt x="481617" y="112825"/>
                  <a:pt x="471055" y="96982"/>
                </a:cubicBezTo>
                <a:cubicBezTo>
                  <a:pt x="456769" y="75552"/>
                  <a:pt x="410706" y="61926"/>
                  <a:pt x="387927" y="55418"/>
                </a:cubicBezTo>
                <a:cubicBezTo>
                  <a:pt x="288403" y="26983"/>
                  <a:pt x="377473" y="56268"/>
                  <a:pt x="263237" y="27709"/>
                </a:cubicBezTo>
                <a:cubicBezTo>
                  <a:pt x="249069" y="24167"/>
                  <a:pt x="235528" y="18473"/>
                  <a:pt x="221673" y="13855"/>
                </a:cubicBezTo>
                <a:lnTo>
                  <a:pt x="138546" y="27709"/>
                </a:lnTo>
                <a:cubicBezTo>
                  <a:pt x="115378" y="31921"/>
                  <a:pt x="92704" y="39221"/>
                  <a:pt x="69273" y="41564"/>
                </a:cubicBezTo>
                <a:cubicBezTo>
                  <a:pt x="46297" y="43862"/>
                  <a:pt x="23091" y="41564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817418" y="4045527"/>
            <a:ext cx="484909" cy="471055"/>
          </a:xfrm>
          <a:custGeom>
            <a:avLst/>
            <a:gdLst>
              <a:gd name="connsiteX0" fmla="*/ 0 w 484909"/>
              <a:gd name="connsiteY0" fmla="*/ 0 h 471055"/>
              <a:gd name="connsiteX1" fmla="*/ 96982 w 484909"/>
              <a:gd name="connsiteY1" fmla="*/ 471055 h 471055"/>
              <a:gd name="connsiteX2" fmla="*/ 484909 w 484909"/>
              <a:gd name="connsiteY2" fmla="*/ 152400 h 471055"/>
              <a:gd name="connsiteX3" fmla="*/ 471055 w 484909"/>
              <a:gd name="connsiteY3" fmla="*/ 96982 h 471055"/>
              <a:gd name="connsiteX4" fmla="*/ 387927 w 484909"/>
              <a:gd name="connsiteY4" fmla="*/ 55418 h 471055"/>
              <a:gd name="connsiteX5" fmla="*/ 263237 w 484909"/>
              <a:gd name="connsiteY5" fmla="*/ 27709 h 471055"/>
              <a:gd name="connsiteX6" fmla="*/ 221673 w 484909"/>
              <a:gd name="connsiteY6" fmla="*/ 13855 h 471055"/>
              <a:gd name="connsiteX7" fmla="*/ 138546 w 484909"/>
              <a:gd name="connsiteY7" fmla="*/ 27709 h 471055"/>
              <a:gd name="connsiteX8" fmla="*/ 69273 w 484909"/>
              <a:gd name="connsiteY8" fmla="*/ 41564 h 471055"/>
              <a:gd name="connsiteX9" fmla="*/ 0 w 484909"/>
              <a:gd name="connsiteY9" fmla="*/ 0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4909" h="471055">
                <a:moveTo>
                  <a:pt x="0" y="0"/>
                </a:moveTo>
                <a:lnTo>
                  <a:pt x="96982" y="471055"/>
                </a:lnTo>
                <a:lnTo>
                  <a:pt x="484909" y="152400"/>
                </a:lnTo>
                <a:cubicBezTo>
                  <a:pt x="480291" y="133927"/>
                  <a:pt x="481617" y="112825"/>
                  <a:pt x="471055" y="96982"/>
                </a:cubicBezTo>
                <a:cubicBezTo>
                  <a:pt x="456769" y="75552"/>
                  <a:pt x="410706" y="61926"/>
                  <a:pt x="387927" y="55418"/>
                </a:cubicBezTo>
                <a:cubicBezTo>
                  <a:pt x="288403" y="26983"/>
                  <a:pt x="377473" y="56268"/>
                  <a:pt x="263237" y="27709"/>
                </a:cubicBezTo>
                <a:cubicBezTo>
                  <a:pt x="249069" y="24167"/>
                  <a:pt x="235528" y="18473"/>
                  <a:pt x="221673" y="13855"/>
                </a:cubicBezTo>
                <a:lnTo>
                  <a:pt x="138546" y="27709"/>
                </a:lnTo>
                <a:cubicBezTo>
                  <a:pt x="115378" y="31921"/>
                  <a:pt x="92704" y="39221"/>
                  <a:pt x="69273" y="41564"/>
                </a:cubicBezTo>
                <a:cubicBezTo>
                  <a:pt x="46297" y="43862"/>
                  <a:pt x="23091" y="41564"/>
                  <a:pt x="0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568037" y="2357429"/>
            <a:ext cx="503502" cy="358061"/>
          </a:xfrm>
          <a:custGeom>
            <a:avLst/>
            <a:gdLst>
              <a:gd name="connsiteX0" fmla="*/ 540328 w 637309"/>
              <a:gd name="connsiteY0" fmla="*/ 0 h 443346"/>
              <a:gd name="connsiteX1" fmla="*/ 0 w 637309"/>
              <a:gd name="connsiteY1" fmla="*/ 443346 h 443346"/>
              <a:gd name="connsiteX2" fmla="*/ 595746 w 637309"/>
              <a:gd name="connsiteY2" fmla="*/ 429491 h 443346"/>
              <a:gd name="connsiteX3" fmla="*/ 609600 w 637309"/>
              <a:gd name="connsiteY3" fmla="*/ 374073 h 443346"/>
              <a:gd name="connsiteX4" fmla="*/ 637309 w 637309"/>
              <a:gd name="connsiteY4" fmla="*/ 290946 h 443346"/>
              <a:gd name="connsiteX5" fmla="*/ 623455 w 637309"/>
              <a:gd name="connsiteY5" fmla="*/ 249382 h 443346"/>
              <a:gd name="connsiteX6" fmla="*/ 581891 w 637309"/>
              <a:gd name="connsiteY6" fmla="*/ 221673 h 443346"/>
              <a:gd name="connsiteX7" fmla="*/ 595746 w 637309"/>
              <a:gd name="connsiteY7" fmla="*/ 124691 h 443346"/>
              <a:gd name="connsiteX8" fmla="*/ 581891 w 637309"/>
              <a:gd name="connsiteY8" fmla="*/ 83128 h 443346"/>
              <a:gd name="connsiteX9" fmla="*/ 554182 w 637309"/>
              <a:gd name="connsiteY9" fmla="*/ 41564 h 443346"/>
              <a:gd name="connsiteX10" fmla="*/ 540328 w 637309"/>
              <a:gd name="connsiteY10" fmla="*/ 0 h 44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7309" h="443346">
                <a:moveTo>
                  <a:pt x="540328" y="0"/>
                </a:moveTo>
                <a:lnTo>
                  <a:pt x="0" y="443346"/>
                </a:lnTo>
                <a:lnTo>
                  <a:pt x="595746" y="429491"/>
                </a:lnTo>
                <a:cubicBezTo>
                  <a:pt x="600364" y="411018"/>
                  <a:pt x="604129" y="392311"/>
                  <a:pt x="609600" y="374073"/>
                </a:cubicBezTo>
                <a:cubicBezTo>
                  <a:pt x="617993" y="346097"/>
                  <a:pt x="637309" y="290946"/>
                  <a:pt x="637309" y="290946"/>
                </a:cubicBezTo>
                <a:cubicBezTo>
                  <a:pt x="632691" y="277091"/>
                  <a:pt x="632578" y="260786"/>
                  <a:pt x="623455" y="249382"/>
                </a:cubicBezTo>
                <a:cubicBezTo>
                  <a:pt x="613053" y="236380"/>
                  <a:pt x="585503" y="237928"/>
                  <a:pt x="581891" y="221673"/>
                </a:cubicBezTo>
                <a:cubicBezTo>
                  <a:pt x="574807" y="189795"/>
                  <a:pt x="591128" y="157018"/>
                  <a:pt x="595746" y="124691"/>
                </a:cubicBezTo>
                <a:cubicBezTo>
                  <a:pt x="591128" y="110837"/>
                  <a:pt x="588422" y="96190"/>
                  <a:pt x="581891" y="83128"/>
                </a:cubicBezTo>
                <a:cubicBezTo>
                  <a:pt x="574444" y="68235"/>
                  <a:pt x="561628" y="56457"/>
                  <a:pt x="554182" y="41564"/>
                </a:cubicBezTo>
                <a:cubicBezTo>
                  <a:pt x="538868" y="10935"/>
                  <a:pt x="540328" y="9761"/>
                  <a:pt x="540328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 rot="18994464" flipH="1">
            <a:off x="2564832" y="2553183"/>
            <a:ext cx="518708" cy="394312"/>
          </a:xfrm>
          <a:custGeom>
            <a:avLst/>
            <a:gdLst>
              <a:gd name="connsiteX0" fmla="*/ 540328 w 637309"/>
              <a:gd name="connsiteY0" fmla="*/ 0 h 443346"/>
              <a:gd name="connsiteX1" fmla="*/ 0 w 637309"/>
              <a:gd name="connsiteY1" fmla="*/ 443346 h 443346"/>
              <a:gd name="connsiteX2" fmla="*/ 595746 w 637309"/>
              <a:gd name="connsiteY2" fmla="*/ 429491 h 443346"/>
              <a:gd name="connsiteX3" fmla="*/ 609600 w 637309"/>
              <a:gd name="connsiteY3" fmla="*/ 374073 h 443346"/>
              <a:gd name="connsiteX4" fmla="*/ 637309 w 637309"/>
              <a:gd name="connsiteY4" fmla="*/ 290946 h 443346"/>
              <a:gd name="connsiteX5" fmla="*/ 623455 w 637309"/>
              <a:gd name="connsiteY5" fmla="*/ 249382 h 443346"/>
              <a:gd name="connsiteX6" fmla="*/ 581891 w 637309"/>
              <a:gd name="connsiteY6" fmla="*/ 221673 h 443346"/>
              <a:gd name="connsiteX7" fmla="*/ 595746 w 637309"/>
              <a:gd name="connsiteY7" fmla="*/ 124691 h 443346"/>
              <a:gd name="connsiteX8" fmla="*/ 581891 w 637309"/>
              <a:gd name="connsiteY8" fmla="*/ 83128 h 443346"/>
              <a:gd name="connsiteX9" fmla="*/ 554182 w 637309"/>
              <a:gd name="connsiteY9" fmla="*/ 41564 h 443346"/>
              <a:gd name="connsiteX10" fmla="*/ 540328 w 637309"/>
              <a:gd name="connsiteY10" fmla="*/ 0 h 44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7309" h="443346">
                <a:moveTo>
                  <a:pt x="540328" y="0"/>
                </a:moveTo>
                <a:lnTo>
                  <a:pt x="0" y="443346"/>
                </a:lnTo>
                <a:lnTo>
                  <a:pt x="595746" y="429491"/>
                </a:lnTo>
                <a:cubicBezTo>
                  <a:pt x="600364" y="411018"/>
                  <a:pt x="604129" y="392311"/>
                  <a:pt x="609600" y="374073"/>
                </a:cubicBezTo>
                <a:cubicBezTo>
                  <a:pt x="617993" y="346097"/>
                  <a:pt x="637309" y="290946"/>
                  <a:pt x="637309" y="290946"/>
                </a:cubicBezTo>
                <a:cubicBezTo>
                  <a:pt x="632691" y="277091"/>
                  <a:pt x="632578" y="260786"/>
                  <a:pt x="623455" y="249382"/>
                </a:cubicBezTo>
                <a:cubicBezTo>
                  <a:pt x="613053" y="236380"/>
                  <a:pt x="585503" y="237928"/>
                  <a:pt x="581891" y="221673"/>
                </a:cubicBezTo>
                <a:cubicBezTo>
                  <a:pt x="574807" y="189795"/>
                  <a:pt x="591128" y="157018"/>
                  <a:pt x="595746" y="124691"/>
                </a:cubicBezTo>
                <a:cubicBezTo>
                  <a:pt x="591128" y="110837"/>
                  <a:pt x="588422" y="96190"/>
                  <a:pt x="581891" y="83128"/>
                </a:cubicBezTo>
                <a:cubicBezTo>
                  <a:pt x="574444" y="68235"/>
                  <a:pt x="561628" y="56457"/>
                  <a:pt x="554182" y="41564"/>
                </a:cubicBezTo>
                <a:cubicBezTo>
                  <a:pt x="538868" y="10935"/>
                  <a:pt x="540328" y="9761"/>
                  <a:pt x="540328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571472" y="928670"/>
            <a:ext cx="2571768" cy="1785950"/>
          </a:xfrm>
          <a:prstGeom prst="triangle">
            <a:avLst>
              <a:gd name="adj" fmla="val 8674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 flipH="1" flipV="1">
            <a:off x="571472" y="2714620"/>
            <a:ext cx="2571768" cy="1785950"/>
          </a:xfrm>
          <a:prstGeom prst="triangle">
            <a:avLst>
              <a:gd name="adj" fmla="val 8674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4"/>
            <a:endCxn id="2" idx="0"/>
          </p:cNvCxnSpPr>
          <p:nvPr/>
        </p:nvCxnSpPr>
        <p:spPr>
          <a:xfrm rot="5400000" flipH="1" flipV="1">
            <a:off x="793950" y="706192"/>
            <a:ext cx="1785950" cy="22309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14348" y="450057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142844" y="242886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2643174" y="42860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  <a:endParaRPr lang="ru-RU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3214678" y="242886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</a:t>
            </a:r>
            <a:endParaRPr lang="ru-RU" sz="32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1535885" y="1821645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1151140" y="2492142"/>
            <a:ext cx="1785950" cy="22309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1964513" y="3536157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50" idx="3"/>
            <a:endCxn id="3" idx="2"/>
          </p:cNvCxnSpPr>
          <p:nvPr/>
        </p:nvCxnSpPr>
        <p:spPr>
          <a:xfrm flipV="1">
            <a:off x="571472" y="2714620"/>
            <a:ext cx="2571768" cy="66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5984" y="114298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55</a:t>
            </a:r>
            <a:r>
              <a:rPr lang="ru-RU" sz="2400" baseline="30000" dirty="0" smtClean="0"/>
              <a:t>о</a:t>
            </a:r>
            <a:endParaRPr lang="ru-RU" sz="2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2285984" y="114298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55</a:t>
            </a:r>
            <a:r>
              <a:rPr lang="ru-RU" sz="2400" baseline="30000" dirty="0" smtClean="0"/>
              <a:t>о</a:t>
            </a:r>
            <a:endParaRPr lang="ru-RU" sz="24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285720" y="328612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8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85720" y="328612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8</a:t>
            </a:r>
            <a:endParaRPr lang="ru-RU" sz="2400" dirty="0"/>
          </a:p>
        </p:txBody>
      </p:sp>
      <p:cxnSp>
        <p:nvCxnSpPr>
          <p:cNvPr id="33" name="Прямая соединительная линия 32"/>
          <p:cNvCxnSpPr>
            <a:endCxn id="3" idx="2"/>
          </p:cNvCxnSpPr>
          <p:nvPr/>
        </p:nvCxnSpPr>
        <p:spPr>
          <a:xfrm rot="16200000" flipH="1">
            <a:off x="2071672" y="1643052"/>
            <a:ext cx="1785948" cy="357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-142908" y="3429000"/>
            <a:ext cx="1785948" cy="3571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Группа 54"/>
          <p:cNvGrpSpPr/>
          <p:nvPr/>
        </p:nvGrpSpPr>
        <p:grpSpPr>
          <a:xfrm>
            <a:off x="4071934" y="1142984"/>
            <a:ext cx="4429156" cy="4001095"/>
            <a:chOff x="4143372" y="571480"/>
            <a:chExt cx="4429156" cy="4001095"/>
          </a:xfrm>
        </p:grpSpPr>
        <p:sp>
          <p:nvSpPr>
            <p:cNvPr id="38" name="TextBox 37"/>
            <p:cNvSpPr txBox="1"/>
            <p:nvPr/>
          </p:nvSpPr>
          <p:spPr>
            <a:xfrm>
              <a:off x="4143372" y="571480"/>
              <a:ext cx="4429156" cy="4001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Дано:</a:t>
              </a:r>
            </a:p>
            <a:p>
              <a:r>
                <a:rPr lang="ru-RU" sz="2800" dirty="0" smtClean="0"/>
                <a:t>    АВД   и      ВСД;</a:t>
              </a:r>
            </a:p>
            <a:p>
              <a:r>
                <a:rPr lang="ru-RU" sz="2800" dirty="0" smtClean="0"/>
                <a:t>АД = ВС;</a:t>
              </a:r>
            </a:p>
            <a:p>
              <a:r>
                <a:rPr lang="ru-RU" sz="2800" dirty="0" smtClean="0"/>
                <a:t>   СВД =     АДВ;</a:t>
              </a:r>
            </a:p>
            <a:p>
              <a:r>
                <a:rPr lang="ru-RU" sz="2800" dirty="0" smtClean="0"/>
                <a:t>   С = 55</a:t>
              </a:r>
              <a:r>
                <a:rPr lang="ru-RU" sz="2800" baseline="30000" dirty="0" smtClean="0"/>
                <a:t>о</a:t>
              </a:r>
              <a:r>
                <a:rPr lang="ru-RU" sz="2800" dirty="0" smtClean="0"/>
                <a:t>;</a:t>
              </a:r>
            </a:p>
            <a:p>
              <a:r>
                <a:rPr lang="ru-RU" sz="2800" dirty="0" smtClean="0"/>
                <a:t>АВ = 8 см</a:t>
              </a:r>
            </a:p>
            <a:p>
              <a:r>
                <a:rPr lang="ru-RU" sz="3200" b="1" dirty="0" smtClean="0"/>
                <a:t>Доказать:</a:t>
              </a:r>
              <a:r>
                <a:rPr lang="ru-RU" sz="2800" dirty="0" smtClean="0"/>
                <a:t>   АВД =    ВСД</a:t>
              </a:r>
            </a:p>
            <a:p>
              <a:r>
                <a:rPr lang="ru-RU" sz="3200" b="1" dirty="0" smtClean="0"/>
                <a:t>Найти:    </a:t>
              </a:r>
              <a:r>
                <a:rPr lang="ru-RU" sz="2800" dirty="0" smtClean="0"/>
                <a:t>А;  СД</a:t>
              </a:r>
            </a:p>
            <a:p>
              <a:endParaRPr lang="ru-RU" dirty="0"/>
            </a:p>
          </p:txBody>
        </p:sp>
        <p:sp>
          <p:nvSpPr>
            <p:cNvPr id="39" name="Равнобедренный треугольник 38"/>
            <p:cNvSpPr/>
            <p:nvPr/>
          </p:nvSpPr>
          <p:spPr>
            <a:xfrm>
              <a:off x="4286248" y="1214422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Равнобедренный треугольник 39"/>
            <p:cNvSpPr/>
            <p:nvPr/>
          </p:nvSpPr>
          <p:spPr>
            <a:xfrm>
              <a:off x="5857884" y="1214422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Равнобедренный треугольник 42"/>
            <p:cNvSpPr/>
            <p:nvPr/>
          </p:nvSpPr>
          <p:spPr>
            <a:xfrm>
              <a:off x="5929322" y="3429000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Равнобедренный треугольник 43"/>
            <p:cNvSpPr/>
            <p:nvPr/>
          </p:nvSpPr>
          <p:spPr>
            <a:xfrm>
              <a:off x="7143768" y="3429000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45" name="Объект 44"/>
            <p:cNvGraphicFramePr>
              <a:graphicFrameLocks noChangeAspect="1"/>
            </p:cNvGraphicFramePr>
            <p:nvPr/>
          </p:nvGraphicFramePr>
          <p:xfrm>
            <a:off x="4143372" y="2428868"/>
            <a:ext cx="386956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Формула" r:id="rId4" imgW="164880" imgH="152280" progId="Equation.3">
                    <p:embed/>
                  </p:oleObj>
                </mc:Choice>
                <mc:Fallback>
                  <p:oleObj name="Формула" r:id="rId4" imgW="164880" imgH="152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3372" y="2428868"/>
                          <a:ext cx="386956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Объект 46"/>
            <p:cNvGraphicFramePr>
              <a:graphicFrameLocks noChangeAspect="1"/>
            </p:cNvGraphicFramePr>
            <p:nvPr/>
          </p:nvGraphicFramePr>
          <p:xfrm>
            <a:off x="5429256" y="3857628"/>
            <a:ext cx="386956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Формула" r:id="rId6" imgW="164880" imgH="152280" progId="Equation.3">
                    <p:embed/>
                  </p:oleObj>
                </mc:Choice>
                <mc:Fallback>
                  <p:oleObj name="Формула" r:id="rId6" imgW="164880" imgH="1522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9256" y="3857628"/>
                          <a:ext cx="386956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Объект 52"/>
            <p:cNvGraphicFramePr>
              <a:graphicFrameLocks noChangeAspect="1"/>
            </p:cNvGraphicFramePr>
            <p:nvPr/>
          </p:nvGraphicFramePr>
          <p:xfrm>
            <a:off x="4143372" y="2000240"/>
            <a:ext cx="386956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Формула" r:id="rId8" imgW="164880" imgH="152280" progId="Equation.3">
                    <p:embed/>
                  </p:oleObj>
                </mc:Choice>
                <mc:Fallback>
                  <p:oleObj name="Формула" r:id="rId8" imgW="164880" imgH="1522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3372" y="2000240"/>
                          <a:ext cx="386956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Объект 53"/>
            <p:cNvGraphicFramePr>
              <a:graphicFrameLocks noChangeAspect="1"/>
            </p:cNvGraphicFramePr>
            <p:nvPr/>
          </p:nvGraphicFramePr>
          <p:xfrm>
            <a:off x="5429256" y="2000240"/>
            <a:ext cx="386956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Формула" r:id="rId9" imgW="164880" imgH="152280" progId="Equation.3">
                    <p:embed/>
                  </p:oleObj>
                </mc:Choice>
                <mc:Fallback>
                  <p:oleObj name="Формула" r:id="rId9" imgW="164880" imgH="1522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9256" y="2000240"/>
                          <a:ext cx="386956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6" name="TextBox 55"/>
          <p:cNvSpPr txBox="1"/>
          <p:nvPr/>
        </p:nvSpPr>
        <p:spPr>
          <a:xfrm>
            <a:off x="4071934" y="285728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 smtClean="0"/>
              <a:t>Задача 1</a:t>
            </a:r>
            <a:endParaRPr lang="ru-RU" sz="4000" u="sng" dirty="0"/>
          </a:p>
        </p:txBody>
      </p: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35719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1101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1101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6DA0C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6545 0.37801 " pathEditMode="relative" ptsTypes="AA">
                                      <p:cBhvr>
                                        <p:cTn id="5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003D3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0711 -0.25186 " pathEditMode="relative" ptsTypes="AA">
                                      <p:cBhvr>
                                        <p:cTn id="6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1" grpId="0" animBg="1"/>
      <p:bldP spid="26" grpId="1"/>
      <p:bldP spid="2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олилиния 36"/>
          <p:cNvSpPr/>
          <p:nvPr/>
        </p:nvSpPr>
        <p:spPr>
          <a:xfrm>
            <a:off x="2671618" y="1856509"/>
            <a:ext cx="447086" cy="411279"/>
          </a:xfrm>
          <a:custGeom>
            <a:avLst/>
            <a:gdLst>
              <a:gd name="connsiteX0" fmla="*/ 30018 w 447086"/>
              <a:gd name="connsiteY0" fmla="*/ 277091 h 411279"/>
              <a:gd name="connsiteX1" fmla="*/ 320964 w 447086"/>
              <a:gd name="connsiteY1" fmla="*/ 0 h 411279"/>
              <a:gd name="connsiteX2" fmla="*/ 445655 w 447086"/>
              <a:gd name="connsiteY2" fmla="*/ 374073 h 411279"/>
              <a:gd name="connsiteX3" fmla="*/ 334818 w 447086"/>
              <a:gd name="connsiteY3" fmla="*/ 360218 h 411279"/>
              <a:gd name="connsiteX4" fmla="*/ 251691 w 447086"/>
              <a:gd name="connsiteY4" fmla="*/ 332509 h 411279"/>
              <a:gd name="connsiteX5" fmla="*/ 168564 w 447086"/>
              <a:gd name="connsiteY5" fmla="*/ 290946 h 411279"/>
              <a:gd name="connsiteX6" fmla="*/ 140855 w 447086"/>
              <a:gd name="connsiteY6" fmla="*/ 263236 h 411279"/>
              <a:gd name="connsiteX7" fmla="*/ 30018 w 447086"/>
              <a:gd name="connsiteY7" fmla="*/ 277091 h 41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7086" h="411279">
                <a:moveTo>
                  <a:pt x="30018" y="277091"/>
                </a:moveTo>
                <a:cubicBezTo>
                  <a:pt x="60036" y="233218"/>
                  <a:pt x="223982" y="92364"/>
                  <a:pt x="320964" y="0"/>
                </a:cubicBezTo>
                <a:cubicBezTo>
                  <a:pt x="362528" y="124691"/>
                  <a:pt x="440604" y="242734"/>
                  <a:pt x="445655" y="374073"/>
                </a:cubicBezTo>
                <a:cubicBezTo>
                  <a:pt x="447086" y="411279"/>
                  <a:pt x="371225" y="368019"/>
                  <a:pt x="334818" y="360218"/>
                </a:cubicBezTo>
                <a:cubicBezTo>
                  <a:pt x="306259" y="354098"/>
                  <a:pt x="275993" y="348710"/>
                  <a:pt x="251691" y="332509"/>
                </a:cubicBezTo>
                <a:cubicBezTo>
                  <a:pt x="197976" y="296699"/>
                  <a:pt x="225924" y="310065"/>
                  <a:pt x="168564" y="290946"/>
                </a:cubicBezTo>
                <a:cubicBezTo>
                  <a:pt x="159328" y="281709"/>
                  <a:pt x="153853" y="264536"/>
                  <a:pt x="140855" y="263236"/>
                </a:cubicBezTo>
                <a:cubicBezTo>
                  <a:pt x="103807" y="259531"/>
                  <a:pt x="0" y="320964"/>
                  <a:pt x="30018" y="277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1316182" y="1870364"/>
            <a:ext cx="415636" cy="404072"/>
          </a:xfrm>
          <a:custGeom>
            <a:avLst/>
            <a:gdLst>
              <a:gd name="connsiteX0" fmla="*/ 0 w 415636"/>
              <a:gd name="connsiteY0" fmla="*/ 401781 h 404072"/>
              <a:gd name="connsiteX1" fmla="*/ 180109 w 415636"/>
              <a:gd name="connsiteY1" fmla="*/ 0 h 404072"/>
              <a:gd name="connsiteX2" fmla="*/ 415636 w 415636"/>
              <a:gd name="connsiteY2" fmla="*/ 249381 h 404072"/>
              <a:gd name="connsiteX3" fmla="*/ 401782 w 415636"/>
              <a:gd name="connsiteY3" fmla="*/ 318654 h 404072"/>
              <a:gd name="connsiteX4" fmla="*/ 249382 w 415636"/>
              <a:gd name="connsiteY4" fmla="*/ 360218 h 404072"/>
              <a:gd name="connsiteX5" fmla="*/ 166254 w 415636"/>
              <a:gd name="connsiteY5" fmla="*/ 387927 h 404072"/>
              <a:gd name="connsiteX6" fmla="*/ 0 w 415636"/>
              <a:gd name="connsiteY6" fmla="*/ 401781 h 404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636" h="404072">
                <a:moveTo>
                  <a:pt x="0" y="401781"/>
                </a:moveTo>
                <a:lnTo>
                  <a:pt x="180109" y="0"/>
                </a:lnTo>
                <a:lnTo>
                  <a:pt x="415636" y="249381"/>
                </a:lnTo>
                <a:cubicBezTo>
                  <a:pt x="411018" y="272472"/>
                  <a:pt x="413465" y="298208"/>
                  <a:pt x="401782" y="318654"/>
                </a:cubicBezTo>
                <a:cubicBezTo>
                  <a:pt x="377601" y="360970"/>
                  <a:pt x="268598" y="357816"/>
                  <a:pt x="249382" y="360218"/>
                </a:cubicBezTo>
                <a:cubicBezTo>
                  <a:pt x="221673" y="369454"/>
                  <a:pt x="195237" y="384304"/>
                  <a:pt x="166254" y="387927"/>
                </a:cubicBezTo>
                <a:cubicBezTo>
                  <a:pt x="37088" y="404072"/>
                  <a:pt x="92651" y="401781"/>
                  <a:pt x="0" y="401781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1911927" y="2355273"/>
            <a:ext cx="318655" cy="526472"/>
          </a:xfrm>
          <a:custGeom>
            <a:avLst/>
            <a:gdLst>
              <a:gd name="connsiteX0" fmla="*/ 27709 w 318655"/>
              <a:gd name="connsiteY0" fmla="*/ 0 h 526472"/>
              <a:gd name="connsiteX1" fmla="*/ 83128 w 318655"/>
              <a:gd name="connsiteY1" fmla="*/ 69272 h 526472"/>
              <a:gd name="connsiteX2" fmla="*/ 96982 w 318655"/>
              <a:gd name="connsiteY2" fmla="*/ 69272 h 526472"/>
              <a:gd name="connsiteX3" fmla="*/ 318655 w 318655"/>
              <a:gd name="connsiteY3" fmla="*/ 277091 h 526472"/>
              <a:gd name="connsiteX4" fmla="*/ 69273 w 318655"/>
              <a:gd name="connsiteY4" fmla="*/ 526472 h 526472"/>
              <a:gd name="connsiteX5" fmla="*/ 41564 w 318655"/>
              <a:gd name="connsiteY5" fmla="*/ 443345 h 526472"/>
              <a:gd name="connsiteX6" fmla="*/ 0 w 318655"/>
              <a:gd name="connsiteY6" fmla="*/ 360218 h 526472"/>
              <a:gd name="connsiteX7" fmla="*/ 13855 w 318655"/>
              <a:gd name="connsiteY7" fmla="*/ 166254 h 526472"/>
              <a:gd name="connsiteX8" fmla="*/ 41564 w 318655"/>
              <a:gd name="connsiteY8" fmla="*/ 83127 h 526472"/>
              <a:gd name="connsiteX9" fmla="*/ 55418 w 318655"/>
              <a:gd name="connsiteY9" fmla="*/ 41563 h 526472"/>
              <a:gd name="connsiteX10" fmla="*/ 69273 w 318655"/>
              <a:gd name="connsiteY10" fmla="*/ 41563 h 526472"/>
              <a:gd name="connsiteX11" fmla="*/ 69273 w 318655"/>
              <a:gd name="connsiteY11" fmla="*/ 41563 h 52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655" h="526472">
                <a:moveTo>
                  <a:pt x="27709" y="0"/>
                </a:moveTo>
                <a:cubicBezTo>
                  <a:pt x="42533" y="22235"/>
                  <a:pt x="59436" y="53478"/>
                  <a:pt x="83128" y="69272"/>
                </a:cubicBezTo>
                <a:cubicBezTo>
                  <a:pt x="86970" y="71834"/>
                  <a:pt x="92364" y="69272"/>
                  <a:pt x="96982" y="69272"/>
                </a:cubicBezTo>
                <a:lnTo>
                  <a:pt x="318655" y="277091"/>
                </a:lnTo>
                <a:lnTo>
                  <a:pt x="69273" y="526472"/>
                </a:lnTo>
                <a:cubicBezTo>
                  <a:pt x="60037" y="498763"/>
                  <a:pt x="57766" y="467647"/>
                  <a:pt x="41564" y="443345"/>
                </a:cubicBezTo>
                <a:cubicBezTo>
                  <a:pt x="5754" y="389631"/>
                  <a:pt x="19121" y="417578"/>
                  <a:pt x="0" y="360218"/>
                </a:cubicBezTo>
                <a:cubicBezTo>
                  <a:pt x="4618" y="295563"/>
                  <a:pt x="4240" y="230356"/>
                  <a:pt x="13855" y="166254"/>
                </a:cubicBezTo>
                <a:cubicBezTo>
                  <a:pt x="18188" y="137369"/>
                  <a:pt x="32328" y="110836"/>
                  <a:pt x="41564" y="83127"/>
                </a:cubicBezTo>
                <a:cubicBezTo>
                  <a:pt x="46182" y="69272"/>
                  <a:pt x="40814" y="41563"/>
                  <a:pt x="55418" y="41563"/>
                </a:cubicBezTo>
                <a:lnTo>
                  <a:pt x="69273" y="41563"/>
                </a:lnTo>
                <a:lnTo>
                  <a:pt x="69273" y="41563"/>
                </a:lnTo>
              </a:path>
            </a:pathLst>
          </a:cu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 flipH="1">
            <a:off x="2214546" y="2357430"/>
            <a:ext cx="318655" cy="526472"/>
          </a:xfrm>
          <a:custGeom>
            <a:avLst/>
            <a:gdLst>
              <a:gd name="connsiteX0" fmla="*/ 27709 w 318655"/>
              <a:gd name="connsiteY0" fmla="*/ 0 h 526472"/>
              <a:gd name="connsiteX1" fmla="*/ 83128 w 318655"/>
              <a:gd name="connsiteY1" fmla="*/ 69272 h 526472"/>
              <a:gd name="connsiteX2" fmla="*/ 96982 w 318655"/>
              <a:gd name="connsiteY2" fmla="*/ 69272 h 526472"/>
              <a:gd name="connsiteX3" fmla="*/ 318655 w 318655"/>
              <a:gd name="connsiteY3" fmla="*/ 277091 h 526472"/>
              <a:gd name="connsiteX4" fmla="*/ 69273 w 318655"/>
              <a:gd name="connsiteY4" fmla="*/ 526472 h 526472"/>
              <a:gd name="connsiteX5" fmla="*/ 41564 w 318655"/>
              <a:gd name="connsiteY5" fmla="*/ 443345 h 526472"/>
              <a:gd name="connsiteX6" fmla="*/ 0 w 318655"/>
              <a:gd name="connsiteY6" fmla="*/ 360218 h 526472"/>
              <a:gd name="connsiteX7" fmla="*/ 13855 w 318655"/>
              <a:gd name="connsiteY7" fmla="*/ 166254 h 526472"/>
              <a:gd name="connsiteX8" fmla="*/ 41564 w 318655"/>
              <a:gd name="connsiteY8" fmla="*/ 83127 h 526472"/>
              <a:gd name="connsiteX9" fmla="*/ 55418 w 318655"/>
              <a:gd name="connsiteY9" fmla="*/ 41563 h 526472"/>
              <a:gd name="connsiteX10" fmla="*/ 69273 w 318655"/>
              <a:gd name="connsiteY10" fmla="*/ 41563 h 526472"/>
              <a:gd name="connsiteX11" fmla="*/ 69273 w 318655"/>
              <a:gd name="connsiteY11" fmla="*/ 41563 h 52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655" h="526472">
                <a:moveTo>
                  <a:pt x="27709" y="0"/>
                </a:moveTo>
                <a:cubicBezTo>
                  <a:pt x="42533" y="22235"/>
                  <a:pt x="59436" y="53478"/>
                  <a:pt x="83128" y="69272"/>
                </a:cubicBezTo>
                <a:cubicBezTo>
                  <a:pt x="86970" y="71834"/>
                  <a:pt x="92364" y="69272"/>
                  <a:pt x="96982" y="69272"/>
                </a:cubicBezTo>
                <a:lnTo>
                  <a:pt x="318655" y="277091"/>
                </a:lnTo>
                <a:lnTo>
                  <a:pt x="69273" y="526472"/>
                </a:lnTo>
                <a:cubicBezTo>
                  <a:pt x="60037" y="498763"/>
                  <a:pt x="57766" y="467647"/>
                  <a:pt x="41564" y="443345"/>
                </a:cubicBezTo>
                <a:cubicBezTo>
                  <a:pt x="5754" y="389631"/>
                  <a:pt x="19121" y="417578"/>
                  <a:pt x="0" y="360218"/>
                </a:cubicBezTo>
                <a:cubicBezTo>
                  <a:pt x="4618" y="295563"/>
                  <a:pt x="4240" y="230356"/>
                  <a:pt x="13855" y="166254"/>
                </a:cubicBezTo>
                <a:cubicBezTo>
                  <a:pt x="18188" y="137369"/>
                  <a:pt x="32328" y="110836"/>
                  <a:pt x="41564" y="83127"/>
                </a:cubicBezTo>
                <a:cubicBezTo>
                  <a:pt x="46182" y="69272"/>
                  <a:pt x="40814" y="41563"/>
                  <a:pt x="55418" y="41563"/>
                </a:cubicBezTo>
                <a:lnTo>
                  <a:pt x="69273" y="41563"/>
                </a:lnTo>
                <a:lnTo>
                  <a:pt x="69273" y="41563"/>
                </a:lnTo>
              </a:path>
            </a:pathLst>
          </a:cu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 rot="154711">
            <a:off x="497851" y="1982751"/>
            <a:ext cx="4067374" cy="2286016"/>
            <a:chOff x="497851" y="1982751"/>
            <a:chExt cx="4067374" cy="2286016"/>
          </a:xfrm>
        </p:grpSpPr>
        <p:sp>
          <p:nvSpPr>
            <p:cNvPr id="2" name="Равнобедренный треугольник 1"/>
            <p:cNvSpPr/>
            <p:nvPr/>
          </p:nvSpPr>
          <p:spPr>
            <a:xfrm rot="7922425">
              <a:off x="2886432" y="1877689"/>
              <a:ext cx="1071570" cy="2286016"/>
            </a:xfrm>
            <a:prstGeom prst="triangle">
              <a:avLst>
                <a:gd name="adj" fmla="val 10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 rot="13418275" flipH="1">
              <a:off x="497851" y="1982751"/>
              <a:ext cx="1071570" cy="2286016"/>
            </a:xfrm>
            <a:prstGeom prst="triangle">
              <a:avLst>
                <a:gd name="adj" fmla="val 10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000364" y="135729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128586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407194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857620" y="400050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071670" y="271462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</a:t>
            </a:r>
            <a:endParaRPr lang="ru-RU" sz="3200" dirty="0"/>
          </a:p>
        </p:txBody>
      </p:sp>
      <p:cxnSp>
        <p:nvCxnSpPr>
          <p:cNvPr id="11" name="Прямая соединительная линия 10"/>
          <p:cNvCxnSpPr>
            <a:stCxn id="6" idx="2"/>
            <a:endCxn id="3" idx="3"/>
          </p:cNvCxnSpPr>
          <p:nvPr/>
        </p:nvCxnSpPr>
        <p:spPr>
          <a:xfrm rot="16200000" flipH="1">
            <a:off x="1473795" y="1897005"/>
            <a:ext cx="783662" cy="7309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3" idx="3"/>
          </p:cNvCxnSpPr>
          <p:nvPr/>
        </p:nvCxnSpPr>
        <p:spPr>
          <a:xfrm flipV="1">
            <a:off x="2231087" y="1857364"/>
            <a:ext cx="769277" cy="7969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714480" y="2143116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V="1">
            <a:off x="2571736" y="2143116"/>
            <a:ext cx="142876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3" idx="3"/>
          </p:cNvCxnSpPr>
          <p:nvPr/>
        </p:nvCxnSpPr>
        <p:spPr>
          <a:xfrm flipH="1">
            <a:off x="571472" y="2654297"/>
            <a:ext cx="1659615" cy="15605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" idx="0"/>
            <a:endCxn id="3" idx="3"/>
          </p:cNvCxnSpPr>
          <p:nvPr/>
        </p:nvCxnSpPr>
        <p:spPr>
          <a:xfrm flipH="1" flipV="1">
            <a:off x="2231087" y="2654297"/>
            <a:ext cx="1632212" cy="15907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V="1">
            <a:off x="1393009" y="3321843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V="1">
            <a:off x="1464447" y="3250405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714612" y="3143248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2786050" y="3214686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71736" y="2071678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60</a:t>
            </a:r>
            <a:r>
              <a:rPr lang="ru-RU" sz="2800" baseline="30000" dirty="0" smtClean="0"/>
              <a:t>о</a:t>
            </a:r>
            <a:endParaRPr lang="ru-RU" sz="2800" baseline="30000" dirty="0"/>
          </a:p>
        </p:txBody>
      </p:sp>
      <p:sp>
        <p:nvSpPr>
          <p:cNvPr id="38" name="TextBox 37"/>
          <p:cNvSpPr txBox="1"/>
          <p:nvPr/>
        </p:nvSpPr>
        <p:spPr>
          <a:xfrm>
            <a:off x="2571736" y="2071678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60</a:t>
            </a:r>
            <a:r>
              <a:rPr lang="ru-RU" sz="2800" baseline="30000" dirty="0" smtClean="0"/>
              <a:t>о</a:t>
            </a:r>
            <a:endParaRPr lang="ru-RU" sz="2800" baseline="30000" dirty="0"/>
          </a:p>
        </p:txBody>
      </p:sp>
      <p:cxnSp>
        <p:nvCxnSpPr>
          <p:cNvPr id="40" name="Прямая соединительная линия 39"/>
          <p:cNvCxnSpPr>
            <a:endCxn id="6" idx="2"/>
          </p:cNvCxnSpPr>
          <p:nvPr/>
        </p:nvCxnSpPr>
        <p:spPr>
          <a:xfrm rot="5400000" flipH="1" flipV="1">
            <a:off x="-136272" y="2578380"/>
            <a:ext cx="2344183" cy="928694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2" idx="2"/>
            <a:endCxn id="8" idx="1"/>
          </p:cNvCxnSpPr>
          <p:nvPr/>
        </p:nvCxnSpPr>
        <p:spPr>
          <a:xfrm rot="10800000" flipH="1" flipV="1">
            <a:off x="2988784" y="1876670"/>
            <a:ext cx="868835" cy="24162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1472" y="242886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12</a:t>
            </a:r>
            <a:endParaRPr lang="ru-RU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571472" y="242886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12</a:t>
            </a:r>
            <a:endParaRPr lang="ru-RU" sz="2800" dirty="0"/>
          </a:p>
        </p:txBody>
      </p:sp>
      <p:grpSp>
        <p:nvGrpSpPr>
          <p:cNvPr id="46" name="Группа 45"/>
          <p:cNvGrpSpPr/>
          <p:nvPr/>
        </p:nvGrpSpPr>
        <p:grpSpPr>
          <a:xfrm>
            <a:off x="4286248" y="1142984"/>
            <a:ext cx="4429156" cy="4001095"/>
            <a:chOff x="4143372" y="571480"/>
            <a:chExt cx="4429156" cy="4001095"/>
          </a:xfrm>
        </p:grpSpPr>
        <p:sp>
          <p:nvSpPr>
            <p:cNvPr id="47" name="TextBox 46"/>
            <p:cNvSpPr txBox="1"/>
            <p:nvPr/>
          </p:nvSpPr>
          <p:spPr>
            <a:xfrm>
              <a:off x="4143372" y="571480"/>
              <a:ext cx="4429156" cy="4001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Дано:</a:t>
              </a:r>
            </a:p>
            <a:p>
              <a:r>
                <a:rPr lang="ru-RU" sz="2800" dirty="0" smtClean="0"/>
                <a:t>АС       ВД = О;</a:t>
              </a:r>
            </a:p>
            <a:p>
              <a:r>
                <a:rPr lang="ru-RU" sz="2800" dirty="0" smtClean="0"/>
                <a:t>ВО = ОС;</a:t>
              </a:r>
            </a:p>
            <a:p>
              <a:r>
                <a:rPr lang="ru-RU" sz="2800" dirty="0" smtClean="0"/>
                <a:t> АО = ДО </a:t>
              </a:r>
            </a:p>
            <a:p>
              <a:r>
                <a:rPr lang="ru-RU" sz="2800" dirty="0" smtClean="0"/>
                <a:t>   С = 60</a:t>
              </a:r>
              <a:r>
                <a:rPr lang="ru-RU" sz="2800" baseline="30000" dirty="0" smtClean="0"/>
                <a:t>о</a:t>
              </a:r>
              <a:r>
                <a:rPr lang="ru-RU" sz="2800" dirty="0" smtClean="0"/>
                <a:t>;</a:t>
              </a:r>
            </a:p>
            <a:p>
              <a:r>
                <a:rPr lang="ru-RU" sz="2800" dirty="0" smtClean="0"/>
                <a:t>АВ = 12 см</a:t>
              </a:r>
            </a:p>
            <a:p>
              <a:r>
                <a:rPr lang="ru-RU" sz="3200" b="1" dirty="0" smtClean="0"/>
                <a:t>Доказать: </a:t>
              </a:r>
              <a:r>
                <a:rPr lang="ru-RU" sz="2800" dirty="0" smtClean="0"/>
                <a:t>   АВО =    ДСО</a:t>
              </a:r>
            </a:p>
            <a:p>
              <a:r>
                <a:rPr lang="ru-RU" sz="3200" b="1" dirty="0" smtClean="0"/>
                <a:t>Найти:    </a:t>
              </a:r>
              <a:r>
                <a:rPr lang="ru-RU" sz="2800" dirty="0" smtClean="0"/>
                <a:t>В;  СД</a:t>
              </a:r>
            </a:p>
            <a:p>
              <a:endParaRPr lang="ru-RU" dirty="0"/>
            </a:p>
          </p:txBody>
        </p:sp>
        <p:sp>
          <p:nvSpPr>
            <p:cNvPr id="50" name="Равнобедренный треугольник 49"/>
            <p:cNvSpPr/>
            <p:nvPr/>
          </p:nvSpPr>
          <p:spPr>
            <a:xfrm>
              <a:off x="6072198" y="3429000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Равнобедренный треугольник 50"/>
            <p:cNvSpPr/>
            <p:nvPr/>
          </p:nvSpPr>
          <p:spPr>
            <a:xfrm>
              <a:off x="7215206" y="3429000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52" name="Объект 51"/>
            <p:cNvGraphicFramePr>
              <a:graphicFrameLocks noChangeAspect="1"/>
            </p:cNvGraphicFramePr>
            <p:nvPr/>
          </p:nvGraphicFramePr>
          <p:xfrm>
            <a:off x="4143372" y="2428868"/>
            <a:ext cx="386956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" name="Формула" r:id="rId4" imgW="164880" imgH="152280" progId="Equation.3">
                    <p:embed/>
                  </p:oleObj>
                </mc:Choice>
                <mc:Fallback>
                  <p:oleObj name="Формула" r:id="rId4" imgW="164880" imgH="152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3372" y="2428868"/>
                          <a:ext cx="386956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Объект 52"/>
            <p:cNvGraphicFramePr>
              <a:graphicFrameLocks noChangeAspect="1"/>
            </p:cNvGraphicFramePr>
            <p:nvPr/>
          </p:nvGraphicFramePr>
          <p:xfrm>
            <a:off x="5429256" y="3857628"/>
            <a:ext cx="386956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" name="Формула" r:id="rId6" imgW="164880" imgH="152280" progId="Equation.3">
                    <p:embed/>
                  </p:oleObj>
                </mc:Choice>
                <mc:Fallback>
                  <p:oleObj name="Формула" r:id="rId6" imgW="164880" imgH="1522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9256" y="3857628"/>
                          <a:ext cx="386956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6" name="Объект 55"/>
          <p:cNvGraphicFramePr>
            <a:graphicFrameLocks noChangeAspect="1"/>
          </p:cNvGraphicFramePr>
          <p:nvPr/>
        </p:nvGraphicFramePr>
        <p:xfrm>
          <a:off x="4786314" y="1643050"/>
          <a:ext cx="500066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Формула" r:id="rId8" imgW="164880" imgH="126720" progId="Equation.3">
                  <p:embed/>
                </p:oleObj>
              </mc:Choice>
              <mc:Fallback>
                <p:oleObj name="Формула" r:id="rId8" imgW="164880" imgH="1267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1643050"/>
                        <a:ext cx="500066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4071934" y="285728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 smtClean="0"/>
              <a:t>Задача 2</a:t>
            </a:r>
            <a:endParaRPr lang="ru-RU" sz="4000" u="sng" dirty="0"/>
          </a:p>
        </p:txBody>
      </p:sp>
      <p:sp>
        <p:nvSpPr>
          <p:cNvPr id="39" name="Управляющая кнопка: далее 38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35719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110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1101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1222BE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1222BE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167 0 " pathEditMode="relative" ptsTypes="AA">
                                      <p:cBhvr>
                                        <p:cTn id="6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1.11111E-6 L 0.30382 0.00255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37" grpId="0" animBg="1"/>
      <p:bldP spid="38" grpId="1"/>
      <p:bldP spid="4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лилиния 18"/>
          <p:cNvSpPr/>
          <p:nvPr/>
        </p:nvSpPr>
        <p:spPr>
          <a:xfrm>
            <a:off x="3048000" y="4475018"/>
            <a:ext cx="401782" cy="308643"/>
          </a:xfrm>
          <a:custGeom>
            <a:avLst/>
            <a:gdLst>
              <a:gd name="connsiteX0" fmla="*/ 0 w 401782"/>
              <a:gd name="connsiteY0" fmla="*/ 290946 h 308643"/>
              <a:gd name="connsiteX1" fmla="*/ 290945 w 401782"/>
              <a:gd name="connsiteY1" fmla="*/ 304800 h 308643"/>
              <a:gd name="connsiteX2" fmla="*/ 401782 w 401782"/>
              <a:gd name="connsiteY2" fmla="*/ 0 h 308643"/>
              <a:gd name="connsiteX3" fmla="*/ 360218 w 401782"/>
              <a:gd name="connsiteY3" fmla="*/ 13855 h 308643"/>
              <a:gd name="connsiteX4" fmla="*/ 249382 w 401782"/>
              <a:gd name="connsiteY4" fmla="*/ 27709 h 308643"/>
              <a:gd name="connsiteX5" fmla="*/ 235527 w 401782"/>
              <a:gd name="connsiteY5" fmla="*/ 69273 h 308643"/>
              <a:gd name="connsiteX6" fmla="*/ 207818 w 401782"/>
              <a:gd name="connsiteY6" fmla="*/ 110837 h 308643"/>
              <a:gd name="connsiteX7" fmla="*/ 124691 w 401782"/>
              <a:gd name="connsiteY7" fmla="*/ 152400 h 308643"/>
              <a:gd name="connsiteX8" fmla="*/ 69273 w 401782"/>
              <a:gd name="connsiteY8" fmla="*/ 263237 h 308643"/>
              <a:gd name="connsiteX9" fmla="*/ 0 w 401782"/>
              <a:gd name="connsiteY9" fmla="*/ 290946 h 30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1782" h="308643">
                <a:moveTo>
                  <a:pt x="0" y="290946"/>
                </a:moveTo>
                <a:lnTo>
                  <a:pt x="290945" y="304800"/>
                </a:lnTo>
                <a:lnTo>
                  <a:pt x="401782" y="0"/>
                </a:lnTo>
                <a:cubicBezTo>
                  <a:pt x="387927" y="4618"/>
                  <a:pt x="374587" y="11243"/>
                  <a:pt x="360218" y="13855"/>
                </a:cubicBezTo>
                <a:cubicBezTo>
                  <a:pt x="323586" y="20515"/>
                  <a:pt x="283406" y="12587"/>
                  <a:pt x="249382" y="27709"/>
                </a:cubicBezTo>
                <a:cubicBezTo>
                  <a:pt x="236037" y="33640"/>
                  <a:pt x="242058" y="56211"/>
                  <a:pt x="235527" y="69273"/>
                </a:cubicBezTo>
                <a:cubicBezTo>
                  <a:pt x="228080" y="84166"/>
                  <a:pt x="219592" y="99063"/>
                  <a:pt x="207818" y="110837"/>
                </a:cubicBezTo>
                <a:cubicBezTo>
                  <a:pt x="180960" y="137695"/>
                  <a:pt x="158497" y="141132"/>
                  <a:pt x="124691" y="152400"/>
                </a:cubicBezTo>
                <a:cubicBezTo>
                  <a:pt x="77405" y="294259"/>
                  <a:pt x="124543" y="194149"/>
                  <a:pt x="69273" y="263237"/>
                </a:cubicBezTo>
                <a:cubicBezTo>
                  <a:pt x="32949" y="308643"/>
                  <a:pt x="59894" y="304800"/>
                  <a:pt x="0" y="290946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1242291" y="4440382"/>
            <a:ext cx="398138" cy="364877"/>
          </a:xfrm>
          <a:custGeom>
            <a:avLst/>
            <a:gdLst>
              <a:gd name="connsiteX0" fmla="*/ 4618 w 398138"/>
              <a:gd name="connsiteY0" fmla="*/ 48491 h 364877"/>
              <a:gd name="connsiteX1" fmla="*/ 101600 w 398138"/>
              <a:gd name="connsiteY1" fmla="*/ 339436 h 364877"/>
              <a:gd name="connsiteX2" fmla="*/ 364836 w 398138"/>
              <a:gd name="connsiteY2" fmla="*/ 325582 h 364877"/>
              <a:gd name="connsiteX3" fmla="*/ 350982 w 398138"/>
              <a:gd name="connsiteY3" fmla="*/ 214745 h 364877"/>
              <a:gd name="connsiteX4" fmla="*/ 267854 w 398138"/>
              <a:gd name="connsiteY4" fmla="*/ 159327 h 364877"/>
              <a:gd name="connsiteX5" fmla="*/ 254000 w 398138"/>
              <a:gd name="connsiteY5" fmla="*/ 117763 h 364877"/>
              <a:gd name="connsiteX6" fmla="*/ 170873 w 398138"/>
              <a:gd name="connsiteY6" fmla="*/ 76200 h 364877"/>
              <a:gd name="connsiteX7" fmla="*/ 143164 w 398138"/>
              <a:gd name="connsiteY7" fmla="*/ 34636 h 364877"/>
              <a:gd name="connsiteX8" fmla="*/ 73891 w 398138"/>
              <a:gd name="connsiteY8" fmla="*/ 48491 h 364877"/>
              <a:gd name="connsiteX9" fmla="*/ 4618 w 398138"/>
              <a:gd name="connsiteY9" fmla="*/ 48491 h 364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8138" h="364877">
                <a:moveTo>
                  <a:pt x="4618" y="48491"/>
                </a:moveTo>
                <a:cubicBezTo>
                  <a:pt x="9236" y="96982"/>
                  <a:pt x="69273" y="242454"/>
                  <a:pt x="101600" y="339436"/>
                </a:cubicBezTo>
                <a:cubicBezTo>
                  <a:pt x="189345" y="334818"/>
                  <a:pt x="286246" y="364877"/>
                  <a:pt x="364836" y="325582"/>
                </a:cubicBezTo>
                <a:cubicBezTo>
                  <a:pt x="398138" y="308931"/>
                  <a:pt x="369743" y="246906"/>
                  <a:pt x="350982" y="214745"/>
                </a:cubicBezTo>
                <a:cubicBezTo>
                  <a:pt x="334202" y="185979"/>
                  <a:pt x="267854" y="159327"/>
                  <a:pt x="267854" y="159327"/>
                </a:cubicBezTo>
                <a:cubicBezTo>
                  <a:pt x="263236" y="145472"/>
                  <a:pt x="263123" y="129167"/>
                  <a:pt x="254000" y="117763"/>
                </a:cubicBezTo>
                <a:cubicBezTo>
                  <a:pt x="234468" y="93347"/>
                  <a:pt x="198253" y="85327"/>
                  <a:pt x="170873" y="76200"/>
                </a:cubicBezTo>
                <a:cubicBezTo>
                  <a:pt x="161637" y="62345"/>
                  <a:pt x="159175" y="39210"/>
                  <a:pt x="143164" y="34636"/>
                </a:cubicBezTo>
                <a:cubicBezTo>
                  <a:pt x="120522" y="28167"/>
                  <a:pt x="97322" y="46148"/>
                  <a:pt x="73891" y="48491"/>
                </a:cubicBezTo>
                <a:cubicBezTo>
                  <a:pt x="50915" y="50789"/>
                  <a:pt x="0" y="0"/>
                  <a:pt x="4618" y="48491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338945" y="4424218"/>
            <a:ext cx="318089" cy="432035"/>
          </a:xfrm>
          <a:custGeom>
            <a:avLst/>
            <a:gdLst>
              <a:gd name="connsiteX0" fmla="*/ 110837 w 318089"/>
              <a:gd name="connsiteY0" fmla="*/ 50800 h 432035"/>
              <a:gd name="connsiteX1" fmla="*/ 0 w 318089"/>
              <a:gd name="connsiteY1" fmla="*/ 355600 h 432035"/>
              <a:gd name="connsiteX2" fmla="*/ 263237 w 318089"/>
              <a:gd name="connsiteY2" fmla="*/ 230909 h 432035"/>
              <a:gd name="connsiteX3" fmla="*/ 235528 w 318089"/>
              <a:gd name="connsiteY3" fmla="*/ 189346 h 432035"/>
              <a:gd name="connsiteX4" fmla="*/ 193964 w 318089"/>
              <a:gd name="connsiteY4" fmla="*/ 50800 h 432035"/>
              <a:gd name="connsiteX5" fmla="*/ 110837 w 318089"/>
              <a:gd name="connsiteY5" fmla="*/ 50800 h 43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089" h="432035">
                <a:moveTo>
                  <a:pt x="110837" y="50800"/>
                </a:moveTo>
                <a:cubicBezTo>
                  <a:pt x="78510" y="101600"/>
                  <a:pt x="36946" y="254000"/>
                  <a:pt x="0" y="355600"/>
                </a:cubicBezTo>
                <a:cubicBezTo>
                  <a:pt x="240938" y="343554"/>
                  <a:pt x="318089" y="432035"/>
                  <a:pt x="263237" y="230909"/>
                </a:cubicBezTo>
                <a:cubicBezTo>
                  <a:pt x="258856" y="214845"/>
                  <a:pt x="244764" y="203200"/>
                  <a:pt x="235528" y="189346"/>
                </a:cubicBezTo>
                <a:cubicBezTo>
                  <a:pt x="234579" y="182703"/>
                  <a:pt x="232005" y="65066"/>
                  <a:pt x="193964" y="50800"/>
                </a:cubicBezTo>
                <a:cubicBezTo>
                  <a:pt x="168019" y="41071"/>
                  <a:pt x="143164" y="0"/>
                  <a:pt x="110837" y="50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1016449" y="4417291"/>
            <a:ext cx="327442" cy="376613"/>
          </a:xfrm>
          <a:custGeom>
            <a:avLst/>
            <a:gdLst>
              <a:gd name="connsiteX0" fmla="*/ 216606 w 327442"/>
              <a:gd name="connsiteY0" fmla="*/ 43873 h 376613"/>
              <a:gd name="connsiteX1" fmla="*/ 327442 w 327442"/>
              <a:gd name="connsiteY1" fmla="*/ 362527 h 376613"/>
              <a:gd name="connsiteX2" fmla="*/ 22642 w 327442"/>
              <a:gd name="connsiteY2" fmla="*/ 348673 h 376613"/>
              <a:gd name="connsiteX3" fmla="*/ 36496 w 327442"/>
              <a:gd name="connsiteY3" fmla="*/ 279400 h 376613"/>
              <a:gd name="connsiteX4" fmla="*/ 64206 w 327442"/>
              <a:gd name="connsiteY4" fmla="*/ 196273 h 376613"/>
              <a:gd name="connsiteX5" fmla="*/ 105769 w 327442"/>
              <a:gd name="connsiteY5" fmla="*/ 113145 h 376613"/>
              <a:gd name="connsiteX6" fmla="*/ 175042 w 327442"/>
              <a:gd name="connsiteY6" fmla="*/ 99291 h 376613"/>
              <a:gd name="connsiteX7" fmla="*/ 216606 w 327442"/>
              <a:gd name="connsiteY7" fmla="*/ 43873 h 37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442" h="376613">
                <a:moveTo>
                  <a:pt x="216606" y="43873"/>
                </a:moveTo>
                <a:cubicBezTo>
                  <a:pt x="242006" y="87746"/>
                  <a:pt x="290497" y="256309"/>
                  <a:pt x="327442" y="362527"/>
                </a:cubicBezTo>
                <a:cubicBezTo>
                  <a:pt x="225842" y="357909"/>
                  <a:pt x="120434" y="376613"/>
                  <a:pt x="22642" y="348673"/>
                </a:cubicBezTo>
                <a:cubicBezTo>
                  <a:pt x="0" y="342204"/>
                  <a:pt x="30300" y="302118"/>
                  <a:pt x="36496" y="279400"/>
                </a:cubicBezTo>
                <a:cubicBezTo>
                  <a:pt x="44181" y="251221"/>
                  <a:pt x="54970" y="223982"/>
                  <a:pt x="64206" y="196273"/>
                </a:cubicBezTo>
                <a:cubicBezTo>
                  <a:pt x="71318" y="174938"/>
                  <a:pt x="83650" y="125784"/>
                  <a:pt x="105769" y="113145"/>
                </a:cubicBezTo>
                <a:cubicBezTo>
                  <a:pt x="126215" y="101462"/>
                  <a:pt x="151951" y="103909"/>
                  <a:pt x="175042" y="99291"/>
                </a:cubicBezTo>
                <a:cubicBezTo>
                  <a:pt x="205313" y="53884"/>
                  <a:pt x="191206" y="0"/>
                  <a:pt x="216606" y="43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714348" y="4786322"/>
            <a:ext cx="328614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-32" y="3429000"/>
            <a:ext cx="2000264" cy="7143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2714612" y="3429000"/>
            <a:ext cx="2000264" cy="7143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500034" y="2928934"/>
            <a:ext cx="2000264" cy="17145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214546" y="2928934"/>
            <a:ext cx="2000264" cy="17145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4282" y="478632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478632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071670" y="478632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071802" y="478632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786182" y="478632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071934" y="221455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14282" y="221455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</a:t>
            </a:r>
            <a:endParaRPr lang="ru-RU" sz="32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357290" y="4786322"/>
            <a:ext cx="92869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428860" y="4786322"/>
            <a:ext cx="92869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-32" y="3429000"/>
            <a:ext cx="2000264" cy="7143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714612" y="3429000"/>
            <a:ext cx="2000264" cy="7143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1643836" y="4786322"/>
            <a:ext cx="28495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2786844" y="4785528"/>
            <a:ext cx="28495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 flipV="1">
            <a:off x="928662" y="3929066"/>
            <a:ext cx="214314" cy="706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 flipV="1">
            <a:off x="928662" y="3786190"/>
            <a:ext cx="214314" cy="706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 flipV="1">
            <a:off x="3500430" y="4000504"/>
            <a:ext cx="214314" cy="706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 flipV="1">
            <a:off x="3571868" y="3857628"/>
            <a:ext cx="214314" cy="706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3"/>
          <p:cNvGrpSpPr/>
          <p:nvPr/>
        </p:nvGrpSpPr>
        <p:grpSpPr>
          <a:xfrm>
            <a:off x="4572000" y="1142984"/>
            <a:ext cx="4429156" cy="3724096"/>
            <a:chOff x="4143372" y="571480"/>
            <a:chExt cx="4429156" cy="3724096"/>
          </a:xfrm>
        </p:grpSpPr>
        <p:sp>
          <p:nvSpPr>
            <p:cNvPr id="45" name="TextBox 44"/>
            <p:cNvSpPr txBox="1"/>
            <p:nvPr/>
          </p:nvSpPr>
          <p:spPr>
            <a:xfrm>
              <a:off x="4143372" y="571480"/>
              <a:ext cx="4429156" cy="37240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Дано:</a:t>
              </a:r>
            </a:p>
            <a:p>
              <a:r>
                <a:rPr lang="ru-RU" sz="2800" dirty="0" smtClean="0"/>
                <a:t>   </a:t>
              </a:r>
              <a:r>
                <a:rPr lang="en-US" sz="2800" dirty="0" smtClean="0"/>
                <a:t> KMP</a:t>
              </a:r>
              <a:r>
                <a:rPr lang="ru-RU" sz="2800" dirty="0" smtClean="0"/>
                <a:t>   и      </a:t>
              </a:r>
              <a:r>
                <a:rPr lang="en-US" sz="2800" dirty="0" smtClean="0"/>
                <a:t>EFM</a:t>
              </a:r>
              <a:r>
                <a:rPr lang="ru-RU" sz="2800" dirty="0" smtClean="0"/>
                <a:t>;</a:t>
              </a:r>
            </a:p>
            <a:p>
              <a:r>
                <a:rPr lang="en-US" sz="2800" dirty="0" smtClean="0"/>
                <a:t>PM</a:t>
              </a:r>
              <a:r>
                <a:rPr lang="ru-RU" sz="2800" dirty="0" smtClean="0"/>
                <a:t> = </a:t>
              </a:r>
              <a:r>
                <a:rPr lang="en-US" sz="2800" dirty="0" smtClean="0"/>
                <a:t>MF</a:t>
              </a:r>
              <a:r>
                <a:rPr lang="ru-RU" sz="2800" dirty="0" smtClean="0"/>
                <a:t>;</a:t>
              </a:r>
              <a:endParaRPr lang="en-US" sz="2800" dirty="0" smtClean="0"/>
            </a:p>
            <a:p>
              <a:r>
                <a:rPr lang="en-US" sz="2800" dirty="0" smtClean="0"/>
                <a:t>KP = EF;</a:t>
              </a:r>
              <a:endParaRPr lang="ru-RU" sz="2800" dirty="0" smtClean="0"/>
            </a:p>
            <a:p>
              <a:r>
                <a:rPr lang="ru-RU" sz="2800" dirty="0" smtClean="0"/>
                <a:t>   </a:t>
              </a:r>
              <a:r>
                <a:rPr lang="en-US" sz="2800" dirty="0" smtClean="0"/>
                <a:t>NFE</a:t>
              </a:r>
              <a:r>
                <a:rPr lang="ru-RU" sz="2800" dirty="0" smtClean="0"/>
                <a:t> =     </a:t>
              </a:r>
              <a:r>
                <a:rPr lang="en-US" sz="2800" dirty="0" smtClean="0"/>
                <a:t> TPK;</a:t>
              </a:r>
            </a:p>
            <a:p>
              <a:r>
                <a:rPr lang="en-US" sz="2800" dirty="0" smtClean="0"/>
                <a:t>P  </a:t>
              </a:r>
              <a:r>
                <a:rPr lang="en-US" sz="2800" baseline="-25000" dirty="0" smtClean="0"/>
                <a:t>EFM</a:t>
              </a:r>
              <a:r>
                <a:rPr lang="ru-RU" sz="2800" dirty="0" smtClean="0"/>
                <a:t> = </a:t>
              </a:r>
              <a:r>
                <a:rPr lang="en-US" sz="2800" dirty="0" smtClean="0"/>
                <a:t>2</a:t>
              </a:r>
              <a:r>
                <a:rPr lang="ru-RU" sz="2800" dirty="0" smtClean="0"/>
                <a:t>8 см</a:t>
              </a:r>
            </a:p>
            <a:p>
              <a:r>
                <a:rPr lang="ru-RU" sz="3200" b="1" dirty="0" smtClean="0"/>
                <a:t>Доказать:</a:t>
              </a:r>
              <a:r>
                <a:rPr lang="ru-RU" sz="2800" dirty="0" smtClean="0"/>
                <a:t>   </a:t>
              </a:r>
              <a:r>
                <a:rPr lang="en-US" sz="2800" dirty="0" smtClean="0"/>
                <a:t>KPM</a:t>
              </a:r>
              <a:r>
                <a:rPr lang="ru-RU" sz="2800" dirty="0" smtClean="0"/>
                <a:t> =    </a:t>
              </a:r>
              <a:r>
                <a:rPr lang="en-US" sz="2800" dirty="0" smtClean="0"/>
                <a:t>EFM</a:t>
              </a:r>
              <a:endParaRPr lang="ru-RU" sz="2800" dirty="0" smtClean="0"/>
            </a:p>
            <a:p>
              <a:r>
                <a:rPr lang="ru-RU" sz="3200" b="1" dirty="0" smtClean="0"/>
                <a:t>Найти:  </a:t>
              </a:r>
              <a:r>
                <a:rPr lang="en-US" sz="3200" dirty="0" smtClean="0"/>
                <a:t>P</a:t>
              </a:r>
              <a:r>
                <a:rPr lang="ru-RU" sz="3200" b="1" dirty="0" smtClean="0"/>
                <a:t> </a:t>
              </a:r>
              <a:r>
                <a:rPr lang="en-US" sz="3200" b="1" dirty="0" smtClean="0"/>
                <a:t> </a:t>
              </a:r>
              <a:r>
                <a:rPr lang="en-US" sz="3200" baseline="-25000" dirty="0" smtClean="0"/>
                <a:t>KMP</a:t>
              </a:r>
              <a:r>
                <a:rPr lang="ru-RU" sz="3200" b="1" dirty="0" smtClean="0"/>
                <a:t> </a:t>
              </a:r>
              <a:endParaRPr lang="ru-RU" dirty="0"/>
            </a:p>
          </p:txBody>
        </p:sp>
        <p:sp>
          <p:nvSpPr>
            <p:cNvPr id="46" name="Равнобедренный треугольник 45"/>
            <p:cNvSpPr/>
            <p:nvPr/>
          </p:nvSpPr>
          <p:spPr>
            <a:xfrm>
              <a:off x="4286248" y="1214422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Равнобедренный треугольник 46"/>
            <p:cNvSpPr/>
            <p:nvPr/>
          </p:nvSpPr>
          <p:spPr>
            <a:xfrm>
              <a:off x="5857884" y="1214422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Равнобедренный треугольник 47"/>
            <p:cNvSpPr/>
            <p:nvPr/>
          </p:nvSpPr>
          <p:spPr>
            <a:xfrm>
              <a:off x="5929322" y="3429000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Равнобедренный треугольник 48"/>
            <p:cNvSpPr/>
            <p:nvPr/>
          </p:nvSpPr>
          <p:spPr>
            <a:xfrm>
              <a:off x="7143768" y="3429000"/>
              <a:ext cx="214314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52" name="Объект 51"/>
            <p:cNvGraphicFramePr>
              <a:graphicFrameLocks noChangeAspect="1"/>
            </p:cNvGraphicFramePr>
            <p:nvPr/>
          </p:nvGraphicFramePr>
          <p:xfrm>
            <a:off x="4143372" y="2428868"/>
            <a:ext cx="386956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0" name="Формула" r:id="rId4" imgW="164880" imgH="152280" progId="Equation.3">
                    <p:embed/>
                  </p:oleObj>
                </mc:Choice>
                <mc:Fallback>
                  <p:oleObj name="Формула" r:id="rId4" imgW="164880" imgH="1522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3372" y="2428868"/>
                          <a:ext cx="386956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Объект 52"/>
            <p:cNvGraphicFramePr>
              <a:graphicFrameLocks noChangeAspect="1"/>
            </p:cNvGraphicFramePr>
            <p:nvPr/>
          </p:nvGraphicFramePr>
          <p:xfrm>
            <a:off x="5357818" y="2428868"/>
            <a:ext cx="386956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1" name="Формула" r:id="rId6" imgW="164880" imgH="152280" progId="Equation.3">
                    <p:embed/>
                  </p:oleObj>
                </mc:Choice>
                <mc:Fallback>
                  <p:oleObj name="Формула" r:id="rId6" imgW="164880" imgH="1522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7818" y="2428868"/>
                          <a:ext cx="386956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Равнобедренный треугольник 53"/>
            <p:cNvSpPr/>
            <p:nvPr/>
          </p:nvSpPr>
          <p:spPr>
            <a:xfrm>
              <a:off x="4429124" y="3071810"/>
              <a:ext cx="142876" cy="14287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Равнобедренный треугольник 54"/>
            <p:cNvSpPr/>
            <p:nvPr/>
          </p:nvSpPr>
          <p:spPr>
            <a:xfrm>
              <a:off x="5786446" y="4071942"/>
              <a:ext cx="142876" cy="14287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4357686" y="214290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 smtClean="0"/>
              <a:t>Задача </a:t>
            </a:r>
            <a:r>
              <a:rPr lang="en-US" sz="4000" u="sng" dirty="0" smtClean="0"/>
              <a:t>3</a:t>
            </a:r>
            <a:endParaRPr lang="ru-RU" sz="4000" u="sng" dirty="0"/>
          </a:p>
        </p:txBody>
      </p:sp>
      <p:sp>
        <p:nvSpPr>
          <p:cNvPr id="57" name="Управляющая кнопка: далее 56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35719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70101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70101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Полилиния 78"/>
          <p:cNvSpPr/>
          <p:nvPr/>
        </p:nvSpPr>
        <p:spPr>
          <a:xfrm>
            <a:off x="3920836" y="5445224"/>
            <a:ext cx="651164" cy="360040"/>
          </a:xfrm>
          <a:custGeom>
            <a:avLst/>
            <a:gdLst>
              <a:gd name="connsiteX0" fmla="*/ 332509 w 391194"/>
              <a:gd name="connsiteY0" fmla="*/ 166254 h 232281"/>
              <a:gd name="connsiteX1" fmla="*/ 0 w 391194"/>
              <a:gd name="connsiteY1" fmla="*/ 166254 h 232281"/>
              <a:gd name="connsiteX2" fmla="*/ 318655 w 391194"/>
              <a:gd name="connsiteY2" fmla="*/ 0 h 232281"/>
              <a:gd name="connsiteX3" fmla="*/ 346364 w 391194"/>
              <a:gd name="connsiteY3" fmla="*/ 124691 h 232281"/>
              <a:gd name="connsiteX4" fmla="*/ 387928 w 391194"/>
              <a:gd name="connsiteY4" fmla="*/ 180109 h 232281"/>
              <a:gd name="connsiteX5" fmla="*/ 332509 w 391194"/>
              <a:gd name="connsiteY5" fmla="*/ 166254 h 232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194" h="232281">
                <a:moveTo>
                  <a:pt x="332509" y="166254"/>
                </a:moveTo>
                <a:lnTo>
                  <a:pt x="0" y="166254"/>
                </a:lnTo>
                <a:lnTo>
                  <a:pt x="318655" y="0"/>
                </a:lnTo>
                <a:cubicBezTo>
                  <a:pt x="327891" y="41564"/>
                  <a:pt x="329988" y="85389"/>
                  <a:pt x="346364" y="124691"/>
                </a:cubicBezTo>
                <a:cubicBezTo>
                  <a:pt x="391194" y="232281"/>
                  <a:pt x="387928" y="131867"/>
                  <a:pt x="387928" y="180109"/>
                </a:cubicBezTo>
                <a:lnTo>
                  <a:pt x="332509" y="166254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3934690" y="5301208"/>
            <a:ext cx="421285" cy="420719"/>
          </a:xfrm>
          <a:custGeom>
            <a:avLst/>
            <a:gdLst>
              <a:gd name="connsiteX0" fmla="*/ 152400 w 263236"/>
              <a:gd name="connsiteY0" fmla="*/ 0 h 263236"/>
              <a:gd name="connsiteX1" fmla="*/ 152400 w 263236"/>
              <a:gd name="connsiteY1" fmla="*/ 0 h 263236"/>
              <a:gd name="connsiteX2" fmla="*/ 0 w 263236"/>
              <a:gd name="connsiteY2" fmla="*/ 263236 h 263236"/>
              <a:gd name="connsiteX3" fmla="*/ 263236 w 263236"/>
              <a:gd name="connsiteY3" fmla="*/ 110836 h 263236"/>
              <a:gd name="connsiteX4" fmla="*/ 152400 w 263236"/>
              <a:gd name="connsiteY4" fmla="*/ 0 h 26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236" h="263236">
                <a:moveTo>
                  <a:pt x="152400" y="0"/>
                </a:moveTo>
                <a:lnTo>
                  <a:pt x="152400" y="0"/>
                </a:lnTo>
                <a:lnTo>
                  <a:pt x="0" y="263236"/>
                </a:lnTo>
                <a:lnTo>
                  <a:pt x="263236" y="110836"/>
                </a:lnTo>
                <a:cubicBezTo>
                  <a:pt x="173389" y="6013"/>
                  <a:pt x="199151" y="51936"/>
                  <a:pt x="152400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6553200" y="2992582"/>
            <a:ext cx="434109" cy="204810"/>
          </a:xfrm>
          <a:custGeom>
            <a:avLst/>
            <a:gdLst>
              <a:gd name="connsiteX0" fmla="*/ 374073 w 434109"/>
              <a:gd name="connsiteY0" fmla="*/ 13854 h 204810"/>
              <a:gd name="connsiteX1" fmla="*/ 0 w 434109"/>
              <a:gd name="connsiteY1" fmla="*/ 0 h 204810"/>
              <a:gd name="connsiteX2" fmla="*/ 249382 w 434109"/>
              <a:gd name="connsiteY2" fmla="*/ 193963 h 204810"/>
              <a:gd name="connsiteX3" fmla="*/ 277091 w 434109"/>
              <a:gd name="connsiteY3" fmla="*/ 110836 h 204810"/>
              <a:gd name="connsiteX4" fmla="*/ 318655 w 434109"/>
              <a:gd name="connsiteY4" fmla="*/ 96982 h 204810"/>
              <a:gd name="connsiteX5" fmla="*/ 360218 w 434109"/>
              <a:gd name="connsiteY5" fmla="*/ 13854 h 204810"/>
              <a:gd name="connsiteX6" fmla="*/ 374073 w 434109"/>
              <a:gd name="connsiteY6" fmla="*/ 13854 h 20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109" h="204810">
                <a:moveTo>
                  <a:pt x="374073" y="13854"/>
                </a:moveTo>
                <a:lnTo>
                  <a:pt x="0" y="0"/>
                </a:lnTo>
                <a:cubicBezTo>
                  <a:pt x="83127" y="64654"/>
                  <a:pt x="151603" y="154852"/>
                  <a:pt x="249382" y="193963"/>
                </a:cubicBezTo>
                <a:cubicBezTo>
                  <a:pt x="276501" y="204810"/>
                  <a:pt x="249382" y="120072"/>
                  <a:pt x="277091" y="110836"/>
                </a:cubicBezTo>
                <a:lnTo>
                  <a:pt x="318655" y="96982"/>
                </a:lnTo>
                <a:cubicBezTo>
                  <a:pt x="345745" y="56346"/>
                  <a:pt x="348746" y="59744"/>
                  <a:pt x="360218" y="13854"/>
                </a:cubicBezTo>
                <a:cubicBezTo>
                  <a:pt x="361338" y="9374"/>
                  <a:pt x="434109" y="16163"/>
                  <a:pt x="374073" y="13854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6178388" y="2729345"/>
            <a:ext cx="374812" cy="295403"/>
          </a:xfrm>
          <a:custGeom>
            <a:avLst/>
            <a:gdLst>
              <a:gd name="connsiteX0" fmla="*/ 83867 w 374812"/>
              <a:gd name="connsiteY0" fmla="*/ 0 h 295403"/>
              <a:gd name="connsiteX1" fmla="*/ 374812 w 374812"/>
              <a:gd name="connsiteY1" fmla="*/ 263237 h 295403"/>
              <a:gd name="connsiteX2" fmla="*/ 14594 w 374812"/>
              <a:gd name="connsiteY2" fmla="*/ 290946 h 295403"/>
              <a:gd name="connsiteX3" fmla="*/ 739 w 374812"/>
              <a:gd name="connsiteY3" fmla="*/ 249382 h 295403"/>
              <a:gd name="connsiteX4" fmla="*/ 14594 w 374812"/>
              <a:gd name="connsiteY4" fmla="*/ 110837 h 295403"/>
              <a:gd name="connsiteX5" fmla="*/ 42303 w 374812"/>
              <a:gd name="connsiteY5" fmla="*/ 27710 h 295403"/>
              <a:gd name="connsiteX6" fmla="*/ 83867 w 374812"/>
              <a:gd name="connsiteY6" fmla="*/ 0 h 29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812" h="295403">
                <a:moveTo>
                  <a:pt x="83867" y="0"/>
                </a:moveTo>
                <a:lnTo>
                  <a:pt x="374812" y="263237"/>
                </a:lnTo>
                <a:cubicBezTo>
                  <a:pt x="254739" y="272473"/>
                  <a:pt x="134939" y="295403"/>
                  <a:pt x="14594" y="290946"/>
                </a:cubicBezTo>
                <a:cubicBezTo>
                  <a:pt x="0" y="290405"/>
                  <a:pt x="739" y="263986"/>
                  <a:pt x="739" y="249382"/>
                </a:cubicBezTo>
                <a:cubicBezTo>
                  <a:pt x="739" y="202970"/>
                  <a:pt x="6041" y="156454"/>
                  <a:pt x="14594" y="110837"/>
                </a:cubicBezTo>
                <a:cubicBezTo>
                  <a:pt x="19977" y="82129"/>
                  <a:pt x="13095" y="27710"/>
                  <a:pt x="42303" y="27710"/>
                </a:cubicBezTo>
                <a:lnTo>
                  <a:pt x="83867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2422046" y="3583946"/>
            <a:ext cx="362718" cy="267618"/>
          </a:xfrm>
          <a:custGeom>
            <a:avLst/>
            <a:gdLst>
              <a:gd name="connsiteX0" fmla="*/ 85627 w 362718"/>
              <a:gd name="connsiteY0" fmla="*/ 18236 h 267618"/>
              <a:gd name="connsiteX1" fmla="*/ 362718 w 362718"/>
              <a:gd name="connsiteY1" fmla="*/ 253763 h 267618"/>
              <a:gd name="connsiteX2" fmla="*/ 2499 w 362718"/>
              <a:gd name="connsiteY2" fmla="*/ 267618 h 267618"/>
              <a:gd name="connsiteX3" fmla="*/ 16354 w 362718"/>
              <a:gd name="connsiteY3" fmla="*/ 101363 h 267618"/>
              <a:gd name="connsiteX4" fmla="*/ 44063 w 362718"/>
              <a:gd name="connsiteY4" fmla="*/ 45945 h 267618"/>
              <a:gd name="connsiteX5" fmla="*/ 85627 w 362718"/>
              <a:gd name="connsiteY5" fmla="*/ 18236 h 26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718" h="267618">
                <a:moveTo>
                  <a:pt x="85627" y="18236"/>
                </a:moveTo>
                <a:lnTo>
                  <a:pt x="362718" y="253763"/>
                </a:lnTo>
                <a:lnTo>
                  <a:pt x="2499" y="267618"/>
                </a:lnTo>
                <a:cubicBezTo>
                  <a:pt x="7117" y="212200"/>
                  <a:pt x="0" y="154514"/>
                  <a:pt x="16354" y="101363"/>
                </a:cubicBezTo>
                <a:cubicBezTo>
                  <a:pt x="45910" y="5306"/>
                  <a:pt x="88399" y="178949"/>
                  <a:pt x="44063" y="45945"/>
                </a:cubicBezTo>
                <a:cubicBezTo>
                  <a:pt x="59378" y="0"/>
                  <a:pt x="57918" y="18985"/>
                  <a:pt x="85627" y="18236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1371600" y="3616036"/>
            <a:ext cx="374073" cy="235528"/>
          </a:xfrm>
          <a:custGeom>
            <a:avLst/>
            <a:gdLst>
              <a:gd name="connsiteX0" fmla="*/ 290945 w 374073"/>
              <a:gd name="connsiteY0" fmla="*/ 0 h 235528"/>
              <a:gd name="connsiteX1" fmla="*/ 0 w 374073"/>
              <a:gd name="connsiteY1" fmla="*/ 235528 h 235528"/>
              <a:gd name="connsiteX2" fmla="*/ 360218 w 374073"/>
              <a:gd name="connsiteY2" fmla="*/ 221673 h 235528"/>
              <a:gd name="connsiteX3" fmla="*/ 374073 w 374073"/>
              <a:gd name="connsiteY3" fmla="*/ 138546 h 235528"/>
              <a:gd name="connsiteX4" fmla="*/ 332509 w 374073"/>
              <a:gd name="connsiteY4" fmla="*/ 55419 h 235528"/>
              <a:gd name="connsiteX5" fmla="*/ 290945 w 374073"/>
              <a:gd name="connsiteY5" fmla="*/ 0 h 23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073" h="235528">
                <a:moveTo>
                  <a:pt x="290945" y="0"/>
                </a:moveTo>
                <a:lnTo>
                  <a:pt x="0" y="235528"/>
                </a:lnTo>
                <a:lnTo>
                  <a:pt x="360218" y="221673"/>
                </a:lnTo>
                <a:cubicBezTo>
                  <a:pt x="364836" y="193964"/>
                  <a:pt x="374073" y="166637"/>
                  <a:pt x="374073" y="138546"/>
                </a:cubicBezTo>
                <a:cubicBezTo>
                  <a:pt x="374073" y="109866"/>
                  <a:pt x="346519" y="76433"/>
                  <a:pt x="332509" y="55419"/>
                </a:cubicBezTo>
                <a:cubicBezTo>
                  <a:pt x="315389" y="4058"/>
                  <a:pt x="331717" y="20386"/>
                  <a:pt x="290945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85786" y="285728"/>
            <a:ext cx="7643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Какое условие необходимо добавить, чтобы доказать равенство треугольников по первому признаку равенства треугольников:</a:t>
            </a:r>
            <a:endParaRPr lang="ru-RU" sz="2800" dirty="0">
              <a:solidFill>
                <a:srgbClr val="FF000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4071934" y="1714488"/>
            <a:ext cx="571504" cy="571504"/>
            <a:chOff x="142844" y="1214422"/>
            <a:chExt cx="571504" cy="571504"/>
          </a:xfrm>
        </p:grpSpPr>
        <p:sp>
          <p:nvSpPr>
            <p:cNvPr id="3" name="Овал 2"/>
            <p:cNvSpPr/>
            <p:nvPr/>
          </p:nvSpPr>
          <p:spPr>
            <a:xfrm>
              <a:off x="142844" y="1214422"/>
              <a:ext cx="571504" cy="57150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14282" y="1214422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2</a:t>
              </a:r>
              <a:endParaRPr lang="ru-RU" sz="2800" dirty="0"/>
            </a:p>
          </p:txBody>
        </p:sp>
      </p:grpSp>
      <p:cxnSp>
        <p:nvCxnSpPr>
          <p:cNvPr id="6" name="Прямая соединительная линия 5"/>
          <p:cNvCxnSpPr/>
          <p:nvPr/>
        </p:nvCxnSpPr>
        <p:spPr>
          <a:xfrm>
            <a:off x="1357290" y="3857628"/>
            <a:ext cx="142876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321439" y="2821777"/>
            <a:ext cx="1571636" cy="500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250265" y="2821777"/>
            <a:ext cx="1571636" cy="500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57224" y="2285992"/>
            <a:ext cx="1928826" cy="15716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357290" y="2285992"/>
            <a:ext cx="1928826" cy="15716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28662" y="371475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786050" y="371475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357554" y="192880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28596" y="192880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428728" y="185736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АС = В</a:t>
            </a:r>
            <a:r>
              <a:rPr lang="en-US" sz="2800" dirty="0" smtClean="0"/>
              <a:t>D</a:t>
            </a:r>
            <a:endParaRPr lang="ru-RU" sz="2800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142844" y="1571612"/>
            <a:ext cx="571504" cy="571504"/>
            <a:chOff x="142844" y="1214422"/>
            <a:chExt cx="571504" cy="571504"/>
          </a:xfrm>
        </p:grpSpPr>
        <p:sp>
          <p:nvSpPr>
            <p:cNvPr id="20" name="Овал 19"/>
            <p:cNvSpPr/>
            <p:nvPr/>
          </p:nvSpPr>
          <p:spPr>
            <a:xfrm>
              <a:off x="142844" y="1214422"/>
              <a:ext cx="571504" cy="57150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4282" y="1214422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1</a:t>
              </a:r>
              <a:endParaRPr lang="ru-RU" sz="2800" dirty="0"/>
            </a:p>
          </p:txBody>
        </p:sp>
      </p:grpSp>
      <p:cxnSp>
        <p:nvCxnSpPr>
          <p:cNvPr id="23" name="Прямая соединительная линия 22"/>
          <p:cNvCxnSpPr/>
          <p:nvPr/>
        </p:nvCxnSpPr>
        <p:spPr>
          <a:xfrm>
            <a:off x="5000628" y="3000372"/>
            <a:ext cx="314327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4929190" y="2285992"/>
            <a:ext cx="785818" cy="6429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7429520" y="3071810"/>
            <a:ext cx="785818" cy="6429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643570" y="2214554"/>
            <a:ext cx="1857388" cy="15716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00562" y="278605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ru-RU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429256" y="164305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8143900" y="257174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</a:t>
            </a:r>
            <a:endParaRPr lang="ru-RU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7429520" y="364331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286512" y="292893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</a:t>
            </a:r>
            <a:endParaRPr lang="ru-RU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2857488" y="6072206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OT – </a:t>
            </a:r>
            <a:r>
              <a:rPr lang="ru-RU" sz="2800" dirty="0" smtClean="0"/>
              <a:t>биссектриса   </a:t>
            </a:r>
            <a:r>
              <a:rPr lang="en-US" sz="2800" dirty="0" smtClean="0"/>
              <a:t>  ROS</a:t>
            </a:r>
            <a:endParaRPr lang="ru-RU" sz="2800" dirty="0"/>
          </a:p>
        </p:txBody>
      </p:sp>
      <p:grpSp>
        <p:nvGrpSpPr>
          <p:cNvPr id="35" name="Группа 34"/>
          <p:cNvGrpSpPr/>
          <p:nvPr/>
        </p:nvGrpSpPr>
        <p:grpSpPr>
          <a:xfrm>
            <a:off x="3571868" y="4000504"/>
            <a:ext cx="571504" cy="571504"/>
            <a:chOff x="142844" y="1214422"/>
            <a:chExt cx="571504" cy="571504"/>
          </a:xfrm>
        </p:grpSpPr>
        <p:sp>
          <p:nvSpPr>
            <p:cNvPr id="36" name="Овал 35"/>
            <p:cNvSpPr/>
            <p:nvPr/>
          </p:nvSpPr>
          <p:spPr>
            <a:xfrm>
              <a:off x="142844" y="1214422"/>
              <a:ext cx="571504" cy="57150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4282" y="1214422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ru-RU" sz="2800" dirty="0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3500430" y="4071942"/>
            <a:ext cx="2857520" cy="2227849"/>
            <a:chOff x="4286248" y="4071942"/>
            <a:chExt cx="2857520" cy="2227849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>
              <a:off x="4714876" y="5715016"/>
              <a:ext cx="221457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4714876" y="4429132"/>
              <a:ext cx="2357454" cy="12858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5400000" flipH="1" flipV="1">
              <a:off x="4429124" y="4357694"/>
              <a:ext cx="1643074" cy="10715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 flipH="1" flipV="1">
              <a:off x="5822165" y="4822041"/>
              <a:ext cx="1071570" cy="7143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5429256" y="4643446"/>
              <a:ext cx="128588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286248" y="5643578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O</a:t>
              </a:r>
              <a:endParaRPr lang="ru-RU" sz="32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929190" y="4286256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R</a:t>
              </a:r>
              <a:endParaRPr lang="ru-RU" sz="32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715140" y="4429132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T</a:t>
              </a:r>
              <a:endParaRPr lang="ru-RU" sz="32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786446" y="5715016"/>
              <a:ext cx="428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S</a:t>
              </a:r>
              <a:endParaRPr lang="ru-RU" sz="3200" dirty="0"/>
            </a:p>
          </p:txBody>
        </p:sp>
      </p:grpSp>
      <p:graphicFrame>
        <p:nvGraphicFramePr>
          <p:cNvPr id="57" name="Объект 56"/>
          <p:cNvGraphicFramePr>
            <a:graphicFrameLocks noChangeAspect="1"/>
          </p:cNvGraphicFramePr>
          <p:nvPr/>
        </p:nvGraphicFramePr>
        <p:xfrm>
          <a:off x="5643570" y="6215082"/>
          <a:ext cx="386956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Формула" r:id="rId4" imgW="164880" imgH="152280" progId="Equation.3">
                  <p:embed/>
                </p:oleObj>
              </mc:Choice>
              <mc:Fallback>
                <p:oleObj name="Формула" r:id="rId4" imgW="164880" imgH="152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6215082"/>
                        <a:ext cx="386956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Управляющая кнопка: далее 57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35719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6786578" y="171448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EM</a:t>
            </a:r>
            <a:r>
              <a:rPr lang="ru-RU" sz="2800" dirty="0" smtClean="0"/>
              <a:t> = </a:t>
            </a:r>
            <a:r>
              <a:rPr lang="en-US" sz="2800" dirty="0" smtClean="0"/>
              <a:t>MK</a:t>
            </a:r>
            <a:endParaRPr lang="ru-RU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285720" y="414338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857224" y="2285992"/>
            <a:ext cx="1928826" cy="15716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1643042" y="2928934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1357290" y="2285992"/>
            <a:ext cx="1928826" cy="15716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6200000" flipH="1">
            <a:off x="2357422" y="2857496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1357290" y="3857628"/>
            <a:ext cx="142876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Группа 75"/>
          <p:cNvGrpSpPr/>
          <p:nvPr/>
        </p:nvGrpSpPr>
        <p:grpSpPr>
          <a:xfrm>
            <a:off x="714348" y="4286256"/>
            <a:ext cx="2500330" cy="523220"/>
            <a:chOff x="714348" y="4286256"/>
            <a:chExt cx="2500330" cy="523220"/>
          </a:xfrm>
        </p:grpSpPr>
        <p:sp>
          <p:nvSpPr>
            <p:cNvPr id="73" name="TextBox 72"/>
            <p:cNvSpPr txBox="1"/>
            <p:nvPr/>
          </p:nvSpPr>
          <p:spPr>
            <a:xfrm>
              <a:off x="785786" y="4286256"/>
              <a:ext cx="24288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   DB</a:t>
              </a:r>
              <a:r>
                <a:rPr lang="ru-RU" sz="2800" dirty="0" smtClean="0"/>
                <a:t>С = </a:t>
              </a:r>
              <a:r>
                <a:rPr lang="en-US" sz="2800" dirty="0" smtClean="0"/>
                <a:t>  </a:t>
              </a:r>
              <a:r>
                <a:rPr lang="ru-RU" sz="2800" dirty="0" smtClean="0"/>
                <a:t>В</a:t>
              </a:r>
              <a:r>
                <a:rPr lang="en-US" sz="2800" dirty="0" smtClean="0"/>
                <a:t>CA</a:t>
              </a:r>
              <a:endParaRPr lang="ru-RU" sz="2800" dirty="0"/>
            </a:p>
          </p:txBody>
        </p:sp>
        <p:graphicFrame>
          <p:nvGraphicFramePr>
            <p:cNvPr id="74" name="Объект 73"/>
            <p:cNvGraphicFramePr>
              <a:graphicFrameLocks noChangeAspect="1"/>
            </p:cNvGraphicFramePr>
            <p:nvPr/>
          </p:nvGraphicFramePr>
          <p:xfrm>
            <a:off x="1857356" y="4357694"/>
            <a:ext cx="386956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7" name="Формула" r:id="rId6" imgW="164880" imgH="152280" progId="Equation.3">
                    <p:embed/>
                  </p:oleObj>
                </mc:Choice>
                <mc:Fallback>
                  <p:oleObj name="Формула" r:id="rId6" imgW="164880" imgH="1522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7356" y="4357694"/>
                          <a:ext cx="386956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" name="Объект 74"/>
            <p:cNvGraphicFramePr>
              <a:graphicFrameLocks noChangeAspect="1"/>
            </p:cNvGraphicFramePr>
            <p:nvPr/>
          </p:nvGraphicFramePr>
          <p:xfrm>
            <a:off x="714348" y="4357694"/>
            <a:ext cx="386956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8" name="Формула" r:id="rId7" imgW="164880" imgH="152280" progId="Equation.3">
                    <p:embed/>
                  </p:oleObj>
                </mc:Choice>
                <mc:Fallback>
                  <p:oleObj name="Формула" r:id="rId7" imgW="164880" imgH="1522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348" y="4357694"/>
                          <a:ext cx="386956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7" name="TextBox 76"/>
          <p:cNvSpPr txBox="1"/>
          <p:nvPr/>
        </p:nvSpPr>
        <p:spPr>
          <a:xfrm>
            <a:off x="251520" y="414908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6600"/>
                </a:solidFill>
              </a:rPr>
              <a:t>!</a:t>
            </a:r>
            <a:endParaRPr lang="ru-RU" sz="3600" b="1" dirty="0">
              <a:solidFill>
                <a:srgbClr val="006600"/>
              </a:solidFill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rot="10800000">
            <a:off x="5000628" y="3000372"/>
            <a:ext cx="157163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10800000">
            <a:off x="6572264" y="3000372"/>
            <a:ext cx="157163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>
            <a:off x="5643570" y="2928934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7286644" y="2928934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429124" y="335756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cxnSp>
        <p:nvCxnSpPr>
          <p:cNvPr id="96" name="Прямая соединительная линия 95"/>
          <p:cNvCxnSpPr>
            <a:stCxn id="30" idx="2"/>
          </p:cNvCxnSpPr>
          <p:nvPr/>
        </p:nvCxnSpPr>
        <p:spPr>
          <a:xfrm rot="16200000" flipH="1">
            <a:off x="5721643" y="2149752"/>
            <a:ext cx="772549" cy="9286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16200000" flipH="1">
            <a:off x="6650336" y="2922301"/>
            <a:ext cx="772549" cy="9286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5400000">
            <a:off x="5857884" y="2357430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>
            <a:off x="5929322" y="2428868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5400000">
            <a:off x="6929454" y="3286124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5400000">
            <a:off x="7000892" y="3357562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857752" y="342900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FM</a:t>
            </a:r>
            <a:r>
              <a:rPr lang="ru-RU" sz="2800" dirty="0" smtClean="0"/>
              <a:t> = </a:t>
            </a:r>
            <a:r>
              <a:rPr lang="en-US" sz="2800" dirty="0" smtClean="0"/>
              <a:t>MN</a:t>
            </a:r>
            <a:endParaRPr lang="ru-RU" sz="2800" dirty="0"/>
          </a:p>
        </p:txBody>
      </p:sp>
      <p:sp>
        <p:nvSpPr>
          <p:cNvPr id="105" name="TextBox 104"/>
          <p:cNvSpPr txBox="1"/>
          <p:nvPr/>
        </p:nvSpPr>
        <p:spPr>
          <a:xfrm>
            <a:off x="4429124" y="342900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6600"/>
                </a:solidFill>
              </a:rPr>
              <a:t>!</a:t>
            </a:r>
            <a:endParaRPr lang="ru-RU" sz="3600" b="1" dirty="0">
              <a:solidFill>
                <a:srgbClr val="006600"/>
              </a:solidFill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flipV="1">
            <a:off x="3923928" y="4653136"/>
            <a:ext cx="2016224" cy="10801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5400000" flipH="1" flipV="1">
            <a:off x="3743908" y="4833156"/>
            <a:ext cx="1080120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>
            <a:stCxn id="56" idx="0"/>
          </p:cNvCxnSpPr>
          <p:nvPr/>
        </p:nvCxnSpPr>
        <p:spPr>
          <a:xfrm rot="16200000" flipH="1" flipV="1">
            <a:off x="4560315" y="5078629"/>
            <a:ext cx="18240" cy="12910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16200000" flipH="1">
            <a:off x="4211960" y="5013176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5400000">
            <a:off x="4572000" y="5589240"/>
            <a:ext cx="214314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7092280" y="501317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OR</a:t>
            </a:r>
            <a:r>
              <a:rPr lang="ru-RU" sz="2800" dirty="0" smtClean="0"/>
              <a:t> = </a:t>
            </a:r>
            <a:r>
              <a:rPr lang="en-US" sz="2800" dirty="0" smtClean="0"/>
              <a:t>OS</a:t>
            </a:r>
            <a:endParaRPr lang="ru-RU" sz="2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6588224" y="494116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588224" y="494116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6600"/>
                </a:solidFill>
              </a:rPr>
              <a:t>!</a:t>
            </a:r>
            <a:endParaRPr lang="ru-RU" sz="36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7010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70101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70101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70101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1E0284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1E0284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11501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C01A1"/>
                                      </p:to>
                                    </p:animClr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C01A1"/>
                                      </p:to>
                                    </p:animClr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61" grpId="0"/>
      <p:bldP spid="77" grpId="0"/>
      <p:bldP spid="1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Какие треугольники являются равнобедренными?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51520" y="1484784"/>
            <a:ext cx="1368152" cy="1584176"/>
          </a:xfrm>
          <a:prstGeom prst="triangle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7020272" y="4509120"/>
            <a:ext cx="1944216" cy="1944216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flipV="1">
            <a:off x="323528" y="3789040"/>
            <a:ext cx="3240360" cy="122413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932040" y="3501008"/>
            <a:ext cx="1584176" cy="129614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51520" y="1916832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259632" y="1916832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55576" y="3068960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619672" y="328498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10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699792" y="4293096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293096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084168" y="3789040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004048" y="3789040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580112" y="4797152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6660232" y="5085184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812360" y="6334780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683568" y="2348880"/>
            <a:ext cx="504056" cy="504056"/>
            <a:chOff x="2267744" y="2564904"/>
            <a:chExt cx="504056" cy="504056"/>
          </a:xfrm>
        </p:grpSpPr>
        <p:sp>
          <p:nvSpPr>
            <p:cNvPr id="30" name="Овал 29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</a:rPr>
                <a:t>1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2195736" y="1340768"/>
            <a:ext cx="3384376" cy="1675348"/>
            <a:chOff x="2195736" y="1340768"/>
            <a:chExt cx="3384376" cy="1675348"/>
          </a:xfrm>
        </p:grpSpPr>
        <p:sp>
          <p:nvSpPr>
            <p:cNvPr id="6" name="Равнобедренный треугольник 5"/>
            <p:cNvSpPr/>
            <p:nvPr/>
          </p:nvSpPr>
          <p:spPr>
            <a:xfrm flipV="1">
              <a:off x="2195736" y="1916832"/>
              <a:ext cx="3384376" cy="1080120"/>
            </a:xfrm>
            <a:prstGeom prst="triangle">
              <a:avLst>
                <a:gd name="adj" fmla="val 7717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51920" y="1340768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11</a:t>
              </a:r>
              <a:endParaRPr lang="ru-RU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20072" y="2276872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3</a:t>
              </a:r>
              <a:endParaRPr lang="ru-RU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47864" y="2492896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9</a:t>
              </a:r>
              <a:endParaRPr lang="ru-RU" sz="2800" dirty="0"/>
            </a:p>
          </p:txBody>
        </p:sp>
        <p:grpSp>
          <p:nvGrpSpPr>
            <p:cNvPr id="33" name="Группа 32"/>
            <p:cNvGrpSpPr/>
            <p:nvPr/>
          </p:nvGrpSpPr>
          <p:grpSpPr>
            <a:xfrm>
              <a:off x="4139952" y="2060848"/>
              <a:ext cx="504056" cy="504056"/>
              <a:chOff x="2267744" y="2564904"/>
              <a:chExt cx="504056" cy="504056"/>
            </a:xfrm>
          </p:grpSpPr>
          <p:sp>
            <p:nvSpPr>
              <p:cNvPr id="34" name="Овал 33"/>
              <p:cNvSpPr/>
              <p:nvPr/>
            </p:nvSpPr>
            <p:spPr>
              <a:xfrm>
                <a:off x="2267744" y="2564904"/>
                <a:ext cx="504056" cy="50405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339752" y="2564904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FF0000"/>
                    </a:solidFill>
                  </a:rPr>
                  <a:t>2</a:t>
                </a:r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52" name="Группа 51"/>
          <p:cNvGrpSpPr/>
          <p:nvPr/>
        </p:nvGrpSpPr>
        <p:grpSpPr>
          <a:xfrm>
            <a:off x="6588224" y="1124744"/>
            <a:ext cx="1584176" cy="2592288"/>
            <a:chOff x="6588224" y="1124744"/>
            <a:chExt cx="1584176" cy="2592288"/>
          </a:xfrm>
        </p:grpSpPr>
        <p:sp>
          <p:nvSpPr>
            <p:cNvPr id="5" name="Прямоугольный треугольник 4"/>
            <p:cNvSpPr/>
            <p:nvPr/>
          </p:nvSpPr>
          <p:spPr>
            <a:xfrm flipH="1" flipV="1">
              <a:off x="6588224" y="1628800"/>
              <a:ext cx="1224136" cy="2088232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64288" y="1124744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3</a:t>
              </a:r>
              <a:endParaRPr lang="ru-RU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884368" y="2204864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4</a:t>
              </a:r>
              <a:endParaRPr lang="ru-RU" sz="2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04248" y="2420888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5</a:t>
              </a:r>
              <a:endParaRPr lang="ru-RU" sz="2800" dirty="0"/>
            </a:p>
          </p:txBody>
        </p:sp>
        <p:grpSp>
          <p:nvGrpSpPr>
            <p:cNvPr id="36" name="Группа 35"/>
            <p:cNvGrpSpPr/>
            <p:nvPr/>
          </p:nvGrpSpPr>
          <p:grpSpPr>
            <a:xfrm>
              <a:off x="7092280" y="1916832"/>
              <a:ext cx="504056" cy="504056"/>
              <a:chOff x="2267744" y="2564904"/>
              <a:chExt cx="504056" cy="504056"/>
            </a:xfrm>
          </p:grpSpPr>
          <p:sp>
            <p:nvSpPr>
              <p:cNvPr id="37" name="Овал 36"/>
              <p:cNvSpPr/>
              <p:nvPr/>
            </p:nvSpPr>
            <p:spPr>
              <a:xfrm>
                <a:off x="2267744" y="2564904"/>
                <a:ext cx="504056" cy="50405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339752" y="2564904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FF0000"/>
                    </a:solidFill>
                  </a:rPr>
                  <a:t>3</a:t>
                </a:r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39" name="Группа 38"/>
          <p:cNvGrpSpPr/>
          <p:nvPr/>
        </p:nvGrpSpPr>
        <p:grpSpPr>
          <a:xfrm>
            <a:off x="1691680" y="4005064"/>
            <a:ext cx="504056" cy="504056"/>
            <a:chOff x="2267744" y="2564904"/>
            <a:chExt cx="504056" cy="504056"/>
          </a:xfrm>
        </p:grpSpPr>
        <p:sp>
          <p:nvSpPr>
            <p:cNvPr id="40" name="Овал 39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</a:rPr>
                <a:t>4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5508104" y="4077072"/>
            <a:ext cx="504056" cy="504056"/>
            <a:chOff x="2267744" y="2564904"/>
            <a:chExt cx="504056" cy="504056"/>
          </a:xfrm>
        </p:grpSpPr>
        <p:sp>
          <p:nvSpPr>
            <p:cNvPr id="43" name="Овал 42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</a:rPr>
                <a:t>5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7452320" y="5517232"/>
            <a:ext cx="504056" cy="504056"/>
            <a:chOff x="2267744" y="2564904"/>
            <a:chExt cx="504056" cy="504056"/>
          </a:xfrm>
        </p:grpSpPr>
        <p:sp>
          <p:nvSpPr>
            <p:cNvPr id="46" name="Овал 45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</a:rPr>
                <a:t>7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2555776" y="4725144"/>
            <a:ext cx="3384376" cy="1963380"/>
            <a:chOff x="2555776" y="4725144"/>
            <a:chExt cx="3384376" cy="1963380"/>
          </a:xfrm>
        </p:grpSpPr>
        <p:sp>
          <p:nvSpPr>
            <p:cNvPr id="8" name="Равнобедренный треугольник 7"/>
            <p:cNvSpPr/>
            <p:nvPr/>
          </p:nvSpPr>
          <p:spPr>
            <a:xfrm>
              <a:off x="2555776" y="4725144"/>
              <a:ext cx="3384376" cy="1440160"/>
            </a:xfrm>
            <a:prstGeom prst="triangle">
              <a:avLst>
                <a:gd name="adj" fmla="val 3009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71800" y="5013176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6</a:t>
              </a:r>
              <a:endParaRPr lang="ru-RU" sz="2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95936" y="6165304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9</a:t>
              </a:r>
              <a:endParaRPr lang="ru-RU" sz="2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16016" y="4941168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8</a:t>
              </a:r>
              <a:endParaRPr lang="ru-RU" sz="2800" dirty="0"/>
            </a:p>
          </p:txBody>
        </p:sp>
        <p:grpSp>
          <p:nvGrpSpPr>
            <p:cNvPr id="48" name="Группа 47"/>
            <p:cNvGrpSpPr/>
            <p:nvPr/>
          </p:nvGrpSpPr>
          <p:grpSpPr>
            <a:xfrm>
              <a:off x="3635896" y="5373216"/>
              <a:ext cx="504056" cy="504056"/>
              <a:chOff x="2267744" y="2564904"/>
              <a:chExt cx="504056" cy="504056"/>
            </a:xfrm>
          </p:grpSpPr>
          <p:sp>
            <p:nvSpPr>
              <p:cNvPr id="49" name="Овал 48"/>
              <p:cNvSpPr/>
              <p:nvPr/>
            </p:nvSpPr>
            <p:spPr>
              <a:xfrm>
                <a:off x="2267744" y="2564904"/>
                <a:ext cx="504056" cy="50405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339752" y="2564904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FF0000"/>
                    </a:solidFill>
                  </a:rPr>
                  <a:t>6</a:t>
                </a:r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54" name="Управляющая кнопка: далее 53">
            <a:hlinkClick r:id="" action="ppaction://hlinkshowjump?jump=nextslide" highlightClick="1"/>
          </p:cNvPr>
          <p:cNvSpPr/>
          <p:nvPr/>
        </p:nvSpPr>
        <p:spPr>
          <a:xfrm>
            <a:off x="323528" y="6309320"/>
            <a:ext cx="571504" cy="35719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604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Какие из сторон являются боковыми сторонами треугольников, а какие – основанием?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827584" y="1484784"/>
            <a:ext cx="1368152" cy="1584176"/>
          </a:xfrm>
          <a:prstGeom prst="triangle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6372200" y="3717032"/>
            <a:ext cx="1944216" cy="1944216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flipV="1">
            <a:off x="1619672" y="4725144"/>
            <a:ext cx="3240360" cy="122413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067944" y="1700808"/>
            <a:ext cx="1584176" cy="129614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27584" y="1844824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835696" y="1844824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3068960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915816" y="414908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10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139952" y="5229200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979712" y="5229200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292080" y="1916832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139952" y="1916832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4788024" y="2996952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940152" y="4437112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164288" y="5733256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1259632" y="2276872"/>
            <a:ext cx="504056" cy="504056"/>
            <a:chOff x="2267744" y="2564904"/>
            <a:chExt cx="504056" cy="504056"/>
          </a:xfrm>
        </p:grpSpPr>
        <p:sp>
          <p:nvSpPr>
            <p:cNvPr id="30" name="Овал 29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</a:rPr>
                <a:t>1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" name="Группа 38"/>
          <p:cNvGrpSpPr/>
          <p:nvPr/>
        </p:nvGrpSpPr>
        <p:grpSpPr>
          <a:xfrm>
            <a:off x="2915816" y="4941168"/>
            <a:ext cx="504056" cy="504056"/>
            <a:chOff x="2267744" y="2564904"/>
            <a:chExt cx="504056" cy="504056"/>
          </a:xfrm>
        </p:grpSpPr>
        <p:sp>
          <p:nvSpPr>
            <p:cNvPr id="40" name="Овал 39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</a:rPr>
                <a:t>3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Группа 41"/>
          <p:cNvGrpSpPr/>
          <p:nvPr/>
        </p:nvGrpSpPr>
        <p:grpSpPr>
          <a:xfrm>
            <a:off x="4644008" y="2276872"/>
            <a:ext cx="504056" cy="504056"/>
            <a:chOff x="2267744" y="2564904"/>
            <a:chExt cx="504056" cy="504056"/>
          </a:xfrm>
        </p:grpSpPr>
        <p:sp>
          <p:nvSpPr>
            <p:cNvPr id="43" name="Овал 42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</a:rPr>
                <a:t>2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" name="Группа 44"/>
          <p:cNvGrpSpPr/>
          <p:nvPr/>
        </p:nvGrpSpPr>
        <p:grpSpPr>
          <a:xfrm>
            <a:off x="6732240" y="4725144"/>
            <a:ext cx="504056" cy="504056"/>
            <a:chOff x="2267744" y="2564904"/>
            <a:chExt cx="504056" cy="504056"/>
          </a:xfrm>
        </p:grpSpPr>
        <p:sp>
          <p:nvSpPr>
            <p:cNvPr id="46" name="Овал 45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</a:rPr>
                <a:t>4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55" name="Прямая соединительная линия 54"/>
          <p:cNvCxnSpPr>
            <a:stCxn id="3" idx="2"/>
            <a:endCxn id="3" idx="0"/>
          </p:cNvCxnSpPr>
          <p:nvPr/>
        </p:nvCxnSpPr>
        <p:spPr>
          <a:xfrm rot="5400000" flipH="1" flipV="1">
            <a:off x="377534" y="1934834"/>
            <a:ext cx="1584176" cy="6840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endCxn id="3" idx="0"/>
          </p:cNvCxnSpPr>
          <p:nvPr/>
        </p:nvCxnSpPr>
        <p:spPr>
          <a:xfrm rot="16200000" flipV="1">
            <a:off x="1061610" y="1934834"/>
            <a:ext cx="1584176" cy="6840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 flipH="1">
            <a:off x="1043608" y="2276872"/>
            <a:ext cx="144016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1835696" y="2276872"/>
            <a:ext cx="144016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 rot="17531492">
            <a:off x="313151" y="1928315"/>
            <a:ext cx="1274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боковая</a:t>
            </a:r>
            <a:endParaRPr lang="ru-RU" sz="2400" dirty="0"/>
          </a:p>
        </p:txBody>
      </p:sp>
      <p:sp>
        <p:nvSpPr>
          <p:cNvPr id="63" name="TextBox 62"/>
          <p:cNvSpPr txBox="1"/>
          <p:nvPr/>
        </p:nvSpPr>
        <p:spPr>
          <a:xfrm rot="4095531">
            <a:off x="1433005" y="1931192"/>
            <a:ext cx="1274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боковая</a:t>
            </a:r>
            <a:endParaRPr lang="ru-RU" sz="2400" dirty="0"/>
          </a:p>
        </p:txBody>
      </p:sp>
      <p:cxnSp>
        <p:nvCxnSpPr>
          <p:cNvPr id="65" name="Прямая соединительная линия 64"/>
          <p:cNvCxnSpPr>
            <a:stCxn id="3" idx="2"/>
            <a:endCxn id="3" idx="4"/>
          </p:cNvCxnSpPr>
          <p:nvPr/>
        </p:nvCxnSpPr>
        <p:spPr>
          <a:xfrm rot="16200000" flipH="1">
            <a:off x="1511660" y="2384884"/>
            <a:ext cx="0" cy="13681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83568" y="306896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основание</a:t>
            </a:r>
            <a:endParaRPr lang="ru-RU" sz="2400" dirty="0"/>
          </a:p>
        </p:txBody>
      </p:sp>
      <p:cxnSp>
        <p:nvCxnSpPr>
          <p:cNvPr id="67" name="Прямая соединительная линия 66"/>
          <p:cNvCxnSpPr>
            <a:endCxn id="7" idx="4"/>
          </p:cNvCxnSpPr>
          <p:nvPr/>
        </p:nvCxnSpPr>
        <p:spPr>
          <a:xfrm>
            <a:off x="1619672" y="4725144"/>
            <a:ext cx="32403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411760" y="422108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основание</a:t>
            </a:r>
            <a:endParaRPr lang="ru-RU" sz="2400" dirty="0"/>
          </a:p>
        </p:txBody>
      </p:sp>
      <p:cxnSp>
        <p:nvCxnSpPr>
          <p:cNvPr id="70" name="Прямая соединительная линия 69"/>
          <p:cNvCxnSpPr>
            <a:stCxn id="7" idx="0"/>
            <a:endCxn id="7" idx="2"/>
          </p:cNvCxnSpPr>
          <p:nvPr/>
        </p:nvCxnSpPr>
        <p:spPr>
          <a:xfrm rot="5400000" flipH="1">
            <a:off x="1817694" y="4527122"/>
            <a:ext cx="1224136" cy="16201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2339752" y="5229200"/>
            <a:ext cx="144016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 rot="2246993">
            <a:off x="1322727" y="5250617"/>
            <a:ext cx="153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боковая</a:t>
            </a:r>
            <a:endParaRPr lang="ru-RU" sz="2400" dirty="0"/>
          </a:p>
        </p:txBody>
      </p:sp>
      <p:cxnSp>
        <p:nvCxnSpPr>
          <p:cNvPr id="76" name="Прямая соединительная линия 75"/>
          <p:cNvCxnSpPr>
            <a:stCxn id="7" idx="4"/>
          </p:cNvCxnSpPr>
          <p:nvPr/>
        </p:nvCxnSpPr>
        <p:spPr>
          <a:xfrm rot="16200000" flipH="1" flipV="1">
            <a:off x="3455876" y="4545124"/>
            <a:ext cx="1224136" cy="1584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6200000" flipH="1">
            <a:off x="3851920" y="5373216"/>
            <a:ext cx="144016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 rot="19280334">
            <a:off x="3701391" y="5304742"/>
            <a:ext cx="1274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боковая</a:t>
            </a:r>
            <a:endParaRPr lang="ru-RU" sz="2400" dirty="0"/>
          </a:p>
        </p:txBody>
      </p:sp>
      <p:cxnSp>
        <p:nvCxnSpPr>
          <p:cNvPr id="82" name="Прямая соединительная линия 81"/>
          <p:cNvCxnSpPr>
            <a:stCxn id="4" idx="0"/>
            <a:endCxn id="4" idx="2"/>
          </p:cNvCxnSpPr>
          <p:nvPr/>
        </p:nvCxnSpPr>
        <p:spPr>
          <a:xfrm rot="16200000" flipH="1">
            <a:off x="5400092" y="4689140"/>
            <a:ext cx="19442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stCxn id="4" idx="2"/>
          </p:cNvCxnSpPr>
          <p:nvPr/>
        </p:nvCxnSpPr>
        <p:spPr>
          <a:xfrm rot="16200000" flipH="1">
            <a:off x="7344308" y="4689140"/>
            <a:ext cx="0" cy="19442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6300192" y="4653136"/>
            <a:ext cx="144016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>
            <a:off x="7164288" y="5589240"/>
            <a:ext cx="144016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660232" y="5733256"/>
            <a:ext cx="1274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боковая</a:t>
            </a:r>
            <a:endParaRPr lang="ru-RU" sz="2400" dirty="0"/>
          </a:p>
        </p:txBody>
      </p:sp>
      <p:sp>
        <p:nvSpPr>
          <p:cNvPr id="88" name="TextBox 87"/>
          <p:cNvSpPr txBox="1"/>
          <p:nvPr/>
        </p:nvSpPr>
        <p:spPr>
          <a:xfrm rot="16200000">
            <a:off x="5258969" y="4542231"/>
            <a:ext cx="153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боковая</a:t>
            </a:r>
            <a:endParaRPr lang="ru-RU" sz="2400" dirty="0"/>
          </a:p>
        </p:txBody>
      </p:sp>
      <p:cxnSp>
        <p:nvCxnSpPr>
          <p:cNvPr id="89" name="Прямая соединительная линия 88"/>
          <p:cNvCxnSpPr>
            <a:stCxn id="4" idx="0"/>
            <a:endCxn id="4" idx="4"/>
          </p:cNvCxnSpPr>
          <p:nvPr/>
        </p:nvCxnSpPr>
        <p:spPr>
          <a:xfrm rot="16200000" flipH="1">
            <a:off x="6372200" y="3717032"/>
            <a:ext cx="1944216" cy="19442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 rot="2664343">
            <a:off x="6811560" y="420535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основание</a:t>
            </a:r>
            <a:endParaRPr lang="ru-RU" sz="2400" dirty="0"/>
          </a:p>
        </p:txBody>
      </p:sp>
      <p:sp>
        <p:nvSpPr>
          <p:cNvPr id="93" name="Управляющая кнопка: далее 92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35719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1150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11501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C01A1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C01A1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11501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11501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11501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11501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C01A1"/>
                                      </p:to>
                                    </p:animClr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28" grpId="0"/>
      <p:bldP spid="29" grpId="0"/>
      <p:bldP spid="62" grpId="0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Полилиния 90"/>
          <p:cNvSpPr/>
          <p:nvPr/>
        </p:nvSpPr>
        <p:spPr>
          <a:xfrm>
            <a:off x="7924800" y="5389418"/>
            <a:ext cx="387927" cy="277091"/>
          </a:xfrm>
          <a:custGeom>
            <a:avLst/>
            <a:gdLst>
              <a:gd name="connsiteX0" fmla="*/ 96982 w 387927"/>
              <a:gd name="connsiteY0" fmla="*/ 0 h 277091"/>
              <a:gd name="connsiteX1" fmla="*/ 387927 w 387927"/>
              <a:gd name="connsiteY1" fmla="*/ 277091 h 277091"/>
              <a:gd name="connsiteX2" fmla="*/ 0 w 387927"/>
              <a:gd name="connsiteY2" fmla="*/ 263237 h 277091"/>
              <a:gd name="connsiteX3" fmla="*/ 27709 w 387927"/>
              <a:gd name="connsiteY3" fmla="*/ 138546 h 277091"/>
              <a:gd name="connsiteX4" fmla="*/ 55418 w 387927"/>
              <a:gd name="connsiteY4" fmla="*/ 55418 h 277091"/>
              <a:gd name="connsiteX5" fmla="*/ 69273 w 387927"/>
              <a:gd name="connsiteY5" fmla="*/ 13855 h 277091"/>
              <a:gd name="connsiteX6" fmla="*/ 96982 w 387927"/>
              <a:gd name="connsiteY6" fmla="*/ 0 h 27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927" h="277091">
                <a:moveTo>
                  <a:pt x="96982" y="0"/>
                </a:moveTo>
                <a:lnTo>
                  <a:pt x="387927" y="277091"/>
                </a:lnTo>
                <a:lnTo>
                  <a:pt x="0" y="263237"/>
                </a:lnTo>
                <a:cubicBezTo>
                  <a:pt x="9236" y="221673"/>
                  <a:pt x="16738" y="179686"/>
                  <a:pt x="27709" y="138546"/>
                </a:cubicBezTo>
                <a:cubicBezTo>
                  <a:pt x="35235" y="110324"/>
                  <a:pt x="46181" y="83127"/>
                  <a:pt x="55418" y="55418"/>
                </a:cubicBezTo>
                <a:cubicBezTo>
                  <a:pt x="60036" y="41564"/>
                  <a:pt x="69273" y="28459"/>
                  <a:pt x="69273" y="13855"/>
                </a:cubicBezTo>
                <a:lnTo>
                  <a:pt x="96982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6359236" y="3713018"/>
            <a:ext cx="277091" cy="334706"/>
          </a:xfrm>
          <a:custGeom>
            <a:avLst/>
            <a:gdLst>
              <a:gd name="connsiteX0" fmla="*/ 235528 w 277091"/>
              <a:gd name="connsiteY0" fmla="*/ 207818 h 334706"/>
              <a:gd name="connsiteX1" fmla="*/ 13855 w 277091"/>
              <a:gd name="connsiteY1" fmla="*/ 0 h 334706"/>
              <a:gd name="connsiteX2" fmla="*/ 0 w 277091"/>
              <a:gd name="connsiteY2" fmla="*/ 332509 h 334706"/>
              <a:gd name="connsiteX3" fmla="*/ 221673 w 277091"/>
              <a:gd name="connsiteY3" fmla="*/ 304800 h 334706"/>
              <a:gd name="connsiteX4" fmla="*/ 277091 w 277091"/>
              <a:gd name="connsiteY4" fmla="*/ 263237 h 334706"/>
              <a:gd name="connsiteX5" fmla="*/ 235528 w 277091"/>
              <a:gd name="connsiteY5" fmla="*/ 207818 h 334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91" h="334706">
                <a:moveTo>
                  <a:pt x="235528" y="207818"/>
                </a:moveTo>
                <a:lnTo>
                  <a:pt x="13855" y="0"/>
                </a:lnTo>
                <a:lnTo>
                  <a:pt x="0" y="332509"/>
                </a:lnTo>
                <a:cubicBezTo>
                  <a:pt x="34387" y="329864"/>
                  <a:pt x="161860" y="334706"/>
                  <a:pt x="221673" y="304800"/>
                </a:cubicBezTo>
                <a:cubicBezTo>
                  <a:pt x="253006" y="289134"/>
                  <a:pt x="257607" y="282721"/>
                  <a:pt x="277091" y="263237"/>
                </a:cubicBezTo>
                <a:lnTo>
                  <a:pt x="235528" y="207818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4364182" y="4696691"/>
            <a:ext cx="512618" cy="277091"/>
          </a:xfrm>
          <a:custGeom>
            <a:avLst/>
            <a:gdLst>
              <a:gd name="connsiteX0" fmla="*/ 0 w 512618"/>
              <a:gd name="connsiteY0" fmla="*/ 13854 h 277091"/>
              <a:gd name="connsiteX1" fmla="*/ 512618 w 512618"/>
              <a:gd name="connsiteY1" fmla="*/ 0 h 277091"/>
              <a:gd name="connsiteX2" fmla="*/ 152400 w 512618"/>
              <a:gd name="connsiteY2" fmla="*/ 277091 h 277091"/>
              <a:gd name="connsiteX3" fmla="*/ 152400 w 512618"/>
              <a:gd name="connsiteY3" fmla="*/ 277091 h 277091"/>
              <a:gd name="connsiteX4" fmla="*/ 96982 w 512618"/>
              <a:gd name="connsiteY4" fmla="*/ 166254 h 277091"/>
              <a:gd name="connsiteX5" fmla="*/ 55418 w 512618"/>
              <a:gd name="connsiteY5" fmla="*/ 138545 h 277091"/>
              <a:gd name="connsiteX6" fmla="*/ 27709 w 512618"/>
              <a:gd name="connsiteY6" fmla="*/ 96982 h 277091"/>
              <a:gd name="connsiteX7" fmla="*/ 0 w 512618"/>
              <a:gd name="connsiteY7" fmla="*/ 13854 h 27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618" h="277091">
                <a:moveTo>
                  <a:pt x="0" y="13854"/>
                </a:moveTo>
                <a:lnTo>
                  <a:pt x="512618" y="0"/>
                </a:lnTo>
                <a:lnTo>
                  <a:pt x="152400" y="277091"/>
                </a:lnTo>
                <a:lnTo>
                  <a:pt x="152400" y="277091"/>
                </a:lnTo>
                <a:cubicBezTo>
                  <a:pt x="133927" y="240145"/>
                  <a:pt x="120670" y="200094"/>
                  <a:pt x="96982" y="166254"/>
                </a:cubicBezTo>
                <a:cubicBezTo>
                  <a:pt x="87433" y="152613"/>
                  <a:pt x="67192" y="150319"/>
                  <a:pt x="55418" y="138545"/>
                </a:cubicBezTo>
                <a:cubicBezTo>
                  <a:pt x="43644" y="126771"/>
                  <a:pt x="36945" y="110836"/>
                  <a:pt x="27709" y="96982"/>
                </a:cubicBezTo>
                <a:cubicBezTo>
                  <a:pt x="11349" y="31546"/>
                  <a:pt x="22369" y="58595"/>
                  <a:pt x="0" y="13854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1607127" y="4710545"/>
            <a:ext cx="463042" cy="193964"/>
          </a:xfrm>
          <a:custGeom>
            <a:avLst/>
            <a:gdLst>
              <a:gd name="connsiteX0" fmla="*/ 457200 w 463042"/>
              <a:gd name="connsiteY0" fmla="*/ 0 h 193964"/>
              <a:gd name="connsiteX1" fmla="*/ 0 w 463042"/>
              <a:gd name="connsiteY1" fmla="*/ 0 h 193964"/>
              <a:gd name="connsiteX2" fmla="*/ 263237 w 463042"/>
              <a:gd name="connsiteY2" fmla="*/ 193964 h 193964"/>
              <a:gd name="connsiteX3" fmla="*/ 360218 w 463042"/>
              <a:gd name="connsiteY3" fmla="*/ 124691 h 193964"/>
              <a:gd name="connsiteX4" fmla="*/ 443346 w 463042"/>
              <a:gd name="connsiteY4" fmla="*/ 96982 h 193964"/>
              <a:gd name="connsiteX5" fmla="*/ 457200 w 463042"/>
              <a:gd name="connsiteY5" fmla="*/ 0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3042" h="193964">
                <a:moveTo>
                  <a:pt x="457200" y="0"/>
                </a:moveTo>
                <a:lnTo>
                  <a:pt x="0" y="0"/>
                </a:lnTo>
                <a:lnTo>
                  <a:pt x="263237" y="193964"/>
                </a:lnTo>
                <a:cubicBezTo>
                  <a:pt x="295564" y="170873"/>
                  <a:pt x="325240" y="143526"/>
                  <a:pt x="360218" y="124691"/>
                </a:cubicBezTo>
                <a:cubicBezTo>
                  <a:pt x="385935" y="110843"/>
                  <a:pt x="443346" y="96982"/>
                  <a:pt x="443346" y="96982"/>
                </a:cubicBezTo>
                <a:cubicBezTo>
                  <a:pt x="463042" y="37894"/>
                  <a:pt x="457200" y="70023"/>
                  <a:pt x="457200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4073236" y="2729345"/>
            <a:ext cx="263237" cy="263237"/>
          </a:xfrm>
          <a:custGeom>
            <a:avLst/>
            <a:gdLst>
              <a:gd name="connsiteX0" fmla="*/ 152400 w 263237"/>
              <a:gd name="connsiteY0" fmla="*/ 0 h 263237"/>
              <a:gd name="connsiteX1" fmla="*/ 0 w 263237"/>
              <a:gd name="connsiteY1" fmla="*/ 263237 h 263237"/>
              <a:gd name="connsiteX2" fmla="*/ 263237 w 263237"/>
              <a:gd name="connsiteY2" fmla="*/ 263237 h 263237"/>
              <a:gd name="connsiteX3" fmla="*/ 263237 w 263237"/>
              <a:gd name="connsiteY3" fmla="*/ 263237 h 263237"/>
              <a:gd name="connsiteX4" fmla="*/ 235528 w 263237"/>
              <a:gd name="connsiteY4" fmla="*/ 96982 h 263237"/>
              <a:gd name="connsiteX5" fmla="*/ 207819 w 263237"/>
              <a:gd name="connsiteY5" fmla="*/ 55419 h 263237"/>
              <a:gd name="connsiteX6" fmla="*/ 166255 w 263237"/>
              <a:gd name="connsiteY6" fmla="*/ 41564 h 263237"/>
              <a:gd name="connsiteX7" fmla="*/ 152400 w 263237"/>
              <a:gd name="connsiteY7" fmla="*/ 0 h 26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237" h="263237">
                <a:moveTo>
                  <a:pt x="152400" y="0"/>
                </a:moveTo>
                <a:lnTo>
                  <a:pt x="0" y="263237"/>
                </a:lnTo>
                <a:lnTo>
                  <a:pt x="263237" y="263237"/>
                </a:lnTo>
                <a:lnTo>
                  <a:pt x="263237" y="263237"/>
                </a:lnTo>
                <a:cubicBezTo>
                  <a:pt x="258848" y="223738"/>
                  <a:pt x="258737" y="143401"/>
                  <a:pt x="235528" y="96982"/>
                </a:cubicBezTo>
                <a:cubicBezTo>
                  <a:pt x="228082" y="82089"/>
                  <a:pt x="220821" y="65821"/>
                  <a:pt x="207819" y="55419"/>
                </a:cubicBezTo>
                <a:cubicBezTo>
                  <a:pt x="196415" y="46296"/>
                  <a:pt x="178778" y="49078"/>
                  <a:pt x="166255" y="41564"/>
                </a:cubicBezTo>
                <a:cubicBezTo>
                  <a:pt x="155054" y="34844"/>
                  <a:pt x="147782" y="23091"/>
                  <a:pt x="152400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4687617" y="1690255"/>
            <a:ext cx="300019" cy="304800"/>
          </a:xfrm>
          <a:custGeom>
            <a:avLst/>
            <a:gdLst>
              <a:gd name="connsiteX0" fmla="*/ 9074 w 300019"/>
              <a:gd name="connsiteY0" fmla="*/ 277090 h 304800"/>
              <a:gd name="connsiteX1" fmla="*/ 175328 w 300019"/>
              <a:gd name="connsiteY1" fmla="*/ 0 h 304800"/>
              <a:gd name="connsiteX2" fmla="*/ 300019 w 300019"/>
              <a:gd name="connsiteY2" fmla="*/ 235527 h 304800"/>
              <a:gd name="connsiteX3" fmla="*/ 189183 w 300019"/>
              <a:gd name="connsiteY3" fmla="*/ 277090 h 304800"/>
              <a:gd name="connsiteX4" fmla="*/ 106056 w 300019"/>
              <a:gd name="connsiteY4" fmla="*/ 304800 h 304800"/>
              <a:gd name="connsiteX5" fmla="*/ 78347 w 300019"/>
              <a:gd name="connsiteY5" fmla="*/ 277090 h 304800"/>
              <a:gd name="connsiteX6" fmla="*/ 9074 w 300019"/>
              <a:gd name="connsiteY6" fmla="*/ 27709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019" h="304800">
                <a:moveTo>
                  <a:pt x="9074" y="277090"/>
                </a:moveTo>
                <a:lnTo>
                  <a:pt x="175328" y="0"/>
                </a:lnTo>
                <a:lnTo>
                  <a:pt x="300019" y="235527"/>
                </a:lnTo>
                <a:lnTo>
                  <a:pt x="189183" y="277090"/>
                </a:lnTo>
                <a:cubicBezTo>
                  <a:pt x="161677" y="286914"/>
                  <a:pt x="106056" y="304800"/>
                  <a:pt x="106056" y="304800"/>
                </a:cubicBezTo>
                <a:cubicBezTo>
                  <a:pt x="96820" y="295563"/>
                  <a:pt x="88547" y="285250"/>
                  <a:pt x="78347" y="277090"/>
                </a:cubicBezTo>
                <a:cubicBezTo>
                  <a:pt x="0" y="214412"/>
                  <a:pt x="60853" y="273450"/>
                  <a:pt x="9074" y="27709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5333425" y="2701636"/>
            <a:ext cx="305375" cy="290946"/>
          </a:xfrm>
          <a:custGeom>
            <a:avLst/>
            <a:gdLst>
              <a:gd name="connsiteX0" fmla="*/ 139120 w 305375"/>
              <a:gd name="connsiteY0" fmla="*/ 0 h 290946"/>
              <a:gd name="connsiteX1" fmla="*/ 305375 w 305375"/>
              <a:gd name="connsiteY1" fmla="*/ 290946 h 290946"/>
              <a:gd name="connsiteX2" fmla="*/ 55993 w 305375"/>
              <a:gd name="connsiteY2" fmla="*/ 290946 h 290946"/>
              <a:gd name="connsiteX3" fmla="*/ 55993 w 305375"/>
              <a:gd name="connsiteY3" fmla="*/ 124691 h 290946"/>
              <a:gd name="connsiteX4" fmla="*/ 97557 w 305375"/>
              <a:gd name="connsiteY4" fmla="*/ 96982 h 290946"/>
              <a:gd name="connsiteX5" fmla="*/ 111411 w 305375"/>
              <a:gd name="connsiteY5" fmla="*/ 55419 h 290946"/>
              <a:gd name="connsiteX6" fmla="*/ 139120 w 305375"/>
              <a:gd name="connsiteY6" fmla="*/ 0 h 290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375" h="290946">
                <a:moveTo>
                  <a:pt x="139120" y="0"/>
                </a:moveTo>
                <a:lnTo>
                  <a:pt x="305375" y="290946"/>
                </a:lnTo>
                <a:lnTo>
                  <a:pt x="55993" y="290946"/>
                </a:lnTo>
                <a:cubicBezTo>
                  <a:pt x="36603" y="203693"/>
                  <a:pt x="0" y="180684"/>
                  <a:pt x="55993" y="124691"/>
                </a:cubicBezTo>
                <a:cubicBezTo>
                  <a:pt x="67767" y="112917"/>
                  <a:pt x="83702" y="106218"/>
                  <a:pt x="97557" y="96982"/>
                </a:cubicBezTo>
                <a:cubicBezTo>
                  <a:pt x="102175" y="83128"/>
                  <a:pt x="103898" y="67942"/>
                  <a:pt x="111411" y="55419"/>
                </a:cubicBezTo>
                <a:cubicBezTo>
                  <a:pt x="142385" y="3794"/>
                  <a:pt x="139120" y="48072"/>
                  <a:pt x="139120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1898073" y="2770909"/>
            <a:ext cx="277091" cy="304800"/>
          </a:xfrm>
          <a:custGeom>
            <a:avLst/>
            <a:gdLst>
              <a:gd name="connsiteX0" fmla="*/ 152400 w 277091"/>
              <a:gd name="connsiteY0" fmla="*/ 0 h 304800"/>
              <a:gd name="connsiteX1" fmla="*/ 277091 w 277091"/>
              <a:gd name="connsiteY1" fmla="*/ 304800 h 304800"/>
              <a:gd name="connsiteX2" fmla="*/ 0 w 277091"/>
              <a:gd name="connsiteY2" fmla="*/ 290946 h 304800"/>
              <a:gd name="connsiteX3" fmla="*/ 69272 w 277091"/>
              <a:gd name="connsiteY3" fmla="*/ 96982 h 304800"/>
              <a:gd name="connsiteX4" fmla="*/ 83127 w 277091"/>
              <a:gd name="connsiteY4" fmla="*/ 55418 h 304800"/>
              <a:gd name="connsiteX5" fmla="*/ 124691 w 277091"/>
              <a:gd name="connsiteY5" fmla="*/ 27709 h 304800"/>
              <a:gd name="connsiteX6" fmla="*/ 152400 w 277091"/>
              <a:gd name="connsiteY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091" h="304800">
                <a:moveTo>
                  <a:pt x="152400" y="0"/>
                </a:moveTo>
                <a:lnTo>
                  <a:pt x="277091" y="304800"/>
                </a:lnTo>
                <a:lnTo>
                  <a:pt x="0" y="290946"/>
                </a:lnTo>
                <a:cubicBezTo>
                  <a:pt x="51822" y="152750"/>
                  <a:pt x="29082" y="217550"/>
                  <a:pt x="69272" y="96982"/>
                </a:cubicBezTo>
                <a:cubicBezTo>
                  <a:pt x="73890" y="83127"/>
                  <a:pt x="70976" y="63519"/>
                  <a:pt x="83127" y="55418"/>
                </a:cubicBezTo>
                <a:cubicBezTo>
                  <a:pt x="96982" y="46182"/>
                  <a:pt x="109798" y="35156"/>
                  <a:pt x="124691" y="27709"/>
                </a:cubicBezTo>
                <a:cubicBezTo>
                  <a:pt x="137753" y="21178"/>
                  <a:pt x="166254" y="13855"/>
                  <a:pt x="152400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817418" y="2826327"/>
            <a:ext cx="290946" cy="235528"/>
          </a:xfrm>
          <a:custGeom>
            <a:avLst/>
            <a:gdLst>
              <a:gd name="connsiteX0" fmla="*/ 124691 w 290946"/>
              <a:gd name="connsiteY0" fmla="*/ 0 h 235528"/>
              <a:gd name="connsiteX1" fmla="*/ 0 w 290946"/>
              <a:gd name="connsiteY1" fmla="*/ 235528 h 235528"/>
              <a:gd name="connsiteX2" fmla="*/ 290946 w 290946"/>
              <a:gd name="connsiteY2" fmla="*/ 235528 h 235528"/>
              <a:gd name="connsiteX3" fmla="*/ 290946 w 290946"/>
              <a:gd name="connsiteY3" fmla="*/ 235528 h 235528"/>
              <a:gd name="connsiteX4" fmla="*/ 249382 w 290946"/>
              <a:gd name="connsiteY4" fmla="*/ 124691 h 235528"/>
              <a:gd name="connsiteX5" fmla="*/ 207818 w 290946"/>
              <a:gd name="connsiteY5" fmla="*/ 96982 h 235528"/>
              <a:gd name="connsiteX6" fmla="*/ 180109 w 290946"/>
              <a:gd name="connsiteY6" fmla="*/ 0 h 235528"/>
              <a:gd name="connsiteX7" fmla="*/ 124691 w 290946"/>
              <a:gd name="connsiteY7" fmla="*/ 0 h 23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946" h="235528">
                <a:moveTo>
                  <a:pt x="124691" y="0"/>
                </a:moveTo>
                <a:lnTo>
                  <a:pt x="0" y="235528"/>
                </a:lnTo>
                <a:lnTo>
                  <a:pt x="290946" y="235528"/>
                </a:lnTo>
                <a:lnTo>
                  <a:pt x="290946" y="235528"/>
                </a:lnTo>
                <a:cubicBezTo>
                  <a:pt x="277091" y="198582"/>
                  <a:pt x="269683" y="158526"/>
                  <a:pt x="249382" y="124691"/>
                </a:cubicBezTo>
                <a:cubicBezTo>
                  <a:pt x="240815" y="110413"/>
                  <a:pt x="218220" y="109984"/>
                  <a:pt x="207818" y="96982"/>
                </a:cubicBezTo>
                <a:cubicBezTo>
                  <a:pt x="200592" y="87950"/>
                  <a:pt x="181013" y="3617"/>
                  <a:pt x="180109" y="0"/>
                </a:cubicBezTo>
                <a:cubicBezTo>
                  <a:pt x="129784" y="16776"/>
                  <a:pt x="153150" y="13855"/>
                  <a:pt x="124691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1520" y="260648"/>
            <a:ext cx="8604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Найдите равные углы в равнобедренных треугольниках: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827584" y="1484784"/>
            <a:ext cx="1368152" cy="1584176"/>
          </a:xfrm>
          <a:prstGeom prst="triangle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6372200" y="3717032"/>
            <a:ext cx="1944216" cy="1944216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flipV="1">
            <a:off x="1619672" y="4725144"/>
            <a:ext cx="3240360" cy="122413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067944" y="1700808"/>
            <a:ext cx="1584176" cy="129614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31"/>
          <p:cNvGrpSpPr/>
          <p:nvPr/>
        </p:nvGrpSpPr>
        <p:grpSpPr>
          <a:xfrm>
            <a:off x="1259632" y="2276872"/>
            <a:ext cx="504056" cy="504056"/>
            <a:chOff x="2267744" y="2564904"/>
            <a:chExt cx="504056" cy="504056"/>
          </a:xfrm>
        </p:grpSpPr>
        <p:sp>
          <p:nvSpPr>
            <p:cNvPr id="30" name="Овал 29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</a:rPr>
                <a:t>1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Группа 38"/>
          <p:cNvGrpSpPr/>
          <p:nvPr/>
        </p:nvGrpSpPr>
        <p:grpSpPr>
          <a:xfrm>
            <a:off x="2915816" y="4941168"/>
            <a:ext cx="504056" cy="504056"/>
            <a:chOff x="2267744" y="2564904"/>
            <a:chExt cx="504056" cy="504056"/>
          </a:xfrm>
        </p:grpSpPr>
        <p:sp>
          <p:nvSpPr>
            <p:cNvPr id="40" name="Овал 39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</a:rPr>
                <a:t>3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Группа 41"/>
          <p:cNvGrpSpPr/>
          <p:nvPr/>
        </p:nvGrpSpPr>
        <p:grpSpPr>
          <a:xfrm>
            <a:off x="4644008" y="2276872"/>
            <a:ext cx="504056" cy="504056"/>
            <a:chOff x="2267744" y="2564904"/>
            <a:chExt cx="504056" cy="504056"/>
          </a:xfrm>
        </p:grpSpPr>
        <p:sp>
          <p:nvSpPr>
            <p:cNvPr id="43" name="Овал 42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</a:rPr>
                <a:t>2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Группа 44"/>
          <p:cNvGrpSpPr/>
          <p:nvPr/>
        </p:nvGrpSpPr>
        <p:grpSpPr>
          <a:xfrm>
            <a:off x="6732240" y="4725144"/>
            <a:ext cx="504056" cy="504056"/>
            <a:chOff x="2267744" y="2564904"/>
            <a:chExt cx="504056" cy="504056"/>
          </a:xfrm>
        </p:grpSpPr>
        <p:sp>
          <p:nvSpPr>
            <p:cNvPr id="46" name="Овал 45"/>
            <p:cNvSpPr/>
            <p:nvPr/>
          </p:nvSpPr>
          <p:spPr>
            <a:xfrm>
              <a:off x="2267744" y="2564904"/>
              <a:ext cx="504056" cy="504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339752" y="25649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</a:rPr>
                <a:t>4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59" name="Прямая соединительная линия 58"/>
          <p:cNvCxnSpPr/>
          <p:nvPr/>
        </p:nvCxnSpPr>
        <p:spPr>
          <a:xfrm rot="16200000" flipH="1">
            <a:off x="1043608" y="2276872"/>
            <a:ext cx="144016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1835696" y="2276872"/>
            <a:ext cx="144016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2339752" y="5229200"/>
            <a:ext cx="144016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6200000" flipH="1">
            <a:off x="3851920" y="5373216"/>
            <a:ext cx="144016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6300192" y="4653136"/>
            <a:ext cx="144016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>
            <a:off x="7164288" y="5589240"/>
            <a:ext cx="144016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Управляющая кнопка: далее 92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35719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rot="5400000">
            <a:off x="5148064" y="2276872"/>
            <a:ext cx="144016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4355976" y="2276872"/>
            <a:ext cx="144016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4752020" y="3032956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2AA36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2AA36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</TotalTime>
  <Words>519</Words>
  <Application>Microsoft Office PowerPoint</Application>
  <PresentationFormat>Экран (4:3)</PresentationFormat>
  <Paragraphs>207</Paragraphs>
  <Slides>12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elena.abramenko</cp:lastModifiedBy>
  <cp:revision>89</cp:revision>
  <dcterms:created xsi:type="dcterms:W3CDTF">2011-11-04T17:36:41Z</dcterms:created>
  <dcterms:modified xsi:type="dcterms:W3CDTF">2015-03-10T14:21:42Z</dcterms:modified>
</cp:coreProperties>
</file>