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80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1" r:id="rId24"/>
    <p:sldId id="284" r:id="rId25"/>
    <p:sldId id="283" r:id="rId26"/>
    <p:sldId id="282" r:id="rId27"/>
    <p:sldId id="285" r:id="rId28"/>
    <p:sldId id="287" r:id="rId29"/>
    <p:sldId id="286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965C"/>
    <a:srgbClr val="E6FB69"/>
    <a:srgbClr val="9B393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A7A9C-BEBD-487A-93F9-E6276B7960DC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ED879-2971-4EDE-8701-072385ACF0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ED879-2971-4EDE-8701-072385ACF08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ED879-2971-4EDE-8701-072385ACF083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ED879-2971-4EDE-8701-072385ACF083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ED879-2971-4EDE-8701-072385ACF083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4F56E-5142-4F67-B90E-E8E34792646D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1D78B-ADC7-4CA2-8AD1-2824369DB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4F56E-5142-4F67-B90E-E8E34792646D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1D78B-ADC7-4CA2-8AD1-2824369DB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4F56E-5142-4F67-B90E-E8E34792646D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1D78B-ADC7-4CA2-8AD1-2824369DB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4F56E-5142-4F67-B90E-E8E34792646D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1D78B-ADC7-4CA2-8AD1-2824369DB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4F56E-5142-4F67-B90E-E8E34792646D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1D78B-ADC7-4CA2-8AD1-2824369DB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4F56E-5142-4F67-B90E-E8E34792646D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1D78B-ADC7-4CA2-8AD1-2824369DB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4F56E-5142-4F67-B90E-E8E34792646D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1D78B-ADC7-4CA2-8AD1-2824369DB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4F56E-5142-4F67-B90E-E8E34792646D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1D78B-ADC7-4CA2-8AD1-2824369DB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4F56E-5142-4F67-B90E-E8E34792646D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1D78B-ADC7-4CA2-8AD1-2824369DB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4F56E-5142-4F67-B90E-E8E34792646D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1D78B-ADC7-4CA2-8AD1-2824369DB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4F56E-5142-4F67-B90E-E8E34792646D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1D78B-ADC7-4CA2-8AD1-2824369DB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4F56E-5142-4F67-B90E-E8E34792646D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1D78B-ADC7-4CA2-8AD1-2824369DB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21" Type="http://schemas.openxmlformats.org/officeDocument/2006/relationships/image" Target="../media/image20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log.kr.ru/" TargetMode="External"/><Relationship Id="rId3" Type="http://schemas.openxmlformats.org/officeDocument/2006/relationships/hyperlink" Target="http://www.bibliotekar.ru/" TargetMode="External"/><Relationship Id="rId7" Type="http://schemas.openxmlformats.org/officeDocument/2006/relationships/hyperlink" Target="http://www.kremlion.r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omanovtoday.livejournal.com/" TargetMode="External"/><Relationship Id="rId11" Type="http://schemas.openxmlformats.org/officeDocument/2006/relationships/hyperlink" Target="http://www.vrata11.ru/" TargetMode="External"/><Relationship Id="rId5" Type="http://schemas.openxmlformats.org/officeDocument/2006/relationships/hyperlink" Target="http://www.rusempire.ru/" TargetMode="External"/><Relationship Id="rId10" Type="http://schemas.openxmlformats.org/officeDocument/2006/relationships/hyperlink" Target="http://www.romanov400.ru/" TargetMode="External"/><Relationship Id="rId4" Type="http://schemas.openxmlformats.org/officeDocument/2006/relationships/hyperlink" Target="http://www.imperialhouse.ru/" TargetMode="External"/><Relationship Id="rId9" Type="http://schemas.openxmlformats.org/officeDocument/2006/relationships/hyperlink" Target="http://www.spbtur.ru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"/>
            <a:ext cx="9144000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Презентация  к  уроку  истории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ИМПЕРАТОРСКИЙ  </a:t>
            </a:r>
          </a:p>
          <a:p>
            <a:pPr algn="ctr"/>
            <a:r>
              <a:rPr lang="ru-RU" sz="4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ДОМ  </a:t>
            </a:r>
          </a:p>
          <a:p>
            <a:pPr algn="ctr"/>
            <a:r>
              <a:rPr lang="ru-RU" sz="4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РОМАНОВЫХ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71678"/>
            <a:ext cx="3456704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85720" y="214290"/>
            <a:ext cx="857256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Екатерина I Алексеевна </a:t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(Марта Скавронская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Годы жизни: 1684–1727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Годы правления:  1725-1727 г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57620" y="2071678"/>
            <a:ext cx="50720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Русская царица с 1717 г..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Императрица с 1721г.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Бывшая служанка и портомоя, ставшая женой царя Петра I, а после русской царицей и императрицей.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7620" y="435769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Екатерина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принадлежала к числу выдающихся государственных деятелей; она царствовала, но не управляла.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857364"/>
            <a:ext cx="342902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85720" y="214290"/>
            <a:ext cx="86439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Пётр II Алексеевич Романов</a:t>
            </a:r>
            <a:r>
              <a:rPr lang="ru-RU" sz="3200" dirty="0" smtClean="0">
                <a:solidFill>
                  <a:srgbClr val="C00000"/>
                </a:solidFill>
              </a:rPr>
              <a:t/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Годы жизни: 1715–1730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Годы правления: 1727-1730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857364"/>
            <a:ext cx="49291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3-й император всероссийский. 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Внук Петра I.  Рано  лишился  родителей.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3857628"/>
            <a:ext cx="50720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Император  Петр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занимался государственными делами, все свое время посвящая развлечениям, особенно охоте с собаками и соколами, травле медведей и кулачным боям.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3000372"/>
            <a:ext cx="45720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Петр I не любил внука и пренебрегал его воспитанием. 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71678"/>
            <a:ext cx="321471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85720" y="214290"/>
            <a:ext cx="864399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Анна Иоанновна Романова</a:t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Российская императрица </a:t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Годы жизни: 1693-1740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Годы правления: 1730-1740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43306" y="2071678"/>
            <a:ext cx="52864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Вторая дочь Ивана V Алексеевича (брата и соправителя царя Петра I).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14744" y="2857496"/>
            <a:ext cx="51435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Анне, огромное влияние имел  Бирон, который был  фаворитом императрицы до конца жизни.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86182" y="4000504"/>
            <a:ext cx="51435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“Бироновщина”, которая олицетворяла  политический террор,  казнокрадство, неуважение  к  русским традициям,  распущенность нравов,  стала  одной  из темных страниц  в  русской  истории. 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714488"/>
            <a:ext cx="300039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14282" y="214290"/>
            <a:ext cx="87154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Иван VI Антонович (Иоанн Антонович)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Годы жизни: 1740-1764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Годы правления: 1740-1741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571612"/>
            <a:ext cx="52149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Российский император из династии Вельфов c 1740 г. 1741 г., правнук Ивана V.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2714620"/>
            <a:ext cx="53578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официальных источниках Иван упоминается как Иоанн III, то есть счёт ведется от первого русского царя Иоанна Грозного; в позднее установилась  тенденция именовать его Иваном (Иоанном) VI, считая его от Ивана I Калиты.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Регенты – Бирон,  затем  мать – Анна  Леопольдовна.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00240"/>
            <a:ext cx="307183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14282" y="142852"/>
            <a:ext cx="8715436" cy="1887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Елизавета Петровна Романова</a:t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Российская императрица</a:t>
            </a: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Годы жизни: 1709 -1761 года 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Годы правления: 1741-1762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28992" y="2000240"/>
            <a:ext cx="55007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Незаконнорожденная дочь Петра I и Марты Скавронской (будущей Екатерины I).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28992" y="3072348"/>
            <a:ext cx="550072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Царствование  Елизаветы – это  период  излишеств  и  роскоши. 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 целом  царствование Елизаветы Петровны стало временем политической стабильности в России, укрепления государственной власти и ее институтов, окончательного закрепления в русском обществе результатов реформ Петра Великого.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57884" y="2285992"/>
            <a:ext cx="2928958" cy="438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14282" y="214290"/>
            <a:ext cx="87154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Петр III Федорович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(урожденный Карл Петр Ульрих Гольштейн-Готторпский) </a:t>
            </a:r>
            <a:r>
              <a:rPr lang="ru-RU" sz="3200" dirty="0" smtClean="0">
                <a:solidFill>
                  <a:srgbClr val="C00000"/>
                </a:solidFill>
              </a:rPr>
              <a:t/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Годы жизни: 1728–1762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Российский император в 1761—1762 гг.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214554"/>
            <a:ext cx="57150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Первый представитель Голштейн-Готторпской (Ольденбургской) ветви Романовых на русском престоле.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3357562"/>
            <a:ext cx="57150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оценках деятельности Петра III Федоровича обычно сталкиваются  два различных подхода. Традиционный подход базируется на абсолютизации его пороков, акцентируют его нелюбовь к России.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второй подход   рассматривает положительные итоги его правления.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714620"/>
            <a:ext cx="3000396" cy="3954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14282" y="142852"/>
            <a:ext cx="87154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Екатерина Алексеевна Романова (Екатерина II Великая)</a:t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София Августа Фредерика, принцесса, герцогиня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Анхальт-Цербская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Годы жизни: 21.04.1729 - 6.11.1796 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Российская императрица (1762 – 1796 гг.)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28992" y="2786058"/>
            <a:ext cx="550072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Период правления Екатерины Алексеевны часто считают «золотым веком» Российской империи. Благодаря своей реформаторской деятельности, она единственная из русских правительниц, которая удостоена в исторической памяти соотечественников, как и Петр I, эпитета «Великая».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714488"/>
            <a:ext cx="35719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14282" y="214290"/>
            <a:ext cx="87154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Павел I Петрович Романов</a:t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Годы жизни: 1754–1801 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Годы правления: 1796-1801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643050"/>
            <a:ext cx="49291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Гольштейн-Готторпская ветвь (после Петра III). Из династии Романовых.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714620"/>
            <a:ext cx="47863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Павел I – одна  из  самых 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загадочных фигур  в длительной череде государей династии Романовых.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4180344"/>
            <a:ext cx="48577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был рыцарем и 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освободи-телем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от деспотического гнета предшествующих монархов-узурпаторов для крестьян и в то же время деспотом для дворянского сословия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2000240"/>
            <a:ext cx="321471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214290"/>
            <a:ext cx="90011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Александр Павлович Романов (Александр I)</a:t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Александр Первый Благословенный</a:t>
            </a: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Годы жизни: 1777</a:t>
            </a:r>
            <a:r>
              <a:rPr lang="en-US" sz="2400" b="1" dirty="0" smtClean="0">
                <a:solidFill>
                  <a:srgbClr val="002060"/>
                </a:solidFill>
              </a:rPr>
              <a:t>-</a:t>
            </a:r>
            <a:r>
              <a:rPr lang="ru-RU" sz="2400" b="1" dirty="0" smtClean="0">
                <a:solidFill>
                  <a:srgbClr val="002060"/>
                </a:solidFill>
              </a:rPr>
              <a:t>1825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  Годы  правления:  1801 -1825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00430" y="2143116"/>
            <a:ext cx="52864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Александр I Павлович  одна из самых важных личностей в истории XIX века. Аристократ и либерал, одновременно загадочный и известный, он казался своим современникам тайной, которую каждый пытался понять по-своему. 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00430" y="4929198"/>
            <a:ext cx="56435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Наполеон считал его «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изобретатель-ным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византийцем»,  актёром, который способен играть любую заметную роль.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5008" y="2000240"/>
            <a:ext cx="319713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14282" y="214290"/>
            <a:ext cx="864399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Николай I Павлович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b="1" dirty="0" smtClean="0">
                <a:solidFill>
                  <a:srgbClr val="002060"/>
                </a:solidFill>
              </a:rPr>
              <a:t>Годы жизни: 1796–1855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Российский император : 1825–1855 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Царь Польский и великий князь Финляндский.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2000240"/>
            <a:ext cx="50720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«Это был… такой венценосец, для которого царский трон служил не возглавием к покою, а побуждением к непрестанному труду». 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4143380"/>
            <a:ext cx="55721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Николай I был «солдат по призванию,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солдат по образованию, по наружности   и по внутренности».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714620"/>
            <a:ext cx="264320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071678"/>
            <a:ext cx="78581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2928934"/>
            <a:ext cx="78581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3786190"/>
            <a:ext cx="78581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85852" y="4643446"/>
            <a:ext cx="78581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14480" y="5500703"/>
            <a:ext cx="78581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43174" y="5500702"/>
            <a:ext cx="78581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868" y="5500702"/>
            <a:ext cx="88493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0" y="5500702"/>
            <a:ext cx="8572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72132" y="5500702"/>
            <a:ext cx="857256" cy="857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72264" y="5500702"/>
            <a:ext cx="8572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29454" y="4643446"/>
            <a:ext cx="8572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286644" y="3786190"/>
            <a:ext cx="8572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643834" y="2928934"/>
            <a:ext cx="857256" cy="8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929586" y="2071678"/>
            <a:ext cx="857256" cy="8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786578" y="1643050"/>
            <a:ext cx="8572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500166" y="1643050"/>
            <a:ext cx="857256" cy="8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572132" y="1643050"/>
            <a:ext cx="857256" cy="8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143372" y="1643050"/>
            <a:ext cx="857255" cy="8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714612" y="1643050"/>
            <a:ext cx="857256" cy="8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Прямоугольник 27"/>
          <p:cNvSpPr/>
          <p:nvPr/>
        </p:nvSpPr>
        <p:spPr>
          <a:xfrm>
            <a:off x="1000100" y="214290"/>
            <a:ext cx="74295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400" b="1" dirty="0" smtClean="0">
                <a:solidFill>
                  <a:srgbClr val="C00000"/>
                </a:solidFill>
              </a:rPr>
              <a:t>Династия Романовых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3116"/>
            <a:ext cx="3143271" cy="424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42844" y="214290"/>
            <a:ext cx="878687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Александр II Николаевич Романов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b="1" dirty="0" smtClean="0">
                <a:solidFill>
                  <a:srgbClr val="002060"/>
                </a:solidFill>
              </a:rPr>
              <a:t>Годы жизни:  1818-1881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Император Всероссийский, Царь Польский и великий князь Финляндский 1855—1881 гг.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43306" y="4000504"/>
            <a:ext cx="52864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Александр II оставил глубокий след в истории, ему удалось сделать то, за что боялись взяться другие самодержцы - освобождение крестьян от крепостного гнета. Плодами его реформ мы пользуемся и по сей день. 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43306" y="2143116"/>
            <a:ext cx="52864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Александр II – один из самых вдающихся русских монархов. Александр Николаевич был прозван в народе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Александром Освободителем.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214554"/>
            <a:ext cx="3286148" cy="438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42844" y="214290"/>
            <a:ext cx="878687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Александр III Александрович Романов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b="1" dirty="0" smtClean="0">
                <a:solidFill>
                  <a:srgbClr val="002060"/>
                </a:solidFill>
              </a:rPr>
              <a:t>Годы жизни: 1845 -1894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Император Всероссийский (царь Польский и великий князь Финляндский: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1881-1894   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3143248"/>
            <a:ext cx="53578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2214554"/>
            <a:ext cx="52149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Александр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император подаривший стране царствование полное тишины и покоя. Он сделал все, чтобы Россия прожила без войн и восстановилась после долгих многолетних распрей. Каждый его указ и действие были направлены на мир и покой, за что императора назвали «миротворцем». Для других государств Россия стала уважаемой и подающей пример страной.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14488"/>
            <a:ext cx="344672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42844" y="214290"/>
            <a:ext cx="87868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НИКОЛАЙ II AЛЕКСАНДРОВИЧ</a:t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Годы жизни: 1868-1818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Годы правления: 1894-1917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57620" y="1785926"/>
            <a:ext cx="507209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Николая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современники и историки характеризуют противоречиво. </a:t>
            </a:r>
            <a:r>
              <a:rPr lang="ru-RU" sz="2400" b="1" dirty="0" smtClean="0">
                <a:solidFill>
                  <a:srgbClr val="002060"/>
                </a:solidFill>
              </a:rPr>
              <a:t>В отличие от своего отца Александра III Николай не производил впечатления сильной личности.</a:t>
            </a: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Николай II слыл своей мягкостью, прекрасным воспитанием, нерушимым патриотизмом. Правление огромной империей было для него «тяжкой обузой».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591187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Отречение Николая</a:t>
            </a:r>
            <a:r>
              <a:rPr lang="en-US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II</a:t>
            </a:r>
            <a:r>
              <a:rPr lang="ru-RU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от престола</a:t>
            </a:r>
          </a:p>
          <a:p>
            <a:pPr algn="ctr">
              <a:buNone/>
            </a:pPr>
            <a:endParaRPr lang="ru-RU" sz="2600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endParaRPr lang="ru-RU" sz="2600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ru-RU" sz="2600" b="1" dirty="0" smtClean="0">
                <a:solidFill>
                  <a:srgbClr val="002060"/>
                </a:solidFill>
              </a:rPr>
              <a:t>Отречение Николая </a:t>
            </a:r>
            <a:r>
              <a:rPr lang="en-US" sz="2600" b="1" dirty="0" smtClean="0">
                <a:solidFill>
                  <a:srgbClr val="002060"/>
                </a:solidFill>
              </a:rPr>
              <a:t>II</a:t>
            </a:r>
            <a:r>
              <a:rPr lang="ru-RU" sz="2600" b="1" dirty="0" smtClean="0">
                <a:solidFill>
                  <a:srgbClr val="002060"/>
                </a:solidFill>
              </a:rPr>
              <a:t> от престола является, пожалуй, одной из самых запутанных загадок </a:t>
            </a:r>
            <a:endParaRPr lang="en-US" sz="26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2600" b="1" dirty="0" smtClean="0">
                <a:solidFill>
                  <a:srgbClr val="002060"/>
                </a:solidFill>
              </a:rPr>
              <a:t> ХХ  века.</a:t>
            </a:r>
            <a:br>
              <a:rPr lang="ru-RU" sz="2600" b="1" dirty="0" smtClean="0">
                <a:solidFill>
                  <a:srgbClr val="002060"/>
                </a:solidFill>
              </a:rPr>
            </a:br>
            <a:r>
              <a:rPr lang="ru-RU" sz="2600" b="1" dirty="0" smtClean="0">
                <a:solidFill>
                  <a:srgbClr val="002060"/>
                </a:solidFill>
              </a:rPr>
              <a:t>Основной его причиной стало ослабление власти государя, неминуемое и неизбежное в тех условиях, в которых находилась империя.</a:t>
            </a:r>
            <a:br>
              <a:rPr lang="ru-RU" sz="2600" b="1" dirty="0" smtClean="0">
                <a:solidFill>
                  <a:srgbClr val="002060"/>
                </a:solidFill>
              </a:rPr>
            </a:br>
            <a:r>
              <a:rPr lang="ru-RU" sz="2600" b="1" dirty="0" smtClean="0">
                <a:solidFill>
                  <a:srgbClr val="002060"/>
                </a:solidFill>
              </a:rPr>
              <a:t>Назревавшая революционная ситуация, набиравшая обороты и нараставшее недовольство населения страны стали почвой, на которой произошел крах монархического строя.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569755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Его Императорскому Величеству Михаилу Второму. События последних дней вынудили меня решиться бесповоротно на этот крайний шаг. Прости меня, если огорчил тебя и что не успел предупредить. Остаюсь навсегда верным и преданным братом. Горячо молю Бога помочь тебе и твоей Родине.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                                                                                                Ники. 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4214818"/>
            <a:ext cx="83582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Такой телеграммой попытался известить брата о тяжёлой ноше, возлагаемой на него, новоиспечённый гражданин Николай Александрович Романов. Это послание так никогда и не дошло до адресата. 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2285992"/>
            <a:ext cx="60007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Судьба родного брата Николая II - великого князя Михаила Александровича - самая таинственная из всех Романовых. Михаил Александрович был последним русским императором, если считать царствованием неполные сутки со 2 на 3 марта 1917 года, когда Николай отрекся от престола в его пользу. 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5657671"/>
            <a:ext cx="8643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Михаил  отклонил от себя венец самодержца, предпочтя остаться независимым от политики человеком.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500826" y="2357430"/>
            <a:ext cx="192882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214282" y="214291"/>
            <a:ext cx="871543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МИХАИЛ  АЛЕКСАНДРОВИЧ  РОМАНОВ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Годы жизни</a:t>
            </a:r>
            <a:r>
              <a:rPr lang="ru-RU" sz="2400" b="1" i="1" dirty="0" smtClean="0">
                <a:solidFill>
                  <a:srgbClr val="002060"/>
                </a:solidFill>
              </a:rPr>
              <a:t>: 1878 -1918.</a:t>
            </a:r>
            <a:endParaRPr lang="ru-RU" sz="2400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 </a:t>
            </a:r>
            <a:r>
              <a:rPr lang="ru-RU" sz="2400" b="1" dirty="0" smtClean="0">
                <a:solidFill>
                  <a:srgbClr val="002060"/>
                </a:solidFill>
              </a:rPr>
              <a:t>Претендент на титул 15-го Императора Всероссийского волею императора Николая II</a:t>
            </a:r>
            <a:r>
              <a:rPr lang="ru-RU" sz="2400" b="1" i="1" dirty="0" smtClean="0">
                <a:solidFill>
                  <a:srgbClr val="002060"/>
                </a:solidFill>
              </a:rPr>
              <a:t>: 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2 марта 1917 - 3 марта 1917.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70C0"/>
                </a:solidFill>
              </a:rPr>
              <a:t> 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429124" y="1500174"/>
            <a:ext cx="4500594" cy="49831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ночь с 16 на 17 июля 1918 года произошло событие, положившее конец трехсотлетнему правлению династии Романовых.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Екатеринбурге в подвале дома купца Ипатьева были расстреляны бывший российский император Николай Второй, его семья и прислуга -одиннадцать человек.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4935" y="1643050"/>
            <a:ext cx="4369941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14282" y="357166"/>
            <a:ext cx="87154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Расстрел   царской  семьи.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75723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Императорский Дом Романовых сегодня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2000240"/>
            <a:ext cx="207170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14282" y="2000240"/>
            <a:ext cx="57864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Глава Российского Императорского Дома Е.И.В. Государыня Великая Княгиня Мария Владимировна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714752"/>
            <a:ext cx="207170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3000364" y="5429264"/>
            <a:ext cx="56436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Е.И.В. Государь Наследник Цесаревич и Великий Князь Георгий Михайлович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1071546"/>
            <a:ext cx="80724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На настоящий момент Российский Императорский Дом состоит из двух лиц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    </a:t>
            </a:r>
            <a:r>
              <a:rPr lang="ru-RU" b="1" dirty="0" smtClean="0">
                <a:solidFill>
                  <a:srgbClr val="C00000"/>
                </a:solidFill>
              </a:rPr>
              <a:t>Царская Россия - это исторически закрепленное образование, одним из самых влиятельных моментов которого является династия Романовых. Поэтому мы должны помнить о великих монархах, мудро и справедливо (пусть и не всегда) правивших огромной страной. 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50085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1900" b="1" dirty="0" smtClean="0">
                <a:solidFill>
                  <a:srgbClr val="C00000"/>
                </a:solidFill>
              </a:rPr>
              <a:t>Использованная литература  </a:t>
            </a:r>
          </a:p>
          <a:p>
            <a:pPr>
              <a:buNone/>
            </a:pPr>
            <a:r>
              <a:rPr lang="ru-RU" sz="1900" b="1" dirty="0" smtClean="0">
                <a:solidFill>
                  <a:srgbClr val="6600FF"/>
                </a:solidFill>
              </a:rPr>
              <a:t>1. «Тайны  дома  Романовых» Вольдемар Балязин  Издательство: Олма-Пресс</a:t>
            </a:r>
          </a:p>
          <a:p>
            <a:pPr>
              <a:buNone/>
            </a:pPr>
            <a:r>
              <a:rPr lang="ru-RU" sz="1900" b="1" dirty="0" smtClean="0">
                <a:solidFill>
                  <a:srgbClr val="6600FF"/>
                </a:solidFill>
              </a:rPr>
              <a:t>2. «Романовы. Исторические портреты. (В 2-х томах.)» Под ред. </a:t>
            </a:r>
            <a:r>
              <a:rPr lang="ru-RU" sz="1900" b="1" i="1" dirty="0" smtClean="0">
                <a:solidFill>
                  <a:srgbClr val="6600FF"/>
                </a:solidFill>
              </a:rPr>
              <a:t>А.Н. Сахарова</a:t>
            </a:r>
            <a:r>
              <a:rPr lang="ru-RU" sz="1900" b="1" dirty="0" smtClean="0">
                <a:solidFill>
                  <a:srgbClr val="6600FF"/>
                </a:solidFill>
              </a:rPr>
              <a:t>.</a:t>
            </a:r>
            <a:r>
              <a:rPr lang="ru-RU" sz="1900" b="1" i="1" dirty="0" smtClean="0">
                <a:solidFill>
                  <a:srgbClr val="6600FF"/>
                </a:solidFill>
              </a:rPr>
              <a:t> </a:t>
            </a:r>
            <a:r>
              <a:rPr lang="ru-RU" sz="1900" b="1" dirty="0" smtClean="0">
                <a:solidFill>
                  <a:srgbClr val="6600FF"/>
                </a:solidFill>
              </a:rPr>
              <a:t>Армада; 1997</a:t>
            </a:r>
          </a:p>
          <a:p>
            <a:pPr>
              <a:buNone/>
            </a:pPr>
            <a:r>
              <a:rPr lang="ru-RU" sz="1900" b="1" dirty="0" smtClean="0">
                <a:solidFill>
                  <a:srgbClr val="6600FF"/>
                </a:solidFill>
              </a:rPr>
              <a:t>Том 1 - 1613 - 1762. Михаил Федорович - Петр III</a:t>
            </a:r>
            <a:endParaRPr lang="ru-RU" sz="1900" dirty="0" smtClean="0">
              <a:solidFill>
                <a:srgbClr val="6600FF"/>
              </a:solidFill>
            </a:endParaRPr>
          </a:p>
          <a:p>
            <a:pPr>
              <a:buNone/>
            </a:pPr>
            <a:r>
              <a:rPr lang="ru-RU" sz="1900" b="1" dirty="0" smtClean="0">
                <a:solidFill>
                  <a:srgbClr val="6600FF"/>
                </a:solidFill>
              </a:rPr>
              <a:t>Том 2 - 1762-1917. Екатерина II - Николай II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Интернет-ресурсы 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70C0"/>
                </a:solidFill>
                <a:hlinkClick r:id="rId3"/>
              </a:rPr>
              <a:t>http</a:t>
            </a:r>
            <a:r>
              <a:rPr lang="ru-RU" sz="2400" b="1" dirty="0" smtClean="0">
                <a:solidFill>
                  <a:srgbClr val="0070C0"/>
                </a:solidFill>
                <a:hlinkClick r:id="rId3"/>
              </a:rPr>
              <a:t>://</a:t>
            </a:r>
            <a:r>
              <a:rPr lang="en-US" sz="2400" b="1" dirty="0" smtClean="0">
                <a:solidFill>
                  <a:srgbClr val="0070C0"/>
                </a:solidFill>
                <a:hlinkClick r:id="rId3"/>
              </a:rPr>
              <a:t>www.bibliotekar.ru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0070C0"/>
                </a:solidFill>
                <a:hlinkClick r:id="rId4"/>
              </a:rPr>
              <a:t>http</a:t>
            </a:r>
            <a:r>
              <a:rPr lang="ru-RU" sz="2400" b="1" dirty="0" smtClean="0">
                <a:solidFill>
                  <a:srgbClr val="0070C0"/>
                </a:solidFill>
                <a:hlinkClick r:id="rId4"/>
              </a:rPr>
              <a:t>://</a:t>
            </a:r>
            <a:r>
              <a:rPr lang="en-US" sz="2400" b="1" dirty="0" smtClean="0">
                <a:solidFill>
                  <a:srgbClr val="0070C0"/>
                </a:solidFill>
                <a:hlinkClick r:id="rId4"/>
              </a:rPr>
              <a:t>www.imperialhouse.ru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0070C0"/>
                </a:solidFill>
                <a:hlinkClick r:id="rId5"/>
              </a:rPr>
              <a:t>http</a:t>
            </a:r>
            <a:r>
              <a:rPr lang="ru-RU" sz="2400" b="1" dirty="0" smtClean="0">
                <a:solidFill>
                  <a:srgbClr val="0070C0"/>
                </a:solidFill>
                <a:hlinkClick r:id="rId5"/>
              </a:rPr>
              <a:t>://</a:t>
            </a:r>
            <a:r>
              <a:rPr lang="en-US" sz="2400" b="1" dirty="0" smtClean="0">
                <a:solidFill>
                  <a:srgbClr val="0070C0"/>
                </a:solidFill>
                <a:hlinkClick r:id="rId5"/>
              </a:rPr>
              <a:t>www.rusempire.ru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0070C0"/>
                </a:solidFill>
                <a:hlinkClick r:id="rId6"/>
              </a:rPr>
              <a:t>http</a:t>
            </a:r>
            <a:r>
              <a:rPr lang="ru-RU" sz="2400" b="1" dirty="0" smtClean="0">
                <a:solidFill>
                  <a:srgbClr val="0070C0"/>
                </a:solidFill>
                <a:hlinkClick r:id="rId6"/>
              </a:rPr>
              <a:t>://</a:t>
            </a:r>
            <a:r>
              <a:rPr lang="en-US" sz="2400" b="1" dirty="0" smtClean="0">
                <a:solidFill>
                  <a:srgbClr val="0070C0"/>
                </a:solidFill>
                <a:hlinkClick r:id="rId6"/>
              </a:rPr>
              <a:t>www.romanovtoday.livejournal.com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0070C0"/>
                </a:solidFill>
                <a:hlinkClick r:id="rId7"/>
              </a:rPr>
              <a:t>http</a:t>
            </a:r>
            <a:r>
              <a:rPr lang="ru-RU" sz="2400" b="1" dirty="0" smtClean="0">
                <a:solidFill>
                  <a:srgbClr val="0070C0"/>
                </a:solidFill>
                <a:hlinkClick r:id="rId7"/>
              </a:rPr>
              <a:t>://</a:t>
            </a:r>
            <a:r>
              <a:rPr lang="en-US" sz="2400" b="1" dirty="0" smtClean="0">
                <a:solidFill>
                  <a:srgbClr val="0070C0"/>
                </a:solidFill>
                <a:hlinkClick r:id="rId7"/>
              </a:rPr>
              <a:t>www.kremlion.ru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0070C0"/>
                </a:solidFill>
                <a:hlinkClick r:id="rId8"/>
              </a:rPr>
              <a:t>http</a:t>
            </a:r>
            <a:r>
              <a:rPr lang="ru-RU" sz="2400" b="1" dirty="0" smtClean="0">
                <a:solidFill>
                  <a:srgbClr val="0070C0"/>
                </a:solidFill>
                <a:hlinkClick r:id="rId8"/>
              </a:rPr>
              <a:t>://</a:t>
            </a:r>
            <a:r>
              <a:rPr lang="en-US" sz="2400" b="1" dirty="0" smtClean="0">
                <a:solidFill>
                  <a:srgbClr val="0070C0"/>
                </a:solidFill>
                <a:hlinkClick r:id="rId8"/>
              </a:rPr>
              <a:t>www.blog.kr.ru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0070C0"/>
                </a:solidFill>
                <a:hlinkClick r:id="rId9"/>
              </a:rPr>
              <a:t>http</a:t>
            </a:r>
            <a:r>
              <a:rPr lang="ru-RU" sz="2400" b="1" dirty="0" smtClean="0">
                <a:solidFill>
                  <a:srgbClr val="0070C0"/>
                </a:solidFill>
                <a:hlinkClick r:id="rId9"/>
              </a:rPr>
              <a:t>://</a:t>
            </a:r>
            <a:r>
              <a:rPr lang="en-US" sz="2400" b="1" dirty="0" smtClean="0">
                <a:solidFill>
                  <a:srgbClr val="0070C0"/>
                </a:solidFill>
                <a:hlinkClick r:id="rId9"/>
              </a:rPr>
              <a:t>www.spbtur.ru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0070C0"/>
                </a:solidFill>
                <a:hlinkClick r:id="rId10"/>
              </a:rPr>
              <a:t>http</a:t>
            </a:r>
            <a:r>
              <a:rPr lang="ru-RU" sz="2400" b="1" dirty="0" smtClean="0">
                <a:solidFill>
                  <a:srgbClr val="0070C0"/>
                </a:solidFill>
                <a:hlinkClick r:id="rId10"/>
              </a:rPr>
              <a:t>://</a:t>
            </a:r>
            <a:r>
              <a:rPr lang="en-US" sz="2400" b="1" dirty="0" smtClean="0">
                <a:solidFill>
                  <a:srgbClr val="0070C0"/>
                </a:solidFill>
                <a:hlinkClick r:id="rId10"/>
              </a:rPr>
              <a:t>www.romanov400.ru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sz="2600" b="1" dirty="0" smtClean="0">
                <a:solidFill>
                  <a:srgbClr val="0070C0"/>
                </a:solidFill>
                <a:hlinkClick r:id="rId11"/>
              </a:rPr>
              <a:t>http</a:t>
            </a:r>
            <a:r>
              <a:rPr lang="ru-RU" sz="2600" b="1" dirty="0" smtClean="0">
                <a:solidFill>
                  <a:srgbClr val="0070C0"/>
                </a:solidFill>
                <a:hlinkClick r:id="rId11"/>
              </a:rPr>
              <a:t>://</a:t>
            </a:r>
            <a:r>
              <a:rPr lang="en-US" sz="2600" b="1" dirty="0" smtClean="0">
                <a:solidFill>
                  <a:srgbClr val="0070C0"/>
                </a:solidFill>
                <a:hlinkClick r:id="rId11"/>
              </a:rPr>
              <a:t>www.vrata11.ru</a:t>
            </a:r>
            <a:endParaRPr lang="ru-RU" sz="2600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sz="2600" b="1" u="sng" dirty="0" smtClean="0"/>
          </a:p>
          <a:p>
            <a:pPr>
              <a:buNone/>
            </a:pPr>
            <a:endParaRPr lang="ru-RU" sz="2600" b="1" u="sng" dirty="0" smtClean="0"/>
          </a:p>
          <a:p>
            <a:pPr>
              <a:buNone/>
            </a:pPr>
            <a:endParaRPr lang="ru-RU" sz="2600" b="1" u="sng" dirty="0" smtClean="0"/>
          </a:p>
          <a:p>
            <a:pPr>
              <a:buNone/>
            </a:pPr>
            <a:endParaRPr lang="ru-RU" sz="2600" b="1" u="sng" dirty="0" smtClean="0"/>
          </a:p>
          <a:p>
            <a:pPr>
              <a:buNone/>
            </a:pPr>
            <a:endParaRPr lang="ru-RU" sz="2600" b="1" u="sng" dirty="0" smtClean="0"/>
          </a:p>
          <a:p>
            <a:pPr>
              <a:buNone/>
            </a:pPr>
            <a:endParaRPr lang="ru-RU" sz="2600" b="1" u="sng" dirty="0" smtClean="0"/>
          </a:p>
          <a:p>
            <a:pPr>
              <a:buNone/>
            </a:pPr>
            <a:endParaRPr lang="ru-RU" sz="2600" b="1" u="sng" dirty="0" smtClean="0"/>
          </a:p>
          <a:p>
            <a:pPr>
              <a:buNone/>
            </a:pPr>
            <a:endParaRPr lang="ru-RU" sz="2600" b="1" u="sng" dirty="0" smtClean="0"/>
          </a:p>
          <a:p>
            <a:pPr>
              <a:buNone/>
            </a:pPr>
            <a:endParaRPr lang="ru-RU" sz="2600" b="1" u="sng" dirty="0" smtClean="0"/>
          </a:p>
          <a:p>
            <a:pPr>
              <a:buNone/>
            </a:pPr>
            <a:endParaRPr lang="ru-RU" sz="2600" b="1" u="sng" dirty="0" smtClean="0"/>
          </a:p>
          <a:p>
            <a:pPr>
              <a:buNone/>
            </a:pPr>
            <a:endParaRPr lang="ru-RU" sz="2600" b="1" u="sng" dirty="0" smtClean="0"/>
          </a:p>
          <a:p>
            <a:pPr>
              <a:buNone/>
            </a:pPr>
            <a:endParaRPr lang="ru-RU" sz="2600" b="1" u="sng" dirty="0" smtClean="0"/>
          </a:p>
          <a:p>
            <a:pPr>
              <a:buNone/>
            </a:pPr>
            <a:endParaRPr lang="ru-RU" sz="2600" b="1" u="sng" dirty="0" smtClean="0"/>
          </a:p>
          <a:p>
            <a:pPr>
              <a:buNone/>
            </a:pPr>
            <a:endParaRPr lang="ru-RU" sz="2400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sz="2400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US" sz="2400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US" sz="24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0" y="0"/>
            <a:ext cx="9144000" cy="6715125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b="1" dirty="0" smtClean="0"/>
          </a:p>
          <a:p>
            <a:pPr>
              <a:lnSpc>
                <a:spcPct val="120000"/>
              </a:lnSpc>
              <a:buNone/>
            </a:pP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smtClean="0">
                <a:solidFill>
                  <a:schemeClr val="tx2"/>
                </a:solidFill>
              </a:rPr>
              <a:t>    </a:t>
            </a:r>
            <a:r>
              <a:rPr lang="ru-RU" sz="3600" b="1" dirty="0" smtClean="0">
                <a:solidFill>
                  <a:srgbClr val="9B3937"/>
                </a:solidFill>
                <a:latin typeface="Times New Roman" pitchFamily="18" charset="0"/>
                <a:cs typeface="Times New Roman" pitchFamily="18" charset="0"/>
              </a:rPr>
              <a:t>Романовы</a:t>
            </a:r>
            <a:r>
              <a:rPr lang="ru-RU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русский боярский род, носивший такую фамилию с конца XVI века; с 1613 года — династия русских царей и с 1721 года — императоров всероссийских, а впоследствии — царей Польши, великих князей Литвы и Финляндии, герцогов Ольденбурга и Гольштейн-Готторпа и великих магистров Мальтийского Ордена. Прямая ветвь рода Романовых на всероссийском престоле пресеклась после смерти императрицы Елизаветы Петровны; с 5 января 1762 императорский престол перешёл к династии Гольштейн-Готторп-Романовской, сыну Анны Петровны и герцога Карла-Фридриха Гольштейн-Готторпского, по династическому договору их сын Карл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Петер Ульрих   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Гольштейн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Готторпский   (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будущий император всероссийский Пётр III) признавался членом императорского Дома Романовых. Таким образом, по генеалогическим правилам императорский род (династия) именуется Гольштейн-Готторп-Романовской (Гольштейнъ-Готторпъ-Романовской династіи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императорский дом —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800" b="1" i="1" dirty="0">
                <a:solidFill>
                  <a:srgbClr val="9B3937"/>
                </a:solidFill>
                <a:latin typeface="Times New Roman" pitchFamily="18" charset="0"/>
                <a:cs typeface="Times New Roman" pitchFamily="18" charset="0"/>
              </a:rPr>
              <a:t>Романовых</a:t>
            </a:r>
            <a:r>
              <a:rPr lang="ru-RU" sz="3800" b="1" dirty="0">
                <a:solidFill>
                  <a:srgbClr val="9B3937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1785926"/>
            <a:ext cx="316817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85720" y="142852"/>
            <a:ext cx="85725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Михаил Федорович Кроткий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(Романов)</a:t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Годы жизни: 1596–1645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Годы правления: 1613-1645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00430" y="1714488"/>
            <a:ext cx="54292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21 февраля 1613 г. 16-летний  Михаил Фёдорович Романов был выбран Земским собором на царствование и стал родоначальником 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династии Романовых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Успенском соборе Кремля 11 июля 1613 г. он был венчан на царство.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00430" y="4572008"/>
            <a:ext cx="55007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истории Михаил Федорович 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остался как спокойный, мирный монарх, легко поддающийся влиянию своего окружения, за что и получил прозвище – Кроткий. 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857364"/>
            <a:ext cx="314327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14282" y="214290"/>
            <a:ext cx="87868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Алексей  Михайлович Тишайший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(Романов)</a:t>
            </a:r>
            <a:b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Годы жизни: 1629-1676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Годы правления: 1645-1676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928802"/>
            <a:ext cx="53578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Второй представитель династии Романовых на российском престоле.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857496"/>
            <a:ext cx="53578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Народ  дал 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Алексею  Михайловичу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прозвище «тишайший». Оно рождено христианским смирением в поведении царя, добродушным нравом, умением слушать своих приближенных. Однако, многие отмечали, что периоды «тихости» нередко сменялись вспышками гнева, твердости и решительности.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85926"/>
            <a:ext cx="328614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85720" y="285728"/>
            <a:ext cx="86439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Федор III Алексеевич Романов</a:t>
            </a: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Годы жизни: 1661–1682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Годы правления: 1676-1682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86182" y="1785926"/>
            <a:ext cx="50720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Один из наиболее образованных правителей России.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7620" y="2571744"/>
            <a:ext cx="507209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Его правление пришлось на время между двумя великими царствованиями: отца Алексея Михайловича и младшего брата Петра, личности которых затмили Фёдора. Поэтому и рассматривали историки его время или как продолжение политики "Тишайшего" Алексея, или как прелюдию к правлению великого Петра. 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143116"/>
            <a:ext cx="3142816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14282" y="214290"/>
            <a:ext cx="87154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Софья Алексеевна 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(Софья Алексеевна Романова)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Годы жизни: 1657-1704 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Годы правления: 1682-1689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143116"/>
            <a:ext cx="53578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Правительница России  с титулом «Великая государыня, благоверная царица и великая княжна».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3286124"/>
            <a:ext cx="51435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Она была умна и амбициозна, владела многими языками, хорошо разбиралась в политике и даже писала стихи. В 1682 году она была назначена регентшей при своих малолетних братьях. 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000240"/>
            <a:ext cx="328614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14282" y="142852"/>
            <a:ext cx="87154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Иван V Алексеевич </a:t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(Иван Алексеевич Романов)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Годы жизни: 1666 - 1696 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Годы правления: 1682 - 1696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868" y="2000240"/>
            <a:ext cx="54292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Иван  был  человек  болезненный   и  </a:t>
            </a:r>
            <a:r>
              <a:rPr lang="ru-RU" sz="2400" b="1" dirty="0" smtClean="0">
                <a:solidFill>
                  <a:srgbClr val="002060"/>
                </a:solidFill>
              </a:rPr>
              <a:t>ввиду его очевидной  неспособ-ности  править государством , было предложено отдать корону младшему брату Петру.</a:t>
            </a:r>
            <a:endParaRPr lang="ru-RU" sz="2400" b="1" i="1" dirty="0" smtClean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868" y="3857628"/>
            <a:ext cx="52864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  было  принято  решение   объявить братьев соправителями. Иван хоть и считался "старшим царем", но никакого участия в государственных делах не принимал. 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5008" y="2143116"/>
            <a:ext cx="3175788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14282" y="214290"/>
            <a:ext cx="87154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ПЕТР I ВЕЛИКИЙ</a:t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Петр I Алексеевич Великий</a:t>
            </a: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Годы жизни: 1672-1725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Годы правления: 1689-1725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2143116"/>
            <a:ext cx="57864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Русский царь (1682). Первый российский император (с 1721 г.), выдающийся государственный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деятель, дипломат и полководец , вся его деятельность связана с реформами.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4071942"/>
            <a:ext cx="52864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Петр Великий при всей своей противоречивости, вошел в историю императором, сумевшим кардинально изменить облик России и ход истории на долгие века.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</TotalTime>
  <Words>1133</Words>
  <Application>Microsoft Office PowerPoint</Application>
  <PresentationFormat>Экран (4:3)</PresentationFormat>
  <Paragraphs>140</Paragraphs>
  <Slides>29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Центр АРТ-образования, Всероссийский конкурс «Гордость Отчизны»: Юбилейные даты России в 2013 году (история и культура)                     </dc:title>
  <dc:creator>ЯВА</dc:creator>
  <cp:lastModifiedBy>ЯВА</cp:lastModifiedBy>
  <cp:revision>106</cp:revision>
  <dcterms:created xsi:type="dcterms:W3CDTF">2013-03-22T14:44:57Z</dcterms:created>
  <dcterms:modified xsi:type="dcterms:W3CDTF">2014-12-26T16:53:35Z</dcterms:modified>
</cp:coreProperties>
</file>